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0"/>
  </p:notesMasterIdLst>
  <p:sldIdLst>
    <p:sldId id="256" r:id="rId2"/>
    <p:sldId id="258" r:id="rId3"/>
    <p:sldId id="314" r:id="rId4"/>
    <p:sldId id="315" r:id="rId5"/>
    <p:sldId id="316" r:id="rId6"/>
    <p:sldId id="320" r:id="rId7"/>
    <p:sldId id="323" r:id="rId8"/>
    <p:sldId id="321" r:id="rId9"/>
    <p:sldId id="322" r:id="rId10"/>
    <p:sldId id="326" r:id="rId11"/>
    <p:sldId id="327" r:id="rId12"/>
    <p:sldId id="328" r:id="rId13"/>
    <p:sldId id="329" r:id="rId14"/>
    <p:sldId id="330" r:id="rId15"/>
    <p:sldId id="354" r:id="rId16"/>
    <p:sldId id="331" r:id="rId17"/>
    <p:sldId id="332" r:id="rId18"/>
    <p:sldId id="333" r:id="rId19"/>
    <p:sldId id="334" r:id="rId20"/>
    <p:sldId id="335" r:id="rId21"/>
    <p:sldId id="336" r:id="rId22"/>
    <p:sldId id="367" r:id="rId23"/>
    <p:sldId id="337" r:id="rId24"/>
    <p:sldId id="338" r:id="rId25"/>
    <p:sldId id="339" r:id="rId26"/>
    <p:sldId id="340" r:id="rId27"/>
    <p:sldId id="341" r:id="rId28"/>
    <p:sldId id="368" r:id="rId29"/>
    <p:sldId id="342" r:id="rId30"/>
    <p:sldId id="343" r:id="rId31"/>
    <p:sldId id="345" r:id="rId32"/>
    <p:sldId id="346" r:id="rId33"/>
    <p:sldId id="347" r:id="rId34"/>
    <p:sldId id="355" r:id="rId35"/>
    <p:sldId id="356" r:id="rId36"/>
    <p:sldId id="349" r:id="rId37"/>
    <p:sldId id="353" r:id="rId38"/>
    <p:sldId id="313" r:id="rId39"/>
    <p:sldId id="302" r:id="rId40"/>
    <p:sldId id="303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6" r:id="rId57"/>
    <p:sldId id="364" r:id="rId58"/>
    <p:sldId id="365" r:id="rId59"/>
    <p:sldId id="301" r:id="rId60"/>
    <p:sldId id="369" r:id="rId61"/>
    <p:sldId id="370" r:id="rId62"/>
    <p:sldId id="371" r:id="rId63"/>
    <p:sldId id="317" r:id="rId64"/>
    <p:sldId id="318" r:id="rId65"/>
    <p:sldId id="372" r:id="rId66"/>
    <p:sldId id="373" r:id="rId67"/>
    <p:sldId id="374" r:id="rId68"/>
    <p:sldId id="375" r:id="rId6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ngiz Güngör" initials="CG" lastIdx="1" clrIdx="0">
    <p:extLst>
      <p:ext uri="{19B8F6BF-5375-455C-9EA6-DF929625EA0E}">
        <p15:presenceInfo xmlns:p15="http://schemas.microsoft.com/office/powerpoint/2012/main" userId="3eb26bf8c7526e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>
      <p:cViewPr>
        <p:scale>
          <a:sx n="66" d="100"/>
          <a:sy n="66" d="100"/>
        </p:scale>
        <p:origin x="1112" y="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356"/>
    </p:cViewPr>
  </p:sorterViewPr>
  <p:notesViewPr>
    <p:cSldViewPr>
      <p:cViewPr varScale="1">
        <p:scale>
          <a:sx n="63" d="100"/>
          <a:sy n="63" d="100"/>
        </p:scale>
        <p:origin x="192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3C35E-C1B2-4C8D-8924-863DF98F555B}" type="datetimeFigureOut">
              <a:rPr lang="tr-TR" smtClean="0"/>
              <a:t>7.02.2024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6717-4E9B-40EF-AE1E-22420D684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04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/>
              <a:t>veya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1511042-F386-40DE-8EC2-572E59412A97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0C04-7D24-4985-8661-74CF64E4AF45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57200" y="6475730"/>
            <a:ext cx="338455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39407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tr-TR" spc="-10" smtClean="0"/>
              <a:pPr marL="38100">
                <a:spcBef>
                  <a:spcPts val="15"/>
                </a:spcBef>
              </a:pPr>
              <a:t>‹#›</a:t>
            </a:fld>
            <a:r>
              <a:rPr lang="tr-TR" spc="-10" dirty="0"/>
              <a:t>/68</a:t>
            </a:r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45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>
              <a:defRPr sz="3200" b="0" i="0">
                <a:solidFill>
                  <a:schemeClr val="bg1">
                    <a:lumMod val="9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/>
        <p:txBody>
          <a:bodyPr lIns="0" tIns="0" rIns="0" bIns="0"/>
          <a:lstStyle>
            <a:lvl1pPr marL="538163" indent="-324000" algn="l">
              <a:tabLst/>
              <a:defRPr sz="2800"/>
            </a:lvl1pPr>
            <a:lvl2pPr marL="720725" indent="-182563" algn="l">
              <a:buFont typeface="Arial" panose="020B0604020202020204" pitchFamily="34" charset="0"/>
              <a:buChar char="•"/>
              <a:tabLst/>
              <a:defRPr sz="2400"/>
            </a:lvl2pPr>
            <a:lvl3pPr marL="1076325" indent="-182563" algn="l">
              <a:buFont typeface="Arial" panose="020B0604020202020204" pitchFamily="34" charset="0"/>
              <a:buChar char="•"/>
              <a:tabLst/>
              <a:defRPr/>
            </a:lvl3pPr>
          </a:lstStyle>
          <a:p>
            <a:r>
              <a:rPr lang="tr-TR" dirty="0"/>
              <a:t>Level-1</a:t>
            </a:r>
          </a:p>
          <a:p>
            <a:pPr lvl="1"/>
            <a:r>
              <a:rPr lang="tr-TR" dirty="0"/>
              <a:t>Level-2</a:t>
            </a:r>
          </a:p>
          <a:p>
            <a:pPr lvl="2"/>
            <a:r>
              <a:rPr lang="tr-TR" dirty="0"/>
              <a:t>Level-3</a:t>
            </a:r>
          </a:p>
          <a:p>
            <a:pPr lvl="1"/>
            <a:endParaRPr lang="tr-TR" dirty="0"/>
          </a:p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239000" y="6386600"/>
            <a:ext cx="1447800" cy="261192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48C1-A2CB-413C-8F4A-4EB1FF0175E7}" type="datetime1">
              <a:rPr lang="en-US" smtClean="0"/>
              <a:t>2/7/2024</a:t>
            </a:fld>
            <a:endParaRPr lang="en-US"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DB6A00D9-1B0F-44E1-86B0-A3E660BC59EE}"/>
              </a:ext>
            </a:extLst>
          </p:cNvPr>
          <p:cNvSpPr txBox="1">
            <a:spLocks/>
          </p:cNvSpPr>
          <p:nvPr userDrawn="1"/>
        </p:nvSpPr>
        <p:spPr>
          <a:xfrm>
            <a:off x="457200" y="6492240"/>
            <a:ext cx="6096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444479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25"/>
              </a:spcBef>
            </a:pPr>
            <a:fld id="{81D60167-4931-47E6-BA6A-407CBD079E47}" type="slidenum">
              <a:rPr lang="tr-TR" spc="5" smtClean="0"/>
              <a:pPr marL="38100">
                <a:spcBef>
                  <a:spcPts val="25"/>
                </a:spcBef>
              </a:pPr>
              <a:t>‹#›</a:t>
            </a:fld>
            <a:r>
              <a:rPr lang="tr-TR" spc="10" dirty="0"/>
              <a:t>/</a:t>
            </a:r>
            <a:r>
              <a:rPr lang="tr-TR" spc="5" dirty="0"/>
              <a:t>68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F17DB-F709-4934-9198-C067B4FEAA34}" type="datetime1">
              <a:rPr lang="en-US" smtClean="0"/>
              <a:t>2/7/2024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457200" y="6475730"/>
            <a:ext cx="338455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39407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tr-TR" spc="-10" smtClean="0"/>
              <a:pPr marL="38100">
                <a:spcBef>
                  <a:spcPts val="15"/>
                </a:spcBef>
              </a:pPr>
              <a:t>‹#›</a:t>
            </a:fld>
            <a:r>
              <a:rPr lang="tr-TR" spc="-10" dirty="0"/>
              <a:t>/68</a:t>
            </a:r>
            <a:endParaRPr spc="-10" dirty="0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F0B86BA9-B37E-440A-9738-BD60F86C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45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>
              <a:defRPr sz="3200" b="0" i="0">
                <a:solidFill>
                  <a:schemeClr val="bg1">
                    <a:lumMod val="9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79961-F89F-4928-8BBE-7246B69A32AF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57200" y="6475730"/>
            <a:ext cx="338455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39407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tr-TR" spc="-10" smtClean="0"/>
              <a:pPr marL="38100">
                <a:spcBef>
                  <a:spcPts val="15"/>
                </a:spcBef>
              </a:pPr>
              <a:t>‹#›</a:t>
            </a:fld>
            <a:r>
              <a:rPr lang="tr-TR" spc="-10" dirty="0"/>
              <a:t>/68</a:t>
            </a:r>
            <a:endParaRPr spc="-10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4002AB6D-EA35-4DA1-BA44-31AC20FC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45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>
              <a:defRPr sz="3200" b="0" i="0">
                <a:solidFill>
                  <a:schemeClr val="bg1">
                    <a:lumMod val="9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BD61F-4ECC-41D2-AA8C-CAD0B9C1D3A9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C5F91433-53C2-42FE-99AA-D51DB6D5A50E}"/>
              </a:ext>
            </a:extLst>
          </p:cNvPr>
          <p:cNvSpPr txBox="1">
            <a:spLocks/>
          </p:cNvSpPr>
          <p:nvPr userDrawn="1"/>
        </p:nvSpPr>
        <p:spPr>
          <a:xfrm>
            <a:off x="249631" y="6354230"/>
            <a:ext cx="33845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94073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lang="tr-TR" spc="-10" smtClean="0"/>
              <a:pPr marL="38100">
                <a:spcBef>
                  <a:spcPts val="15"/>
                </a:spcBef>
              </a:pPr>
              <a:t>‹#›</a:t>
            </a:fld>
            <a:r>
              <a:rPr lang="tr-TR" spc="-10" dirty="0"/>
              <a:t>/68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9200" y="3886200"/>
            <a:ext cx="6858000" cy="492443"/>
          </a:xfrm>
        </p:spPr>
        <p:txBody>
          <a:bodyPr anchor="t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  <a:r>
              <a:rPr kumimoji="0" lang="tr-TR" dirty="0" err="1"/>
              <a:t>Clicj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tabLst>
                <a:tab pos="6726238" algn="r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A503F96-D9FD-4EDE-A261-E93651874BEA}" type="datetime1">
              <a:rPr lang="en-US" smtClean="0"/>
              <a:t>2/7/2024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21152" y="6375608"/>
            <a:ext cx="222731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2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492443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33024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>
            <a:solidFill>
              <a:schemeClr val="accent1">
                <a:alpha val="90000"/>
              </a:schemeClr>
            </a:solidFill>
          </a:ln>
          <a:effectLst>
            <a:outerShdw blurRad="50800" dist="63500" dir="2700000" algn="tl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99157" y="6475512"/>
            <a:ext cx="416814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81800" y="6406919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B8C6-2A2E-413C-9FA7-134BC697659F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57200" y="6475730"/>
            <a:ext cx="33845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39407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tr-TR" spc="-10" smtClean="0"/>
              <a:pPr marL="38100">
                <a:spcBef>
                  <a:spcPts val="15"/>
                </a:spcBef>
              </a:pPr>
              <a:t>‹#›</a:t>
            </a:fld>
            <a:r>
              <a:rPr lang="tr-TR" spc="-10" dirty="0"/>
              <a:t>/68</a:t>
            </a:r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marL="180000"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52000" indent="-180000" algn="l">
        <a:spcBef>
          <a:spcPts val="600"/>
        </a:spcBef>
        <a:buClr>
          <a:srgbClr val="0070C0"/>
        </a:buClr>
        <a:buSzPct val="150000"/>
        <a:buFont typeface="Arial" panose="020B0604020202020204" pitchFamily="34" charset="0"/>
        <a:buChar char="•"/>
        <a:defRPr sz="2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89336"/>
            <a:ext cx="9144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105"/>
              </a:spcBef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MPI İle Paralel Hesaplama Teknikleri-1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400" y="4336014"/>
            <a:ext cx="56610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z="1600" b="1" spc="-5" dirty="0">
                <a:solidFill>
                  <a:srgbClr val="232021"/>
                </a:solidFill>
                <a:latin typeface="Arial"/>
                <a:cs typeface="Arial"/>
              </a:rPr>
              <a:t>Dr. Cengiz Güngör</a:t>
            </a:r>
            <a:endParaRPr lang="tr-TR"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000" y="2133600"/>
            <a:ext cx="6096000" cy="1655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25000"/>
              </a:lnSpc>
              <a:spcBef>
                <a:spcPts val="100"/>
              </a:spcBef>
            </a:pPr>
            <a:r>
              <a:rPr lang="tr-TR" sz="4400" dirty="0">
                <a:latin typeface="Hobo Std" panose="020B0803040709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 ve </a:t>
            </a:r>
            <a:r>
              <a:rPr lang="tr-TR" sz="4400" dirty="0" err="1">
                <a:latin typeface="Hobo Std" panose="020B0803040709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Python</a:t>
            </a:r>
            <a:r>
              <a:rPr lang="tr-TR" sz="4400" dirty="0">
                <a:latin typeface="Hobo Std" panose="020B0803040709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ile</a:t>
            </a:r>
          </a:p>
          <a:p>
            <a:pPr marR="5080" algn="ctr">
              <a:lnSpc>
                <a:spcPct val="125000"/>
              </a:lnSpc>
              <a:spcBef>
                <a:spcPts val="100"/>
              </a:spcBef>
            </a:pPr>
            <a:r>
              <a:rPr lang="tr-TR" sz="4400" dirty="0">
                <a:latin typeface="Hobo Std" panose="020B0803040709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MPI Programlama</a:t>
            </a:r>
            <a:endParaRPr sz="3200" dirty="0">
              <a:latin typeface="Hobo Std" panose="020B0803040709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MPI Rutinleri (C Dili)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tr-TR" altLang="tr-TR" sz="2800" dirty="0"/>
              <a:t>C için 6 temel MPI fonksiyonu şöyledir:</a:t>
            </a:r>
          </a:p>
          <a:p>
            <a:pPr lvl="1">
              <a:spcBef>
                <a:spcPts val="120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MPI_Init</a:t>
            </a:r>
            <a:r>
              <a:rPr lang="tr-TR" altLang="tr-TR" sz="2800" dirty="0"/>
              <a:t> 		– MPI ortamını açar.</a:t>
            </a:r>
          </a:p>
          <a:p>
            <a:pPr lvl="1">
              <a:spcBef>
                <a:spcPts val="120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MPI_Finalize</a:t>
            </a:r>
            <a:r>
              <a:rPr lang="tr-TR" altLang="tr-TR" sz="2800" dirty="0"/>
              <a:t> 		– MPI ortamını kapatır.</a:t>
            </a:r>
          </a:p>
          <a:p>
            <a:pPr lvl="1">
              <a:spcBef>
                <a:spcPts val="120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MPI_Comm_size</a:t>
            </a:r>
            <a:r>
              <a:rPr lang="tr-TR" altLang="tr-TR" sz="2800" dirty="0"/>
              <a:t>	– Kaç süreç paralel çalışacak?</a:t>
            </a:r>
          </a:p>
          <a:p>
            <a:pPr lvl="1">
              <a:spcBef>
                <a:spcPts val="120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MPI_Comm_rank</a:t>
            </a:r>
            <a:r>
              <a:rPr lang="tr-TR" altLang="tr-TR" sz="2800" dirty="0"/>
              <a:t>	– Bize verilen "</a:t>
            </a:r>
            <a:r>
              <a:rPr lang="tr-TR" altLang="tr-TR" sz="2800" dirty="0" err="1"/>
              <a:t>rank</a:t>
            </a:r>
            <a:r>
              <a:rPr lang="tr-TR" altLang="tr-TR" sz="2800" dirty="0"/>
              <a:t>" değeri. </a:t>
            </a:r>
          </a:p>
          <a:p>
            <a:pPr lvl="1">
              <a:spcBef>
                <a:spcPts val="120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MPI_Send</a:t>
            </a:r>
            <a:r>
              <a:rPr lang="tr-TR" altLang="tr-TR" sz="2800" dirty="0"/>
              <a:t> 		– Veri yollama</a:t>
            </a:r>
          </a:p>
          <a:p>
            <a:pPr lvl="1">
              <a:spcBef>
                <a:spcPts val="120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MPI_Recv</a:t>
            </a:r>
            <a:r>
              <a:rPr lang="tr-TR" altLang="tr-TR" sz="2800" dirty="0"/>
              <a:t> 		– Veri alma</a:t>
            </a:r>
          </a:p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25755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Veri Tipleri </a:t>
            </a:r>
            <a:r>
              <a:rPr lang="en-US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Dili</a:t>
            </a:r>
            <a:r>
              <a:rPr lang="en-US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tr-TR" sz="2400" b="1" dirty="0">
                <a:solidFill>
                  <a:srgbClr val="FF0000"/>
                </a:solidFill>
              </a:rPr>
              <a:t>MPI_</a:t>
            </a:r>
            <a:r>
              <a:rPr lang="tr-TR" altLang="tr-TR" sz="2400" b="1" dirty="0">
                <a:solidFill>
                  <a:srgbClr val="FF0000"/>
                </a:solidFill>
              </a:rPr>
              <a:t>CHAR			</a:t>
            </a:r>
            <a:r>
              <a:rPr kumimoji="1" lang="tr-TR" altLang="tr-TR" sz="2400" dirty="0" err="1">
                <a:latin typeface="Tahoma" pitchFamily="34" charset="0"/>
              </a:rPr>
              <a:t>Signed</a:t>
            </a:r>
            <a:r>
              <a:rPr kumimoji="1" lang="tr-TR" altLang="tr-TR" sz="2400" dirty="0">
                <a:latin typeface="Tahoma" pitchFamily="34" charset="0"/>
              </a:rPr>
              <a:t> </a:t>
            </a:r>
            <a:r>
              <a:rPr kumimoji="1" lang="tr-TR" altLang="tr-TR" sz="2400" dirty="0" err="1">
                <a:latin typeface="Tahoma" pitchFamily="34" charset="0"/>
              </a:rPr>
              <a:t>Char</a:t>
            </a:r>
            <a:endParaRPr lang="en-US" altLang="tr-TR" sz="2400" b="1" dirty="0">
              <a:solidFill>
                <a:srgbClr val="FF0000"/>
              </a:solidFill>
            </a:endParaRPr>
          </a:p>
          <a:p>
            <a:r>
              <a:rPr lang="en-US" altLang="tr-TR" sz="2400" b="1" dirty="0">
                <a:solidFill>
                  <a:srgbClr val="FF0000"/>
                </a:solidFill>
              </a:rPr>
              <a:t>MPI_</a:t>
            </a:r>
            <a:r>
              <a:rPr lang="tr-TR" altLang="tr-TR" sz="2400" b="1" dirty="0">
                <a:solidFill>
                  <a:srgbClr val="FF0000"/>
                </a:solidFill>
              </a:rPr>
              <a:t>UNSIGNED_CHAR	</a:t>
            </a:r>
            <a:r>
              <a:rPr kumimoji="1" lang="tr-TR" altLang="tr-TR" sz="2400" dirty="0" err="1">
                <a:latin typeface="Tahoma" pitchFamily="34" charset="0"/>
              </a:rPr>
              <a:t>Unsigned</a:t>
            </a:r>
            <a:r>
              <a:rPr kumimoji="1" lang="tr-TR" altLang="tr-TR" sz="2400" dirty="0">
                <a:latin typeface="Tahoma" pitchFamily="34" charset="0"/>
              </a:rPr>
              <a:t> </a:t>
            </a:r>
            <a:r>
              <a:rPr kumimoji="1" lang="tr-TR" altLang="tr-TR" sz="2400" dirty="0" err="1">
                <a:latin typeface="Tahoma" pitchFamily="34" charset="0"/>
              </a:rPr>
              <a:t>Char</a:t>
            </a:r>
            <a:endParaRPr lang="tr-TR" altLang="tr-TR" sz="2400" b="1" dirty="0">
              <a:solidFill>
                <a:srgbClr val="FF0000"/>
              </a:solidFill>
            </a:endParaRPr>
          </a:p>
          <a:p>
            <a:r>
              <a:rPr lang="en-US" altLang="tr-TR" sz="2400" b="1" dirty="0">
                <a:solidFill>
                  <a:srgbClr val="FF0000"/>
                </a:solidFill>
              </a:rPr>
              <a:t>MPI_</a:t>
            </a:r>
            <a:r>
              <a:rPr lang="tr-TR" altLang="tr-TR" sz="2400" b="1" dirty="0">
                <a:solidFill>
                  <a:srgbClr val="FF0000"/>
                </a:solidFill>
              </a:rPr>
              <a:t>SHORT			</a:t>
            </a:r>
            <a:r>
              <a:rPr kumimoji="1" lang="tr-TR" altLang="tr-TR" sz="2400" dirty="0" err="1">
                <a:latin typeface="Tahoma" pitchFamily="34" charset="0"/>
              </a:rPr>
              <a:t>Signed</a:t>
            </a:r>
            <a:r>
              <a:rPr kumimoji="1" lang="tr-TR" altLang="tr-TR" sz="2400" dirty="0">
                <a:latin typeface="Tahoma" pitchFamily="34" charset="0"/>
              </a:rPr>
              <a:t> </a:t>
            </a:r>
            <a:r>
              <a:rPr kumimoji="1" lang="tr-TR" altLang="tr-TR" sz="2400" dirty="0" err="1">
                <a:latin typeface="Tahoma" pitchFamily="34" charset="0"/>
              </a:rPr>
              <a:t>Short</a:t>
            </a:r>
            <a:r>
              <a:rPr kumimoji="1" lang="tr-TR" altLang="tr-TR" sz="2400" dirty="0">
                <a:latin typeface="Tahoma" pitchFamily="34" charset="0"/>
              </a:rPr>
              <a:t> </a:t>
            </a:r>
            <a:r>
              <a:rPr kumimoji="1" lang="tr-TR" altLang="tr-TR" sz="2400" dirty="0" err="1">
                <a:latin typeface="Tahoma" pitchFamily="34" charset="0"/>
              </a:rPr>
              <a:t>Int</a:t>
            </a:r>
            <a:r>
              <a:rPr kumimoji="1" lang="tr-TR" altLang="tr-TR" sz="2400" dirty="0" err="1"/>
              <a:t>eger</a:t>
            </a:r>
            <a:endParaRPr lang="en-US" altLang="tr-TR" sz="2400" b="1" dirty="0">
              <a:solidFill>
                <a:srgbClr val="FF0000"/>
              </a:solidFill>
            </a:endParaRPr>
          </a:p>
          <a:p>
            <a:r>
              <a:rPr lang="en-US" altLang="tr-TR" sz="2400" b="1" dirty="0">
                <a:solidFill>
                  <a:srgbClr val="FF0000"/>
                </a:solidFill>
              </a:rPr>
              <a:t>MPI_</a:t>
            </a:r>
            <a:r>
              <a:rPr lang="tr-TR" altLang="tr-TR" sz="2400" b="1" dirty="0">
                <a:solidFill>
                  <a:srgbClr val="FF0000"/>
                </a:solidFill>
              </a:rPr>
              <a:t>INT			</a:t>
            </a:r>
            <a:r>
              <a:rPr kumimoji="1" lang="tr-TR" altLang="tr-TR" sz="2400" dirty="0" err="1">
                <a:latin typeface="Tahoma" pitchFamily="34" charset="0"/>
              </a:rPr>
              <a:t>Signed</a:t>
            </a:r>
            <a:r>
              <a:rPr kumimoji="1" lang="tr-TR" altLang="tr-TR" sz="2400" dirty="0">
                <a:latin typeface="Tahoma" pitchFamily="34" charset="0"/>
              </a:rPr>
              <a:t> </a:t>
            </a:r>
            <a:r>
              <a:rPr kumimoji="1" lang="tr-TR" altLang="tr-TR" sz="2400" dirty="0" err="1">
                <a:latin typeface="Tahoma" pitchFamily="34" charset="0"/>
              </a:rPr>
              <a:t>Int</a:t>
            </a:r>
            <a:r>
              <a:rPr kumimoji="1" lang="tr-TR" altLang="tr-TR" sz="2400" dirty="0" err="1"/>
              <a:t>eger</a:t>
            </a:r>
            <a:endParaRPr lang="tr-TR" altLang="tr-TR" sz="2400" b="1" dirty="0">
              <a:solidFill>
                <a:srgbClr val="FF0000"/>
              </a:solidFill>
            </a:endParaRPr>
          </a:p>
          <a:p>
            <a:r>
              <a:rPr lang="en-US" altLang="tr-TR" sz="2400" b="1" dirty="0">
                <a:solidFill>
                  <a:srgbClr val="FF0000"/>
                </a:solidFill>
              </a:rPr>
              <a:t>MPI_</a:t>
            </a:r>
            <a:r>
              <a:rPr lang="tr-TR" altLang="tr-TR" sz="2400" b="1" dirty="0">
                <a:solidFill>
                  <a:srgbClr val="FF0000"/>
                </a:solidFill>
              </a:rPr>
              <a:t>LONG			</a:t>
            </a:r>
            <a:r>
              <a:rPr kumimoji="1" lang="tr-TR" altLang="tr-TR" sz="2400" dirty="0" err="1">
                <a:latin typeface="Tahoma" pitchFamily="34" charset="0"/>
              </a:rPr>
              <a:t>Signed</a:t>
            </a:r>
            <a:r>
              <a:rPr kumimoji="1" lang="tr-TR" altLang="tr-TR" sz="2400" dirty="0">
                <a:latin typeface="Tahoma" pitchFamily="34" charset="0"/>
              </a:rPr>
              <a:t> </a:t>
            </a:r>
            <a:r>
              <a:rPr kumimoji="1" lang="tr-TR" altLang="tr-TR" sz="2400" dirty="0" err="1">
                <a:latin typeface="Tahoma" pitchFamily="34" charset="0"/>
              </a:rPr>
              <a:t>Long</a:t>
            </a:r>
            <a:r>
              <a:rPr kumimoji="1" lang="tr-TR" altLang="tr-TR" sz="2400" dirty="0">
                <a:latin typeface="Tahoma" pitchFamily="34" charset="0"/>
              </a:rPr>
              <a:t> </a:t>
            </a:r>
            <a:r>
              <a:rPr kumimoji="1" lang="tr-TR" altLang="tr-TR" sz="2400" dirty="0" err="1">
                <a:latin typeface="Tahoma" pitchFamily="34" charset="0"/>
              </a:rPr>
              <a:t>Int</a:t>
            </a:r>
            <a:r>
              <a:rPr kumimoji="1" lang="tr-TR" altLang="tr-TR" sz="2400" dirty="0" err="1"/>
              <a:t>eger</a:t>
            </a:r>
            <a:endParaRPr lang="tr-TR" altLang="tr-TR" sz="2400" b="1" dirty="0">
              <a:solidFill>
                <a:srgbClr val="FF0000"/>
              </a:solidFill>
            </a:endParaRPr>
          </a:p>
          <a:p>
            <a:r>
              <a:rPr lang="en-US" altLang="tr-TR" sz="2400" b="1" dirty="0">
                <a:solidFill>
                  <a:srgbClr val="FF0000"/>
                </a:solidFill>
              </a:rPr>
              <a:t>MPI_</a:t>
            </a:r>
            <a:r>
              <a:rPr lang="tr-TR" altLang="tr-TR" sz="2400" b="1" dirty="0">
                <a:solidFill>
                  <a:srgbClr val="FF0000"/>
                </a:solidFill>
              </a:rPr>
              <a:t>UNSIGNED_SHORT	</a:t>
            </a:r>
            <a:r>
              <a:rPr kumimoji="1" lang="tr-TR" altLang="tr-TR" sz="2400" dirty="0" err="1">
                <a:latin typeface="Tahoma" pitchFamily="34" charset="0"/>
              </a:rPr>
              <a:t>Unsigned</a:t>
            </a:r>
            <a:r>
              <a:rPr kumimoji="1" lang="tr-TR" altLang="tr-TR" sz="2400" dirty="0">
                <a:latin typeface="Tahoma" pitchFamily="34" charset="0"/>
              </a:rPr>
              <a:t> </a:t>
            </a:r>
            <a:r>
              <a:rPr kumimoji="1" lang="tr-TR" altLang="tr-TR" sz="2400" dirty="0" err="1">
                <a:latin typeface="Tahoma" pitchFamily="34" charset="0"/>
              </a:rPr>
              <a:t>Short</a:t>
            </a:r>
            <a:r>
              <a:rPr kumimoji="1" lang="tr-TR" altLang="tr-TR" sz="2400" dirty="0">
                <a:latin typeface="Tahoma" pitchFamily="34" charset="0"/>
              </a:rPr>
              <a:t> </a:t>
            </a:r>
            <a:r>
              <a:rPr kumimoji="1" lang="tr-TR" altLang="tr-TR" sz="2400" dirty="0" err="1">
                <a:latin typeface="Tahoma" pitchFamily="34" charset="0"/>
              </a:rPr>
              <a:t>Int</a:t>
            </a:r>
            <a:endParaRPr lang="en-US" altLang="tr-TR" sz="2400" b="1" dirty="0">
              <a:solidFill>
                <a:srgbClr val="FF0000"/>
              </a:solidFill>
            </a:endParaRPr>
          </a:p>
          <a:p>
            <a:r>
              <a:rPr lang="en-US" altLang="tr-TR" sz="2400" b="1" dirty="0">
                <a:solidFill>
                  <a:srgbClr val="FF0000"/>
                </a:solidFill>
              </a:rPr>
              <a:t>MPI_</a:t>
            </a:r>
            <a:r>
              <a:rPr lang="tr-TR" altLang="tr-TR" sz="2400" b="1" dirty="0">
                <a:solidFill>
                  <a:srgbClr val="FF0000"/>
                </a:solidFill>
              </a:rPr>
              <a:t>UNSIGNED		</a:t>
            </a:r>
            <a:r>
              <a:rPr kumimoji="1" lang="tr-TR" altLang="tr-TR" sz="2400" dirty="0" err="1">
                <a:latin typeface="Tahoma" pitchFamily="34" charset="0"/>
              </a:rPr>
              <a:t>Unsigned</a:t>
            </a:r>
            <a:r>
              <a:rPr kumimoji="1" lang="tr-TR" altLang="tr-TR" sz="2400" dirty="0">
                <a:latin typeface="Tahoma" pitchFamily="34" charset="0"/>
              </a:rPr>
              <a:t> </a:t>
            </a:r>
            <a:r>
              <a:rPr kumimoji="1" lang="tr-TR" altLang="tr-TR" sz="2400" dirty="0" err="1">
                <a:latin typeface="Tahoma" pitchFamily="34" charset="0"/>
              </a:rPr>
              <a:t>Int</a:t>
            </a:r>
            <a:endParaRPr lang="tr-TR" altLang="tr-TR" sz="2400" b="1" dirty="0">
              <a:solidFill>
                <a:srgbClr val="FF0000"/>
              </a:solidFill>
            </a:endParaRPr>
          </a:p>
          <a:p>
            <a:r>
              <a:rPr lang="en-US" altLang="tr-TR" sz="2400" b="1" dirty="0">
                <a:solidFill>
                  <a:srgbClr val="FF0000"/>
                </a:solidFill>
              </a:rPr>
              <a:t>MPI_</a:t>
            </a:r>
            <a:r>
              <a:rPr lang="tr-TR" altLang="tr-TR" sz="2400" b="1" dirty="0">
                <a:solidFill>
                  <a:srgbClr val="FF0000"/>
                </a:solidFill>
              </a:rPr>
              <a:t>UNSIGNED_LONG	</a:t>
            </a:r>
            <a:r>
              <a:rPr kumimoji="1" lang="tr-TR" altLang="tr-TR" sz="2400" dirty="0" err="1">
                <a:latin typeface="Tahoma" pitchFamily="34" charset="0"/>
              </a:rPr>
              <a:t>Unsigned</a:t>
            </a:r>
            <a:r>
              <a:rPr kumimoji="1" lang="tr-TR" altLang="tr-TR" sz="2400" dirty="0">
                <a:latin typeface="Tahoma" pitchFamily="34" charset="0"/>
              </a:rPr>
              <a:t> </a:t>
            </a:r>
            <a:r>
              <a:rPr kumimoji="1" lang="tr-TR" altLang="tr-TR" sz="2400" dirty="0" err="1">
                <a:latin typeface="Tahoma" pitchFamily="34" charset="0"/>
              </a:rPr>
              <a:t>Long</a:t>
            </a:r>
            <a:r>
              <a:rPr kumimoji="1" lang="tr-TR" altLang="tr-TR" sz="2400" dirty="0">
                <a:latin typeface="Tahoma" pitchFamily="34" charset="0"/>
              </a:rPr>
              <a:t> </a:t>
            </a:r>
            <a:r>
              <a:rPr kumimoji="1" lang="tr-TR" altLang="tr-TR" sz="2400" dirty="0" err="1">
                <a:latin typeface="Tahoma" pitchFamily="34" charset="0"/>
              </a:rPr>
              <a:t>Int</a:t>
            </a:r>
            <a:endParaRPr lang="tr-TR" altLang="tr-TR" sz="2400" b="1" dirty="0">
              <a:solidFill>
                <a:srgbClr val="FF0000"/>
              </a:solidFill>
            </a:endParaRPr>
          </a:p>
          <a:p>
            <a:r>
              <a:rPr lang="en-US" altLang="tr-TR" sz="2400" b="1" dirty="0">
                <a:solidFill>
                  <a:srgbClr val="FF0000"/>
                </a:solidFill>
              </a:rPr>
              <a:t>MPI_</a:t>
            </a:r>
            <a:r>
              <a:rPr lang="tr-TR" altLang="tr-TR" sz="2400" b="1" dirty="0">
                <a:solidFill>
                  <a:srgbClr val="FF0000"/>
                </a:solidFill>
              </a:rPr>
              <a:t>FLOAT			</a:t>
            </a:r>
            <a:r>
              <a:rPr kumimoji="1" lang="tr-TR" altLang="tr-TR" sz="2400" dirty="0" err="1">
                <a:latin typeface="Tahoma" pitchFamily="34" charset="0"/>
              </a:rPr>
              <a:t>Float</a:t>
            </a:r>
            <a:endParaRPr lang="en-US" altLang="tr-TR" sz="2400" b="1" dirty="0">
              <a:solidFill>
                <a:srgbClr val="FF0000"/>
              </a:solidFill>
            </a:endParaRPr>
          </a:p>
          <a:p>
            <a:r>
              <a:rPr lang="en-US" altLang="tr-TR" sz="2400" b="1" dirty="0">
                <a:solidFill>
                  <a:srgbClr val="FF0000"/>
                </a:solidFill>
              </a:rPr>
              <a:t>MPI_</a:t>
            </a:r>
            <a:r>
              <a:rPr lang="tr-TR" altLang="tr-TR" sz="2400" b="1" dirty="0">
                <a:solidFill>
                  <a:srgbClr val="FF0000"/>
                </a:solidFill>
              </a:rPr>
              <a:t>DOUBLE			</a:t>
            </a:r>
            <a:r>
              <a:rPr kumimoji="1" lang="tr-TR" altLang="tr-TR" sz="2400" dirty="0" err="1">
                <a:latin typeface="Tahoma" pitchFamily="34" charset="0"/>
              </a:rPr>
              <a:t>Double</a:t>
            </a:r>
            <a:endParaRPr lang="en-US" altLang="tr-TR" sz="2400" b="1" dirty="0">
              <a:solidFill>
                <a:srgbClr val="FF0000"/>
              </a:solidFill>
            </a:endParaRPr>
          </a:p>
          <a:p>
            <a:r>
              <a:rPr lang="en-US" altLang="tr-TR" sz="2400" b="1" dirty="0">
                <a:solidFill>
                  <a:srgbClr val="FF0000"/>
                </a:solidFill>
              </a:rPr>
              <a:t>MPI_</a:t>
            </a:r>
            <a:r>
              <a:rPr lang="tr-TR" altLang="tr-TR" sz="2400" b="1" dirty="0">
                <a:solidFill>
                  <a:srgbClr val="FF0000"/>
                </a:solidFill>
              </a:rPr>
              <a:t>LONG_DOUBLE	</a:t>
            </a:r>
            <a:r>
              <a:rPr kumimoji="1" lang="tr-TR" altLang="tr-TR" sz="2400" dirty="0" err="1">
                <a:latin typeface="Tahoma" pitchFamily="34" charset="0"/>
              </a:rPr>
              <a:t>Long</a:t>
            </a:r>
            <a:r>
              <a:rPr kumimoji="1" lang="tr-TR" altLang="tr-TR" sz="2400" dirty="0">
                <a:latin typeface="Tahoma" pitchFamily="34" charset="0"/>
              </a:rPr>
              <a:t> </a:t>
            </a:r>
            <a:r>
              <a:rPr kumimoji="1" lang="tr-TR" altLang="tr-TR" sz="2400" dirty="0" err="1">
                <a:latin typeface="Tahoma" pitchFamily="34" charset="0"/>
              </a:rPr>
              <a:t>Double</a:t>
            </a:r>
            <a:endParaRPr kumimoji="1" lang="en-US" altLang="tr-TR" sz="2400" dirty="0">
              <a:latin typeface="Tahoma" pitchFamily="34" charset="0"/>
            </a:endParaRPr>
          </a:p>
          <a:p>
            <a:endParaRPr lang="en-US" alt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5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en-US" sz="3600" dirty="0"/>
              <a:t>Temel</a:t>
            </a:r>
            <a:r>
              <a:rPr lang="en-US" altLang="en-US" sz="3600" dirty="0"/>
              <a:t> </a:t>
            </a:r>
            <a:r>
              <a:rPr lang="tr-TR" altLang="en-US" sz="3600" dirty="0"/>
              <a:t>Noktadan Noktaya Mesaj Yollama ve Alma</a:t>
            </a:r>
            <a:endParaRPr lang="en-US" alt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2800" dirty="0"/>
              <a:t>Bir</a:t>
            </a:r>
            <a:r>
              <a:rPr lang="en-US" altLang="en-US" sz="2800" dirty="0"/>
              <a:t> </a:t>
            </a:r>
            <a:r>
              <a:rPr lang="tr-TR" altLang="en-US" sz="2800" dirty="0"/>
              <a:t>mesajın süreçler arasında</a:t>
            </a:r>
            <a:r>
              <a:rPr lang="en-US" altLang="en-US" sz="2800" dirty="0"/>
              <a:t> send() </a:t>
            </a:r>
            <a:r>
              <a:rPr lang="tr-TR" altLang="en-US" sz="2800" dirty="0"/>
              <a:t>ve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recv</a:t>
            </a:r>
            <a:r>
              <a:rPr lang="en-US" altLang="en-US" sz="2800" dirty="0"/>
              <a:t>() </a:t>
            </a:r>
            <a:r>
              <a:rPr lang="tr-TR" altLang="en-US" sz="2800" dirty="0"/>
              <a:t>çağrımları ile gönderilmesi</a:t>
            </a:r>
            <a:r>
              <a:rPr lang="en-US" altLang="en-US" sz="2800" dirty="0"/>
              <a:t>:</a:t>
            </a:r>
          </a:p>
          <a:p>
            <a:endParaRPr lang="tr-TR" sz="2800" dirty="0"/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3036888" y="2286000"/>
            <a:ext cx="754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700">
                <a:solidFill>
                  <a:srgbClr val="000000"/>
                </a:solidFill>
              </a:rPr>
              <a:t>Süreç</a:t>
            </a:r>
            <a:r>
              <a:rPr lang="en-US" altLang="tr-TR" sz="1700">
                <a:solidFill>
                  <a:srgbClr val="000000"/>
                </a:solidFill>
              </a:rPr>
              <a:t> 1</a:t>
            </a:r>
            <a:endParaRPr lang="en-US" altLang="tr-TR" sz="1200"/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6403975" y="2286000"/>
            <a:ext cx="7540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700">
                <a:solidFill>
                  <a:srgbClr val="000000"/>
                </a:solidFill>
              </a:rPr>
              <a:t>Süreç</a:t>
            </a:r>
            <a:r>
              <a:rPr lang="en-US" altLang="tr-TR" sz="1700">
                <a:solidFill>
                  <a:srgbClr val="000000"/>
                </a:solidFill>
              </a:rPr>
              <a:t> 2</a:t>
            </a:r>
            <a:endParaRPr lang="en-US" altLang="tr-TR" sz="1200"/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733675" y="3749675"/>
            <a:ext cx="11668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send(&amp;x, 2);</a:t>
            </a:r>
            <a:endParaRPr lang="en-US" altLang="tr-TR" sz="1200"/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6100763" y="4141788"/>
            <a:ext cx="11049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recv(&amp;y, 1);</a:t>
            </a:r>
            <a:endParaRPr lang="en-US" altLang="tr-TR" sz="1200"/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>
            <a:off x="3517900" y="2963863"/>
            <a:ext cx="1588" cy="19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04" name="Line 11"/>
          <p:cNvSpPr>
            <a:spLocks noChangeShapeType="1"/>
          </p:cNvSpPr>
          <p:nvPr/>
        </p:nvSpPr>
        <p:spPr bwMode="auto">
          <a:xfrm>
            <a:off x="3517900" y="3071813"/>
            <a:ext cx="1588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>
            <a:off x="3517900" y="3178175"/>
            <a:ext cx="1588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>
            <a:off x="3517900" y="3284538"/>
            <a:ext cx="1588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>
            <a:off x="3517900" y="3392488"/>
            <a:ext cx="1588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>
            <a:off x="3517900" y="3498850"/>
            <a:ext cx="1588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09" name="Line 16"/>
          <p:cNvSpPr>
            <a:spLocks noChangeShapeType="1"/>
          </p:cNvSpPr>
          <p:nvPr/>
        </p:nvSpPr>
        <p:spPr bwMode="auto">
          <a:xfrm>
            <a:off x="3517900" y="3605213"/>
            <a:ext cx="1588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10" name="Line 17"/>
          <p:cNvSpPr>
            <a:spLocks noChangeShapeType="1"/>
          </p:cNvSpPr>
          <p:nvPr/>
        </p:nvSpPr>
        <p:spPr bwMode="auto">
          <a:xfrm>
            <a:off x="3517900" y="3730625"/>
            <a:ext cx="158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11" name="Line 18"/>
          <p:cNvSpPr>
            <a:spLocks noChangeShapeType="1"/>
          </p:cNvSpPr>
          <p:nvPr/>
        </p:nvSpPr>
        <p:spPr bwMode="auto">
          <a:xfrm>
            <a:off x="6884988" y="4371975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12" name="Line 19"/>
          <p:cNvSpPr>
            <a:spLocks noChangeShapeType="1"/>
          </p:cNvSpPr>
          <p:nvPr/>
        </p:nvSpPr>
        <p:spPr bwMode="auto">
          <a:xfrm>
            <a:off x="6884988" y="4460875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13" name="Line 20"/>
          <p:cNvSpPr>
            <a:spLocks noChangeShapeType="1"/>
          </p:cNvSpPr>
          <p:nvPr/>
        </p:nvSpPr>
        <p:spPr bwMode="auto">
          <a:xfrm>
            <a:off x="6884988" y="4549775"/>
            <a:ext cx="1587" cy="19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14" name="Line 21"/>
          <p:cNvSpPr>
            <a:spLocks noChangeShapeType="1"/>
          </p:cNvSpPr>
          <p:nvPr/>
        </p:nvSpPr>
        <p:spPr bwMode="auto">
          <a:xfrm>
            <a:off x="6884988" y="4638675"/>
            <a:ext cx="1587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15" name="Line 22"/>
          <p:cNvSpPr>
            <a:spLocks noChangeShapeType="1"/>
          </p:cNvSpPr>
          <p:nvPr/>
        </p:nvSpPr>
        <p:spPr bwMode="auto">
          <a:xfrm>
            <a:off x="6884988" y="4746625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16" name="Line 23"/>
          <p:cNvSpPr>
            <a:spLocks noChangeShapeType="1"/>
          </p:cNvSpPr>
          <p:nvPr/>
        </p:nvSpPr>
        <p:spPr bwMode="auto">
          <a:xfrm>
            <a:off x="6884988" y="4835525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17" name="Line 24"/>
          <p:cNvSpPr>
            <a:spLocks noChangeShapeType="1"/>
          </p:cNvSpPr>
          <p:nvPr/>
        </p:nvSpPr>
        <p:spPr bwMode="auto">
          <a:xfrm>
            <a:off x="3517900" y="3962400"/>
            <a:ext cx="1588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18" name="Line 25"/>
          <p:cNvSpPr>
            <a:spLocks noChangeShapeType="1"/>
          </p:cNvSpPr>
          <p:nvPr/>
        </p:nvSpPr>
        <p:spPr bwMode="auto">
          <a:xfrm>
            <a:off x="3517900" y="4051300"/>
            <a:ext cx="1588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19" name="Line 26"/>
          <p:cNvSpPr>
            <a:spLocks noChangeShapeType="1"/>
          </p:cNvSpPr>
          <p:nvPr/>
        </p:nvSpPr>
        <p:spPr bwMode="auto">
          <a:xfrm>
            <a:off x="3517900" y="4157663"/>
            <a:ext cx="1588" cy="19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20" name="Line 27"/>
          <p:cNvSpPr>
            <a:spLocks noChangeShapeType="1"/>
          </p:cNvSpPr>
          <p:nvPr/>
        </p:nvSpPr>
        <p:spPr bwMode="auto">
          <a:xfrm>
            <a:off x="3517900" y="4246563"/>
            <a:ext cx="1588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21" name="Line 28"/>
          <p:cNvSpPr>
            <a:spLocks noChangeShapeType="1"/>
          </p:cNvSpPr>
          <p:nvPr/>
        </p:nvSpPr>
        <p:spPr bwMode="auto">
          <a:xfrm>
            <a:off x="3517900" y="4354513"/>
            <a:ext cx="1588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22" name="Line 29"/>
          <p:cNvSpPr>
            <a:spLocks noChangeShapeType="1"/>
          </p:cNvSpPr>
          <p:nvPr/>
        </p:nvSpPr>
        <p:spPr bwMode="auto">
          <a:xfrm>
            <a:off x="3517900" y="4443413"/>
            <a:ext cx="1588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23" name="Line 30"/>
          <p:cNvSpPr>
            <a:spLocks noChangeShapeType="1"/>
          </p:cNvSpPr>
          <p:nvPr/>
        </p:nvSpPr>
        <p:spPr bwMode="auto">
          <a:xfrm>
            <a:off x="3517900" y="4549775"/>
            <a:ext cx="1588" cy="19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24" name="Line 31"/>
          <p:cNvSpPr>
            <a:spLocks noChangeShapeType="1"/>
          </p:cNvSpPr>
          <p:nvPr/>
        </p:nvSpPr>
        <p:spPr bwMode="auto">
          <a:xfrm>
            <a:off x="3517900" y="4638675"/>
            <a:ext cx="1588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25" name="Line 32"/>
          <p:cNvSpPr>
            <a:spLocks noChangeShapeType="1"/>
          </p:cNvSpPr>
          <p:nvPr/>
        </p:nvSpPr>
        <p:spPr bwMode="auto">
          <a:xfrm>
            <a:off x="3517900" y="4746625"/>
            <a:ext cx="1588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26" name="Line 33"/>
          <p:cNvSpPr>
            <a:spLocks noChangeShapeType="1"/>
          </p:cNvSpPr>
          <p:nvPr/>
        </p:nvSpPr>
        <p:spPr bwMode="auto">
          <a:xfrm>
            <a:off x="3517900" y="4835525"/>
            <a:ext cx="1588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27" name="Line 34"/>
          <p:cNvSpPr>
            <a:spLocks noChangeShapeType="1"/>
          </p:cNvSpPr>
          <p:nvPr/>
        </p:nvSpPr>
        <p:spPr bwMode="auto">
          <a:xfrm>
            <a:off x="6884988" y="2963863"/>
            <a:ext cx="1587" cy="19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28" name="Line 35"/>
          <p:cNvSpPr>
            <a:spLocks noChangeShapeType="1"/>
          </p:cNvSpPr>
          <p:nvPr/>
        </p:nvSpPr>
        <p:spPr bwMode="auto">
          <a:xfrm>
            <a:off x="6884988" y="3052763"/>
            <a:ext cx="1587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29" name="Line 36"/>
          <p:cNvSpPr>
            <a:spLocks noChangeShapeType="1"/>
          </p:cNvSpPr>
          <p:nvPr/>
        </p:nvSpPr>
        <p:spPr bwMode="auto">
          <a:xfrm>
            <a:off x="6884988" y="3160713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30" name="Line 37"/>
          <p:cNvSpPr>
            <a:spLocks noChangeShapeType="1"/>
          </p:cNvSpPr>
          <p:nvPr/>
        </p:nvSpPr>
        <p:spPr bwMode="auto">
          <a:xfrm>
            <a:off x="6884988" y="3267075"/>
            <a:ext cx="1587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31" name="Line 38"/>
          <p:cNvSpPr>
            <a:spLocks noChangeShapeType="1"/>
          </p:cNvSpPr>
          <p:nvPr/>
        </p:nvSpPr>
        <p:spPr bwMode="auto">
          <a:xfrm>
            <a:off x="6884988" y="3373438"/>
            <a:ext cx="1587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32" name="Line 39"/>
          <p:cNvSpPr>
            <a:spLocks noChangeShapeType="1"/>
          </p:cNvSpPr>
          <p:nvPr/>
        </p:nvSpPr>
        <p:spPr bwMode="auto">
          <a:xfrm>
            <a:off x="6884988" y="3481388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33" name="Line 40"/>
          <p:cNvSpPr>
            <a:spLocks noChangeShapeType="1"/>
          </p:cNvSpPr>
          <p:nvPr/>
        </p:nvSpPr>
        <p:spPr bwMode="auto">
          <a:xfrm>
            <a:off x="6884988" y="3587750"/>
            <a:ext cx="1587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34" name="Line 41"/>
          <p:cNvSpPr>
            <a:spLocks noChangeShapeType="1"/>
          </p:cNvSpPr>
          <p:nvPr/>
        </p:nvSpPr>
        <p:spPr bwMode="auto">
          <a:xfrm>
            <a:off x="6884988" y="3695700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35" name="Line 42"/>
          <p:cNvSpPr>
            <a:spLocks noChangeShapeType="1"/>
          </p:cNvSpPr>
          <p:nvPr/>
        </p:nvSpPr>
        <p:spPr bwMode="auto">
          <a:xfrm>
            <a:off x="6884988" y="3802063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36" name="Line 43"/>
          <p:cNvSpPr>
            <a:spLocks noChangeShapeType="1"/>
          </p:cNvSpPr>
          <p:nvPr/>
        </p:nvSpPr>
        <p:spPr bwMode="auto">
          <a:xfrm>
            <a:off x="6884988" y="3908425"/>
            <a:ext cx="1587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37" name="Line 44"/>
          <p:cNvSpPr>
            <a:spLocks noChangeShapeType="1"/>
          </p:cNvSpPr>
          <p:nvPr/>
        </p:nvSpPr>
        <p:spPr bwMode="auto">
          <a:xfrm>
            <a:off x="6884988" y="4016375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38" name="Line 45"/>
          <p:cNvSpPr>
            <a:spLocks noChangeShapeType="1"/>
          </p:cNvSpPr>
          <p:nvPr/>
        </p:nvSpPr>
        <p:spPr bwMode="auto">
          <a:xfrm>
            <a:off x="6884988" y="4122738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39" name="Line 46"/>
          <p:cNvSpPr>
            <a:spLocks noChangeShapeType="1"/>
          </p:cNvSpPr>
          <p:nvPr/>
        </p:nvSpPr>
        <p:spPr bwMode="auto">
          <a:xfrm>
            <a:off x="4283075" y="3908425"/>
            <a:ext cx="1763713" cy="338138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40" name="AutoShape 47"/>
          <p:cNvSpPr>
            <a:spLocks noChangeArrowheads="1"/>
          </p:cNvSpPr>
          <p:nvPr/>
        </p:nvSpPr>
        <p:spPr bwMode="auto">
          <a:xfrm>
            <a:off x="2652713" y="2616200"/>
            <a:ext cx="1604962" cy="2406650"/>
          </a:xfrm>
          <a:prstGeom prst="roundRect">
            <a:avLst>
              <a:gd name="adj" fmla="val 19782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29741" name="AutoShape 48"/>
          <p:cNvSpPr>
            <a:spLocks noChangeArrowheads="1"/>
          </p:cNvSpPr>
          <p:nvPr/>
        </p:nvSpPr>
        <p:spPr bwMode="auto">
          <a:xfrm>
            <a:off x="6019800" y="2616200"/>
            <a:ext cx="1604963" cy="2406650"/>
          </a:xfrm>
          <a:prstGeom prst="roundRect">
            <a:avLst>
              <a:gd name="adj" fmla="val 19782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29742" name="Rectangle 49"/>
          <p:cNvSpPr>
            <a:spLocks noChangeArrowheads="1"/>
          </p:cNvSpPr>
          <p:nvPr/>
        </p:nvSpPr>
        <p:spPr bwMode="auto">
          <a:xfrm>
            <a:off x="3463925" y="262731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2000" b="1">
                <a:solidFill>
                  <a:srgbClr val="000000"/>
                </a:solidFill>
              </a:rPr>
              <a:t>x</a:t>
            </a:r>
            <a:endParaRPr lang="en-US" altLang="tr-TR" sz="1200"/>
          </a:p>
        </p:txBody>
      </p:sp>
      <p:sp>
        <p:nvSpPr>
          <p:cNvPr id="29743" name="Rectangle 50"/>
          <p:cNvSpPr>
            <a:spLocks noChangeArrowheads="1"/>
          </p:cNvSpPr>
          <p:nvPr/>
        </p:nvSpPr>
        <p:spPr bwMode="auto">
          <a:xfrm>
            <a:off x="6831013" y="2627313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2000" b="1">
                <a:solidFill>
                  <a:srgbClr val="000000"/>
                </a:solidFill>
              </a:rPr>
              <a:t>y</a:t>
            </a:r>
            <a:endParaRPr lang="en-US" altLang="tr-TR" sz="1200"/>
          </a:p>
        </p:txBody>
      </p:sp>
      <p:sp>
        <p:nvSpPr>
          <p:cNvPr id="29744" name="Line 51"/>
          <p:cNvSpPr>
            <a:spLocks noChangeShapeType="1"/>
          </p:cNvSpPr>
          <p:nvPr/>
        </p:nvSpPr>
        <p:spPr bwMode="auto">
          <a:xfrm>
            <a:off x="4337050" y="3802063"/>
            <a:ext cx="17463" cy="17462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45" name="Freeform 52"/>
          <p:cNvSpPr>
            <a:spLocks/>
          </p:cNvSpPr>
          <p:nvPr/>
        </p:nvSpPr>
        <p:spPr bwMode="auto">
          <a:xfrm>
            <a:off x="4319588" y="3784600"/>
            <a:ext cx="71437" cy="88900"/>
          </a:xfrm>
          <a:custGeom>
            <a:avLst/>
            <a:gdLst>
              <a:gd name="T0" fmla="*/ 2147483646 w 45"/>
              <a:gd name="T1" fmla="*/ 2147483646 h 56"/>
              <a:gd name="T2" fmla="*/ 2147483646 w 45"/>
              <a:gd name="T3" fmla="*/ 0 h 56"/>
              <a:gd name="T4" fmla="*/ 2147483646 w 45"/>
              <a:gd name="T5" fmla="*/ 2147483646 h 56"/>
              <a:gd name="T6" fmla="*/ 0 w 45"/>
              <a:gd name="T7" fmla="*/ 2147483646 h 56"/>
              <a:gd name="T8" fmla="*/ 2147483646 w 45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6"/>
              <a:gd name="T17" fmla="*/ 45 w 45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6">
                <a:moveTo>
                  <a:pt x="22" y="22"/>
                </a:moveTo>
                <a:lnTo>
                  <a:pt x="22" y="0"/>
                </a:lnTo>
                <a:lnTo>
                  <a:pt x="45" y="56"/>
                </a:lnTo>
                <a:lnTo>
                  <a:pt x="0" y="22"/>
                </a:lnTo>
                <a:lnTo>
                  <a:pt x="22" y="22"/>
                </a:lnTo>
                <a:close/>
              </a:path>
            </a:pathLst>
          </a:cu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46" name="Freeform 53"/>
          <p:cNvSpPr>
            <a:spLocks/>
          </p:cNvSpPr>
          <p:nvPr/>
        </p:nvSpPr>
        <p:spPr bwMode="auto">
          <a:xfrm>
            <a:off x="4319588" y="3784600"/>
            <a:ext cx="71437" cy="88900"/>
          </a:xfrm>
          <a:custGeom>
            <a:avLst/>
            <a:gdLst>
              <a:gd name="T0" fmla="*/ 2147483646 w 45"/>
              <a:gd name="T1" fmla="*/ 2147483646 h 56"/>
              <a:gd name="T2" fmla="*/ 2147483646 w 45"/>
              <a:gd name="T3" fmla="*/ 0 h 56"/>
              <a:gd name="T4" fmla="*/ 2147483646 w 45"/>
              <a:gd name="T5" fmla="*/ 2147483646 h 56"/>
              <a:gd name="T6" fmla="*/ 0 w 45"/>
              <a:gd name="T7" fmla="*/ 2147483646 h 56"/>
              <a:gd name="T8" fmla="*/ 2147483646 w 45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6"/>
              <a:gd name="T17" fmla="*/ 45 w 45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6">
                <a:moveTo>
                  <a:pt x="22" y="22"/>
                </a:moveTo>
                <a:lnTo>
                  <a:pt x="22" y="0"/>
                </a:lnTo>
                <a:lnTo>
                  <a:pt x="45" y="56"/>
                </a:lnTo>
                <a:lnTo>
                  <a:pt x="0" y="22"/>
                </a:lnTo>
                <a:lnTo>
                  <a:pt x="22" y="2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47" name="Line 54"/>
          <p:cNvSpPr>
            <a:spLocks noChangeShapeType="1"/>
          </p:cNvSpPr>
          <p:nvPr/>
        </p:nvSpPr>
        <p:spPr bwMode="auto">
          <a:xfrm>
            <a:off x="3678238" y="2822575"/>
            <a:ext cx="658812" cy="979488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48" name="Line 55"/>
          <p:cNvSpPr>
            <a:spLocks noChangeShapeType="1"/>
          </p:cNvSpPr>
          <p:nvPr/>
        </p:nvSpPr>
        <p:spPr bwMode="auto">
          <a:xfrm flipV="1">
            <a:off x="6670675" y="2874963"/>
            <a:ext cx="17463" cy="17462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49" name="Freeform 56"/>
          <p:cNvSpPr>
            <a:spLocks/>
          </p:cNvSpPr>
          <p:nvPr/>
        </p:nvSpPr>
        <p:spPr bwMode="auto">
          <a:xfrm>
            <a:off x="6670675" y="2822575"/>
            <a:ext cx="53975" cy="69850"/>
          </a:xfrm>
          <a:custGeom>
            <a:avLst/>
            <a:gdLst>
              <a:gd name="T0" fmla="*/ 2147483646 w 34"/>
              <a:gd name="T1" fmla="*/ 2147483646 h 44"/>
              <a:gd name="T2" fmla="*/ 0 w 34"/>
              <a:gd name="T3" fmla="*/ 2147483646 h 44"/>
              <a:gd name="T4" fmla="*/ 2147483646 w 34"/>
              <a:gd name="T5" fmla="*/ 0 h 44"/>
              <a:gd name="T6" fmla="*/ 2147483646 w 34"/>
              <a:gd name="T7" fmla="*/ 2147483646 h 44"/>
              <a:gd name="T8" fmla="*/ 2147483646 w 34"/>
              <a:gd name="T9" fmla="*/ 2147483646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4"/>
              <a:gd name="T17" fmla="*/ 34 w 34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4">
                <a:moveTo>
                  <a:pt x="11" y="33"/>
                </a:moveTo>
                <a:lnTo>
                  <a:pt x="0" y="33"/>
                </a:lnTo>
                <a:lnTo>
                  <a:pt x="34" y="0"/>
                </a:lnTo>
                <a:lnTo>
                  <a:pt x="22" y="44"/>
                </a:lnTo>
                <a:lnTo>
                  <a:pt x="11" y="33"/>
                </a:lnTo>
                <a:close/>
              </a:path>
            </a:pathLst>
          </a:cu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50" name="Freeform 57"/>
          <p:cNvSpPr>
            <a:spLocks/>
          </p:cNvSpPr>
          <p:nvPr/>
        </p:nvSpPr>
        <p:spPr bwMode="auto">
          <a:xfrm>
            <a:off x="6670675" y="2822575"/>
            <a:ext cx="53975" cy="69850"/>
          </a:xfrm>
          <a:custGeom>
            <a:avLst/>
            <a:gdLst>
              <a:gd name="T0" fmla="*/ 2147483646 w 34"/>
              <a:gd name="T1" fmla="*/ 2147483646 h 44"/>
              <a:gd name="T2" fmla="*/ 0 w 34"/>
              <a:gd name="T3" fmla="*/ 2147483646 h 44"/>
              <a:gd name="T4" fmla="*/ 2147483646 w 34"/>
              <a:gd name="T5" fmla="*/ 0 h 44"/>
              <a:gd name="T6" fmla="*/ 2147483646 w 34"/>
              <a:gd name="T7" fmla="*/ 2147483646 h 44"/>
              <a:gd name="T8" fmla="*/ 2147483646 w 34"/>
              <a:gd name="T9" fmla="*/ 2147483646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4"/>
              <a:gd name="T17" fmla="*/ 34 w 34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4">
                <a:moveTo>
                  <a:pt x="11" y="33"/>
                </a:moveTo>
                <a:lnTo>
                  <a:pt x="0" y="33"/>
                </a:lnTo>
                <a:lnTo>
                  <a:pt x="34" y="0"/>
                </a:lnTo>
                <a:lnTo>
                  <a:pt x="22" y="44"/>
                </a:lnTo>
                <a:lnTo>
                  <a:pt x="11" y="33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51" name="Line 58"/>
          <p:cNvSpPr>
            <a:spLocks noChangeShapeType="1"/>
          </p:cNvSpPr>
          <p:nvPr/>
        </p:nvSpPr>
        <p:spPr bwMode="auto">
          <a:xfrm flipV="1">
            <a:off x="5940425" y="2892425"/>
            <a:ext cx="730250" cy="1319213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52" name="Rectangle 62"/>
          <p:cNvSpPr>
            <a:spLocks noChangeArrowheads="1"/>
          </p:cNvSpPr>
          <p:nvPr/>
        </p:nvSpPr>
        <p:spPr bwMode="auto">
          <a:xfrm>
            <a:off x="4872038" y="3530600"/>
            <a:ext cx="77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700">
                <a:solidFill>
                  <a:srgbClr val="000000"/>
                </a:solidFill>
              </a:rPr>
              <a:t>Verinin </a:t>
            </a:r>
            <a:br>
              <a:rPr lang="tr-TR" altLang="tr-TR" sz="1700">
                <a:solidFill>
                  <a:srgbClr val="000000"/>
                </a:solidFill>
              </a:rPr>
            </a:br>
            <a:r>
              <a:rPr lang="tr-TR" altLang="tr-TR" sz="1700">
                <a:solidFill>
                  <a:srgbClr val="000000"/>
                </a:solidFill>
              </a:rPr>
              <a:t>hareketi</a:t>
            </a:r>
            <a:endParaRPr lang="en-US" altLang="tr-TR" sz="1200"/>
          </a:p>
        </p:txBody>
      </p:sp>
      <p:sp>
        <p:nvSpPr>
          <p:cNvPr id="29753" name="Line 63"/>
          <p:cNvSpPr>
            <a:spLocks noChangeShapeType="1"/>
          </p:cNvSpPr>
          <p:nvPr/>
        </p:nvSpPr>
        <p:spPr bwMode="auto">
          <a:xfrm flipV="1">
            <a:off x="2181225" y="3944938"/>
            <a:ext cx="534988" cy="1282700"/>
          </a:xfrm>
          <a:prstGeom prst="line">
            <a:avLst/>
          </a:prstGeom>
          <a:noFill/>
          <a:ln w="174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54" name="Rectangle 64"/>
          <p:cNvSpPr>
            <a:spLocks noChangeArrowheads="1"/>
          </p:cNvSpPr>
          <p:nvPr/>
        </p:nvSpPr>
        <p:spPr bwMode="auto">
          <a:xfrm>
            <a:off x="1379538" y="5208588"/>
            <a:ext cx="34369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800" b="1" dirty="0">
                <a:solidFill>
                  <a:srgbClr val="FF0000"/>
                </a:solidFill>
              </a:rPr>
              <a:t>Anlatım  amaçlı  bir  formattır,</a:t>
            </a:r>
            <a:br>
              <a:rPr lang="tr-TR" altLang="tr-TR" sz="1800" b="1" dirty="0">
                <a:solidFill>
                  <a:srgbClr val="FF0000"/>
                </a:solidFill>
              </a:rPr>
            </a:br>
            <a:r>
              <a:rPr lang="en-US" altLang="tr-TR" sz="1800" b="1" dirty="0">
                <a:solidFill>
                  <a:srgbClr val="FF0000"/>
                </a:solidFill>
              </a:rPr>
              <a:t>(</a:t>
            </a:r>
            <a:r>
              <a:rPr lang="tr-TR" altLang="tr-TR" sz="1800" b="1" dirty="0">
                <a:solidFill>
                  <a:srgbClr val="FF0000"/>
                </a:solidFill>
              </a:rPr>
              <a:t>asıl  format  birazdan  gelecek</a:t>
            </a:r>
            <a:r>
              <a:rPr lang="en-US" altLang="tr-TR" sz="18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331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en-US" sz="3600" dirty="0" err="1"/>
              <a:t>MPI‘de</a:t>
            </a:r>
            <a:r>
              <a:rPr lang="tr-TR" altLang="en-US" sz="3600" dirty="0"/>
              <a:t> </a:t>
            </a:r>
            <a:r>
              <a:rPr lang="tr-TR" altLang="en-US" sz="3600" dirty="0" err="1"/>
              <a:t>Send</a:t>
            </a:r>
            <a:r>
              <a:rPr lang="tr-TR" altLang="en-US" sz="3600" dirty="0"/>
              <a:t> ve </a:t>
            </a:r>
            <a:r>
              <a:rPr lang="tr-TR" altLang="en-US" sz="3600" dirty="0" err="1"/>
              <a:t>Recv</a:t>
            </a:r>
            <a:r>
              <a:rPr lang="tr-TR" altLang="en-US" sz="3600" dirty="0"/>
              <a:t> Komutları İle Mesaj Geçişi</a:t>
            </a:r>
            <a:endParaRPr lang="en-US" alt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5413" y="1268760"/>
            <a:ext cx="9018587" cy="4060825"/>
            <a:chOff x="125413" y="1828800"/>
            <a:chExt cx="9018587" cy="4060825"/>
          </a:xfrm>
        </p:grpSpPr>
        <p:pic>
          <p:nvPicPr>
            <p:cNvPr id="30722" name="Picture 6" descr="Fig 9.1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3" y="1905000"/>
              <a:ext cx="8882062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" name="TextBox 2"/>
            <p:cNvSpPr txBox="1">
              <a:spLocks noChangeArrowheads="1"/>
            </p:cNvSpPr>
            <p:nvPr/>
          </p:nvSpPr>
          <p:spPr bwMode="auto">
            <a:xfrm>
              <a:off x="609600" y="1828800"/>
              <a:ext cx="24384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tr-TR" altLang="tr-TR" sz="2000"/>
                <a:t>rank=1 olan süreç</a:t>
              </a:r>
            </a:p>
          </p:txBody>
        </p:sp>
        <p:sp>
          <p:nvSpPr>
            <p:cNvPr id="30726" name="TextBox 7"/>
            <p:cNvSpPr txBox="1">
              <a:spLocks noChangeArrowheads="1"/>
            </p:cNvSpPr>
            <p:nvPr/>
          </p:nvSpPr>
          <p:spPr bwMode="auto">
            <a:xfrm>
              <a:off x="6019800" y="1838325"/>
              <a:ext cx="24384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tr-TR" altLang="tr-TR" sz="2000"/>
                <a:t>rank=2 olan süreç</a:t>
              </a:r>
            </a:p>
          </p:txBody>
        </p:sp>
        <p:sp>
          <p:nvSpPr>
            <p:cNvPr id="30727" name="Rectangle 62"/>
            <p:cNvSpPr>
              <a:spLocks noChangeArrowheads="1"/>
            </p:cNvSpPr>
            <p:nvPr/>
          </p:nvSpPr>
          <p:spPr bwMode="auto">
            <a:xfrm>
              <a:off x="3962400" y="3335338"/>
              <a:ext cx="1295400" cy="614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tr-TR" altLang="tr-TR" sz="2000">
                  <a:solidFill>
                    <a:srgbClr val="000000"/>
                  </a:solidFill>
                </a:rPr>
                <a:t>Verinin </a:t>
              </a:r>
              <a:br>
                <a:rPr lang="tr-TR" altLang="tr-TR" sz="2000">
                  <a:solidFill>
                    <a:srgbClr val="000000"/>
                  </a:solidFill>
                </a:rPr>
              </a:br>
              <a:r>
                <a:rPr lang="tr-TR" altLang="tr-TR" sz="2000">
                  <a:solidFill>
                    <a:srgbClr val="000000"/>
                  </a:solidFill>
                </a:rPr>
                <a:t>hareketi</a:t>
              </a:r>
              <a:endParaRPr lang="en-US" altLang="tr-TR" sz="1600"/>
            </a:p>
          </p:txBody>
        </p:sp>
        <p:sp>
          <p:nvSpPr>
            <p:cNvPr id="30728" name="TextBox 9"/>
            <p:cNvSpPr txBox="1">
              <a:spLocks noChangeArrowheads="1"/>
            </p:cNvSpPr>
            <p:nvPr/>
          </p:nvSpPr>
          <p:spPr bwMode="auto">
            <a:xfrm>
              <a:off x="381000" y="5181600"/>
              <a:ext cx="1981200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tr-TR" altLang="tr-TR" sz="2000"/>
                <a:t>Veriyi tutan </a:t>
              </a:r>
              <a:br>
                <a:rPr lang="tr-TR" altLang="tr-TR" sz="2000"/>
              </a:br>
              <a:r>
                <a:rPr lang="tr-TR" altLang="tr-TR" sz="2000"/>
                <a:t>tampon bellek</a:t>
              </a:r>
            </a:p>
          </p:txBody>
        </p:sp>
        <p:sp>
          <p:nvSpPr>
            <p:cNvPr id="30729" name="TextBox 10"/>
            <p:cNvSpPr txBox="1">
              <a:spLocks noChangeArrowheads="1"/>
            </p:cNvSpPr>
            <p:nvPr/>
          </p:nvSpPr>
          <p:spPr bwMode="auto">
            <a:xfrm>
              <a:off x="5486400" y="5181600"/>
              <a:ext cx="1981200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tr-TR" altLang="tr-TR" sz="2000"/>
                <a:t>Veriyi tutan </a:t>
              </a:r>
              <a:br>
                <a:rPr lang="tr-TR" altLang="tr-TR" sz="2000"/>
              </a:br>
              <a:r>
                <a:rPr lang="tr-TR" altLang="tr-TR" sz="2000"/>
                <a:t>tampon bellek</a:t>
              </a:r>
            </a:p>
          </p:txBody>
        </p:sp>
        <p:sp>
          <p:nvSpPr>
            <p:cNvPr id="30730" name="TextBox 11"/>
            <p:cNvSpPr txBox="1">
              <a:spLocks noChangeArrowheads="1"/>
            </p:cNvSpPr>
            <p:nvPr/>
          </p:nvSpPr>
          <p:spPr bwMode="auto">
            <a:xfrm>
              <a:off x="2362200" y="5181600"/>
              <a:ext cx="1676400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tr-TR" altLang="tr-TR" sz="2000"/>
                <a:t>Hedef </a:t>
              </a:r>
              <a:br>
                <a:rPr lang="tr-TR" altLang="tr-TR" sz="2000"/>
              </a:br>
              <a:r>
                <a:rPr lang="tr-TR" altLang="tr-TR" sz="2000"/>
                <a:t>rank</a:t>
              </a:r>
            </a:p>
          </p:txBody>
        </p:sp>
        <p:sp>
          <p:nvSpPr>
            <p:cNvPr id="30731" name="TextBox 12"/>
            <p:cNvSpPr txBox="1">
              <a:spLocks noChangeArrowheads="1"/>
            </p:cNvSpPr>
            <p:nvPr/>
          </p:nvSpPr>
          <p:spPr bwMode="auto">
            <a:xfrm>
              <a:off x="7467600" y="5181600"/>
              <a:ext cx="1676400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tr-TR" altLang="tr-TR" sz="2000"/>
                <a:t>Kaynak </a:t>
              </a:r>
              <a:br>
                <a:rPr lang="tr-TR" altLang="tr-TR" sz="2000"/>
              </a:br>
              <a:r>
                <a:rPr lang="tr-TR" altLang="tr-TR" sz="2000"/>
                <a:t>rank</a:t>
              </a:r>
            </a:p>
          </p:txBody>
        </p:sp>
      </p:grpSp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381000" y="5733256"/>
            <a:ext cx="7848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buFontTx/>
              <a:buChar char="•"/>
            </a:pPr>
            <a:r>
              <a:rPr lang="tr-TR" altLang="tr-TR" sz="2400" dirty="0"/>
              <a:t>Süreç-1 kendi x değerini, Süreç-2'ye aktarmış olur.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16581-5AD6-487A-A634-03D3E7DDCBDD}"/>
              </a:ext>
            </a:extLst>
          </p:cNvPr>
          <p:cNvSpPr txBox="1"/>
          <p:nvPr/>
        </p:nvSpPr>
        <p:spPr>
          <a:xfrm>
            <a:off x="1045337" y="3110511"/>
            <a:ext cx="81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4BE58D-C633-4377-8AB6-CE31000DE1E2}"/>
              </a:ext>
            </a:extLst>
          </p:cNvPr>
          <p:cNvSpPr txBox="1"/>
          <p:nvPr/>
        </p:nvSpPr>
        <p:spPr>
          <a:xfrm>
            <a:off x="6545640" y="3567957"/>
            <a:ext cx="63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03959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MPI</a:t>
            </a:r>
            <a:r>
              <a:rPr lang="tr-TR" dirty="0">
                <a:solidFill>
                  <a:schemeClr val="bg1"/>
                </a:solidFill>
              </a:rPr>
              <a:t>’da </a:t>
            </a:r>
            <a:r>
              <a:rPr lang="en-US" dirty="0">
                <a:solidFill>
                  <a:schemeClr val="bg1"/>
                </a:solidFill>
              </a:rPr>
              <a:t>Send </a:t>
            </a:r>
            <a:r>
              <a:rPr lang="tr-TR" dirty="0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Recv</a:t>
            </a:r>
            <a:r>
              <a:rPr lang="tr-TR" dirty="0">
                <a:solidFill>
                  <a:schemeClr val="bg1"/>
                </a:solidFill>
              </a:rPr>
              <a:t>'</a:t>
            </a:r>
            <a:r>
              <a:rPr lang="tr-TR" dirty="0" err="1">
                <a:solidFill>
                  <a:schemeClr val="bg1"/>
                </a:solidFill>
              </a:rPr>
              <a:t>lerin</a:t>
            </a:r>
            <a:r>
              <a:rPr lang="tr-TR" dirty="0">
                <a:solidFill>
                  <a:schemeClr val="bg1"/>
                </a:solidFill>
              </a:rPr>
              <a:t> Anlamı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800" dirty="0">
                <a:solidFill>
                  <a:srgbClr val="FF0000"/>
                </a:solidFill>
              </a:rPr>
              <a:t>"</a:t>
            </a:r>
            <a:r>
              <a:rPr lang="tr-TR" sz="2800" b="1" dirty="0" err="1">
                <a:solidFill>
                  <a:srgbClr val="FF0000"/>
                </a:solidFill>
              </a:rPr>
              <a:t>bloklanma</a:t>
            </a:r>
            <a:r>
              <a:rPr lang="tr-TR" sz="2800" dirty="0">
                <a:solidFill>
                  <a:srgbClr val="FF0000"/>
                </a:solidFill>
              </a:rPr>
              <a:t>":</a:t>
            </a:r>
            <a:r>
              <a:rPr lang="en-US" sz="2800" dirty="0"/>
              <a:t> MPI</a:t>
            </a:r>
            <a:r>
              <a:rPr lang="tr-TR" sz="2800" dirty="0"/>
              <a:t>'de</a:t>
            </a:r>
            <a:r>
              <a:rPr lang="en-US" sz="2800" dirty="0"/>
              <a:t> </a:t>
            </a:r>
            <a:r>
              <a:rPr lang="tr-TR" sz="2800" dirty="0"/>
              <a:t>bir program parçasının</a:t>
            </a:r>
            <a:r>
              <a:rPr lang="en-US" sz="2800" dirty="0"/>
              <a:t> </a:t>
            </a:r>
            <a:r>
              <a:rPr lang="tr-TR" sz="2800" dirty="0"/>
              <a:t>(rutinin) sonlanması için üzerine aldığı tüm işlerinin bitmesini beklemesi anlamına gelir.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tx1"/>
                </a:solidFill>
              </a:rPr>
              <a:t>Sonlanmanın ardından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tr-TR" sz="2800" dirty="0">
                <a:solidFill>
                  <a:schemeClr val="tx1"/>
                </a:solidFill>
              </a:rPr>
              <a:t>kullanılan her yerel değişken mesaj transferini etkilemeden değiştirilebilir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tr-TR" sz="2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dirty="0"/>
              <a:t>MPI</a:t>
            </a:r>
            <a:r>
              <a:rPr lang="tr-TR" sz="2800" dirty="0"/>
              <a:t>’da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Send()</a:t>
            </a:r>
            <a:r>
              <a:rPr lang="en-US" sz="2800" dirty="0"/>
              <a:t> </a:t>
            </a:r>
            <a:r>
              <a:rPr lang="tr-TR" sz="2800" dirty="0"/>
              <a:t>ve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Recv</a:t>
            </a:r>
            <a:r>
              <a:rPr lang="en-US" sz="2800" b="1" dirty="0">
                <a:solidFill>
                  <a:srgbClr val="FF0000"/>
                </a:solidFill>
              </a:rPr>
              <a:t>()</a:t>
            </a:r>
            <a:r>
              <a:rPr lang="en-US" sz="2800" dirty="0"/>
              <a:t> </a:t>
            </a:r>
            <a:r>
              <a:rPr lang="tr-TR" sz="2800" dirty="0"/>
              <a:t>metotlarının farklı sürümleri vardır, her biri de farklı anlama gelir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252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MPI</a:t>
            </a:r>
            <a:r>
              <a:rPr lang="tr-TR" dirty="0">
                <a:solidFill>
                  <a:schemeClr val="bg1"/>
                </a:solidFill>
              </a:rPr>
              <a:t>’da </a:t>
            </a:r>
            <a:r>
              <a:rPr lang="en-US" dirty="0">
                <a:solidFill>
                  <a:schemeClr val="bg1"/>
                </a:solidFill>
              </a:rPr>
              <a:t>Send </a:t>
            </a:r>
            <a:r>
              <a:rPr lang="tr-TR" dirty="0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Recv</a:t>
            </a:r>
            <a:r>
              <a:rPr lang="tr-TR" dirty="0">
                <a:solidFill>
                  <a:schemeClr val="bg1"/>
                </a:solidFill>
              </a:rPr>
              <a:t>'</a:t>
            </a:r>
            <a:r>
              <a:rPr lang="tr-TR" dirty="0" err="1">
                <a:solidFill>
                  <a:schemeClr val="bg1"/>
                </a:solidFill>
              </a:rPr>
              <a:t>lerin</a:t>
            </a:r>
            <a:r>
              <a:rPr lang="tr-TR" dirty="0">
                <a:solidFill>
                  <a:schemeClr val="bg1"/>
                </a:solidFill>
              </a:rPr>
              <a:t> Anlamı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800" dirty="0"/>
              <a:t>C’de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MPI_Send</a:t>
            </a:r>
            <a:r>
              <a:rPr lang="en-US" sz="2800" b="1" dirty="0">
                <a:solidFill>
                  <a:srgbClr val="FF0000"/>
                </a:solidFill>
              </a:rPr>
              <a:t>()</a:t>
            </a:r>
            <a:r>
              <a:rPr lang="en-US" sz="2800" dirty="0"/>
              <a:t> </a:t>
            </a:r>
            <a:r>
              <a:rPr lang="tr-TR" sz="2800" dirty="0"/>
              <a:t>ve </a:t>
            </a:r>
            <a:r>
              <a:rPr lang="tr-TR" sz="2800" dirty="0" err="1"/>
              <a:t>Python</a:t>
            </a:r>
            <a:r>
              <a:rPr lang="tr-TR" sz="2400" dirty="0" err="1"/>
              <a:t>’da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comm.send</a:t>
            </a:r>
            <a:r>
              <a:rPr lang="tr-TR" sz="2400" b="1" dirty="0">
                <a:solidFill>
                  <a:srgbClr val="FF0000"/>
                </a:solidFill>
              </a:rPr>
              <a:t>()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Mesaj yollanana dek </a:t>
            </a:r>
            <a:r>
              <a:rPr lang="tr-TR" sz="2400" dirty="0" err="1"/>
              <a:t>bloklanır</a:t>
            </a:r>
            <a:r>
              <a:rPr lang="tr-TR" sz="2400" dirty="0"/>
              <a:t>, mesaj tümüyle ağa aktarıldığında kendi işine devam eder. Ama acaba mesaj yerine vardı mı? Önemli değil sürecimiz</a:t>
            </a:r>
            <a:r>
              <a:rPr lang="en-US" sz="2400" dirty="0"/>
              <a:t> </a:t>
            </a:r>
            <a:r>
              <a:rPr lang="tr-TR" sz="2400" dirty="0"/>
              <a:t>mesajının güvenle yollandığına inanır</a:t>
            </a:r>
            <a:r>
              <a:rPr lang="en-US" sz="2400" dirty="0"/>
              <a:t>.</a:t>
            </a:r>
            <a:endParaRPr lang="tr-TR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defRPr/>
            </a:pPr>
            <a:r>
              <a:rPr lang="tr-TR" sz="2800" dirty="0"/>
              <a:t>C’de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MPI_Recv</a:t>
            </a:r>
            <a:r>
              <a:rPr lang="en-US" sz="2800" b="1" dirty="0">
                <a:solidFill>
                  <a:srgbClr val="FF0000"/>
                </a:solidFill>
              </a:rPr>
              <a:t>()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800" dirty="0"/>
              <a:t>ve </a:t>
            </a:r>
            <a:r>
              <a:rPr lang="tr-TR" sz="2800" dirty="0" err="1"/>
              <a:t>Python</a:t>
            </a:r>
            <a:r>
              <a:rPr lang="tr-TR" sz="2400" dirty="0" err="1"/>
              <a:t>’da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comm.recv</a:t>
            </a:r>
            <a:r>
              <a:rPr lang="tr-TR" sz="2400" b="1" dirty="0">
                <a:solidFill>
                  <a:srgbClr val="FF0000"/>
                </a:solidFill>
              </a:rPr>
              <a:t>()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Mesaj gelene dek burada </a:t>
            </a:r>
            <a:r>
              <a:rPr lang="tr-TR" sz="2400" dirty="0" err="1"/>
              <a:t>bloklanırız</a:t>
            </a:r>
            <a:r>
              <a:rPr lang="tr-TR" sz="2400" dirty="0"/>
              <a:t>. Mesaj geldiğinde ve veriler içeriye aktarıldığında işe devam edilir.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8075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/>
              <a:t>Mesaj Etiketi (</a:t>
            </a:r>
            <a:r>
              <a:rPr lang="en-US" altLang="en-US" dirty="0"/>
              <a:t>Tag</a:t>
            </a:r>
            <a:r>
              <a:rPr lang="tr-TR" altLang="en-US" dirty="0"/>
              <a:t>)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en-US" sz="2800" dirty="0"/>
              <a:t>Yollanan mesajları birbirlerinden ayırmaya yarayan mesaj tipini verir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tr-TR" altLang="en-US" sz="2800" dirty="0"/>
              <a:t>Etiket mesajla birlikte taşınır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tr-TR" altLang="en-US" sz="2800" dirty="0"/>
              <a:t>Beklenen mesaj, özel tipte bir mesaj değilse</a:t>
            </a:r>
            <a:r>
              <a:rPr lang="en-US" altLang="en-US" sz="2800" dirty="0"/>
              <a:t>, </a:t>
            </a:r>
            <a:r>
              <a:rPr lang="tr-TR" altLang="en-US" sz="2800" dirty="0"/>
              <a:t>bir yıldız etiketi kullanılabilir</a:t>
            </a:r>
            <a:r>
              <a:rPr lang="en-US" altLang="en-US" sz="2800" dirty="0"/>
              <a:t>. </a:t>
            </a:r>
            <a:r>
              <a:rPr lang="tr-TR" altLang="en-US" sz="2800" dirty="0"/>
              <a:t>Aksi taktirde </a:t>
            </a:r>
            <a:r>
              <a:rPr lang="en-US" altLang="en-US" sz="2800" dirty="0" err="1"/>
              <a:t>recv</a:t>
            </a:r>
            <a:r>
              <a:rPr lang="en-US" altLang="en-US" sz="2800" dirty="0"/>
              <a:t>() </a:t>
            </a:r>
            <a:r>
              <a:rPr lang="tr-TR" altLang="en-US" sz="2800" dirty="0"/>
              <a:t>sadece</a:t>
            </a:r>
            <a:r>
              <a:rPr lang="en-US" altLang="en-US" sz="2800" dirty="0"/>
              <a:t> send()</a:t>
            </a:r>
            <a:r>
              <a:rPr lang="tr-TR" altLang="en-US" sz="2800" dirty="0"/>
              <a:t> aracılığıyla yollanan belli bir tipte mesajı bekler</a:t>
            </a:r>
            <a:r>
              <a:rPr lang="en-US" altLang="en-US" sz="2800" dirty="0"/>
              <a:t>.</a:t>
            </a:r>
            <a:endParaRPr lang="tr-TR" altLang="en-US" sz="2800" dirty="0"/>
          </a:p>
          <a:p>
            <a:endParaRPr lang="tr-TR" altLang="en-US" dirty="0"/>
          </a:p>
          <a:p>
            <a:r>
              <a:rPr lang="tr-TR" altLang="en-US" sz="2800" dirty="0" err="1"/>
              <a:t>Python’da</a:t>
            </a:r>
            <a:r>
              <a:rPr lang="tr-TR" altLang="en-US" sz="2800" dirty="0"/>
              <a:t> etiket verilmezse sıfır kabul edilir.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57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/>
              <a:t>Mesaj Etiketi Örneği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5 etiketi ile bir x mesajını kaynak süreçten hedef sürece yollayıp, hedefte y üzerine kaydetmek: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43286" y="2492896"/>
            <a:ext cx="6761162" cy="3238500"/>
            <a:chOff x="1763713" y="3257550"/>
            <a:chExt cx="6761162" cy="3238500"/>
          </a:xfrm>
        </p:grpSpPr>
        <p:sp>
          <p:nvSpPr>
            <p:cNvPr id="33795" name="Rectangle 6"/>
            <p:cNvSpPr>
              <a:spLocks noChangeArrowheads="1"/>
            </p:cNvSpPr>
            <p:nvPr/>
          </p:nvSpPr>
          <p:spPr bwMode="auto">
            <a:xfrm>
              <a:off x="2147888" y="3257550"/>
              <a:ext cx="7540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1700">
                  <a:solidFill>
                    <a:srgbClr val="000000"/>
                  </a:solidFill>
                </a:rPr>
                <a:t>Süreç</a:t>
              </a:r>
              <a:r>
                <a:rPr lang="en-US" altLang="tr-TR" sz="1700">
                  <a:solidFill>
                    <a:srgbClr val="000000"/>
                  </a:solidFill>
                </a:rPr>
                <a:t> 1</a:t>
              </a:r>
              <a:endParaRPr lang="en-US" altLang="tr-TR" sz="1200"/>
            </a:p>
          </p:txBody>
        </p:sp>
        <p:sp>
          <p:nvSpPr>
            <p:cNvPr id="33796" name="Rectangle 7"/>
            <p:cNvSpPr>
              <a:spLocks noChangeArrowheads="1"/>
            </p:cNvSpPr>
            <p:nvPr/>
          </p:nvSpPr>
          <p:spPr bwMode="auto">
            <a:xfrm>
              <a:off x="5516563" y="3257550"/>
              <a:ext cx="7540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1700">
                  <a:solidFill>
                    <a:srgbClr val="000000"/>
                  </a:solidFill>
                </a:rPr>
                <a:t>Süreç</a:t>
              </a:r>
              <a:r>
                <a:rPr lang="en-US" altLang="tr-TR" sz="1700">
                  <a:solidFill>
                    <a:srgbClr val="000000"/>
                  </a:solidFill>
                </a:rPr>
                <a:t> 2</a:t>
              </a:r>
              <a:endParaRPr lang="en-US" altLang="tr-TR" sz="1200"/>
            </a:p>
          </p:txBody>
        </p:sp>
        <p:sp>
          <p:nvSpPr>
            <p:cNvPr id="33797" name="Rectangle 8"/>
            <p:cNvSpPr>
              <a:spLocks noChangeArrowheads="1"/>
            </p:cNvSpPr>
            <p:nvPr/>
          </p:nvSpPr>
          <p:spPr bwMode="auto">
            <a:xfrm>
              <a:off x="1773238" y="4721225"/>
              <a:ext cx="10350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 dirty="0">
                  <a:solidFill>
                    <a:srgbClr val="000000"/>
                  </a:solidFill>
                </a:rPr>
                <a:t>send(&amp;x,2,</a:t>
              </a:r>
              <a:endParaRPr lang="en-US" altLang="tr-TR" sz="1200" dirty="0"/>
            </a:p>
          </p:txBody>
        </p:sp>
        <p:sp>
          <p:nvSpPr>
            <p:cNvPr id="33798" name="Rectangle 9"/>
            <p:cNvSpPr>
              <a:spLocks noChangeArrowheads="1"/>
            </p:cNvSpPr>
            <p:nvPr/>
          </p:nvSpPr>
          <p:spPr bwMode="auto">
            <a:xfrm>
              <a:off x="3021013" y="4721225"/>
              <a:ext cx="1218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 b="1" dirty="0">
                  <a:solidFill>
                    <a:srgbClr val="FF0000"/>
                  </a:solidFill>
                </a:rPr>
                <a:t>5</a:t>
              </a:r>
              <a:endParaRPr lang="en-US" altLang="tr-TR" sz="1200" b="1" dirty="0"/>
            </a:p>
          </p:txBody>
        </p:sp>
        <p:sp>
          <p:nvSpPr>
            <p:cNvPr id="33799" name="Rectangle 10"/>
            <p:cNvSpPr>
              <a:spLocks noChangeArrowheads="1"/>
            </p:cNvSpPr>
            <p:nvPr/>
          </p:nvSpPr>
          <p:spPr bwMode="auto">
            <a:xfrm>
              <a:off x="3146425" y="4721225"/>
              <a:ext cx="131763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);</a:t>
              </a:r>
              <a:endParaRPr lang="en-US" altLang="tr-TR" sz="1200"/>
            </a:p>
          </p:txBody>
        </p:sp>
        <p:sp>
          <p:nvSpPr>
            <p:cNvPr id="33800" name="Rectangle 11"/>
            <p:cNvSpPr>
              <a:spLocks noChangeArrowheads="1"/>
            </p:cNvSpPr>
            <p:nvPr/>
          </p:nvSpPr>
          <p:spPr bwMode="auto">
            <a:xfrm>
              <a:off x="5141913" y="5113338"/>
              <a:ext cx="973137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recv(&amp;y,1,</a:t>
              </a:r>
              <a:endParaRPr lang="en-US" altLang="tr-TR" sz="1200"/>
            </a:p>
          </p:txBody>
        </p:sp>
        <p:sp>
          <p:nvSpPr>
            <p:cNvPr id="33801" name="Rectangle 12"/>
            <p:cNvSpPr>
              <a:spLocks noChangeArrowheads="1"/>
            </p:cNvSpPr>
            <p:nvPr/>
          </p:nvSpPr>
          <p:spPr bwMode="auto">
            <a:xfrm>
              <a:off x="6389688" y="5113338"/>
              <a:ext cx="1218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 b="1" dirty="0">
                  <a:solidFill>
                    <a:srgbClr val="FF0000"/>
                  </a:solidFill>
                </a:rPr>
                <a:t>5</a:t>
              </a:r>
              <a:endParaRPr lang="en-US" altLang="tr-TR" sz="1200" b="1" dirty="0"/>
            </a:p>
          </p:txBody>
        </p:sp>
        <p:sp>
          <p:nvSpPr>
            <p:cNvPr id="33802" name="Rectangle 13"/>
            <p:cNvSpPr>
              <a:spLocks noChangeArrowheads="1"/>
            </p:cNvSpPr>
            <p:nvPr/>
          </p:nvSpPr>
          <p:spPr bwMode="auto">
            <a:xfrm>
              <a:off x="6515100" y="5113338"/>
              <a:ext cx="131763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);</a:t>
              </a:r>
              <a:endParaRPr lang="en-US" altLang="tr-TR" sz="1200"/>
            </a:p>
          </p:txBody>
        </p:sp>
        <p:sp>
          <p:nvSpPr>
            <p:cNvPr id="33803" name="Line 14"/>
            <p:cNvSpPr>
              <a:spLocks noChangeShapeType="1"/>
            </p:cNvSpPr>
            <p:nvPr/>
          </p:nvSpPr>
          <p:spPr bwMode="auto">
            <a:xfrm>
              <a:off x="2628900" y="3935413"/>
              <a:ext cx="1588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4" name="Line 15"/>
            <p:cNvSpPr>
              <a:spLocks noChangeShapeType="1"/>
            </p:cNvSpPr>
            <p:nvPr/>
          </p:nvSpPr>
          <p:spPr bwMode="auto">
            <a:xfrm>
              <a:off x="2628900" y="4043363"/>
              <a:ext cx="1588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5" name="Line 16"/>
            <p:cNvSpPr>
              <a:spLocks noChangeShapeType="1"/>
            </p:cNvSpPr>
            <p:nvPr/>
          </p:nvSpPr>
          <p:spPr bwMode="auto">
            <a:xfrm>
              <a:off x="2628900" y="4149725"/>
              <a:ext cx="1588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6" name="Line 17"/>
            <p:cNvSpPr>
              <a:spLocks noChangeShapeType="1"/>
            </p:cNvSpPr>
            <p:nvPr/>
          </p:nvSpPr>
          <p:spPr bwMode="auto">
            <a:xfrm>
              <a:off x="2628900" y="4256088"/>
              <a:ext cx="1588" cy="365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7" name="Line 18"/>
            <p:cNvSpPr>
              <a:spLocks noChangeShapeType="1"/>
            </p:cNvSpPr>
            <p:nvPr/>
          </p:nvSpPr>
          <p:spPr bwMode="auto">
            <a:xfrm>
              <a:off x="2628900" y="4364038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8" name="Line 19"/>
            <p:cNvSpPr>
              <a:spLocks noChangeShapeType="1"/>
            </p:cNvSpPr>
            <p:nvPr/>
          </p:nvSpPr>
          <p:spPr bwMode="auto">
            <a:xfrm>
              <a:off x="2628900" y="4470400"/>
              <a:ext cx="1588" cy="365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9" name="Line 20"/>
            <p:cNvSpPr>
              <a:spLocks noChangeShapeType="1"/>
            </p:cNvSpPr>
            <p:nvPr/>
          </p:nvSpPr>
          <p:spPr bwMode="auto">
            <a:xfrm>
              <a:off x="2628900" y="4578350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10" name="Line 21"/>
            <p:cNvSpPr>
              <a:spLocks noChangeShapeType="1"/>
            </p:cNvSpPr>
            <p:nvPr/>
          </p:nvSpPr>
          <p:spPr bwMode="auto">
            <a:xfrm>
              <a:off x="2628900" y="4702175"/>
              <a:ext cx="15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11" name="Line 22"/>
            <p:cNvSpPr>
              <a:spLocks noChangeShapeType="1"/>
            </p:cNvSpPr>
            <p:nvPr/>
          </p:nvSpPr>
          <p:spPr bwMode="auto">
            <a:xfrm>
              <a:off x="5997575" y="5343525"/>
              <a:ext cx="1588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12" name="Line 23"/>
            <p:cNvSpPr>
              <a:spLocks noChangeShapeType="1"/>
            </p:cNvSpPr>
            <p:nvPr/>
          </p:nvSpPr>
          <p:spPr bwMode="auto">
            <a:xfrm>
              <a:off x="5997575" y="5432425"/>
              <a:ext cx="1588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13" name="Line 24"/>
            <p:cNvSpPr>
              <a:spLocks noChangeShapeType="1"/>
            </p:cNvSpPr>
            <p:nvPr/>
          </p:nvSpPr>
          <p:spPr bwMode="auto">
            <a:xfrm>
              <a:off x="5997575" y="5522913"/>
              <a:ext cx="1588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14" name="Line 25"/>
            <p:cNvSpPr>
              <a:spLocks noChangeShapeType="1"/>
            </p:cNvSpPr>
            <p:nvPr/>
          </p:nvSpPr>
          <p:spPr bwMode="auto">
            <a:xfrm>
              <a:off x="5997575" y="5611813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15" name="Line 26"/>
            <p:cNvSpPr>
              <a:spLocks noChangeShapeType="1"/>
            </p:cNvSpPr>
            <p:nvPr/>
          </p:nvSpPr>
          <p:spPr bwMode="auto">
            <a:xfrm>
              <a:off x="5997575" y="5718175"/>
              <a:ext cx="1588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16" name="Line 27"/>
            <p:cNvSpPr>
              <a:spLocks noChangeShapeType="1"/>
            </p:cNvSpPr>
            <p:nvPr/>
          </p:nvSpPr>
          <p:spPr bwMode="auto">
            <a:xfrm>
              <a:off x="5997575" y="5807075"/>
              <a:ext cx="1588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17" name="Line 28"/>
            <p:cNvSpPr>
              <a:spLocks noChangeShapeType="1"/>
            </p:cNvSpPr>
            <p:nvPr/>
          </p:nvSpPr>
          <p:spPr bwMode="auto">
            <a:xfrm>
              <a:off x="2628900" y="4933950"/>
              <a:ext cx="1588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18" name="Line 29"/>
            <p:cNvSpPr>
              <a:spLocks noChangeShapeType="1"/>
            </p:cNvSpPr>
            <p:nvPr/>
          </p:nvSpPr>
          <p:spPr bwMode="auto">
            <a:xfrm>
              <a:off x="2628900" y="5022850"/>
              <a:ext cx="1588" cy="365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19" name="Line 30"/>
            <p:cNvSpPr>
              <a:spLocks noChangeShapeType="1"/>
            </p:cNvSpPr>
            <p:nvPr/>
          </p:nvSpPr>
          <p:spPr bwMode="auto">
            <a:xfrm>
              <a:off x="2628900" y="5130800"/>
              <a:ext cx="1588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20" name="Line 31"/>
            <p:cNvSpPr>
              <a:spLocks noChangeShapeType="1"/>
            </p:cNvSpPr>
            <p:nvPr/>
          </p:nvSpPr>
          <p:spPr bwMode="auto">
            <a:xfrm>
              <a:off x="2628900" y="5219700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21" name="Line 32"/>
            <p:cNvSpPr>
              <a:spLocks noChangeShapeType="1"/>
            </p:cNvSpPr>
            <p:nvPr/>
          </p:nvSpPr>
          <p:spPr bwMode="auto">
            <a:xfrm>
              <a:off x="2628900" y="5326063"/>
              <a:ext cx="1588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22" name="Line 33"/>
            <p:cNvSpPr>
              <a:spLocks noChangeShapeType="1"/>
            </p:cNvSpPr>
            <p:nvPr/>
          </p:nvSpPr>
          <p:spPr bwMode="auto">
            <a:xfrm>
              <a:off x="2628900" y="5414963"/>
              <a:ext cx="1588" cy="365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23" name="Line 34"/>
            <p:cNvSpPr>
              <a:spLocks noChangeShapeType="1"/>
            </p:cNvSpPr>
            <p:nvPr/>
          </p:nvSpPr>
          <p:spPr bwMode="auto">
            <a:xfrm>
              <a:off x="2628900" y="5522913"/>
              <a:ext cx="1588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24" name="Line 35"/>
            <p:cNvSpPr>
              <a:spLocks noChangeShapeType="1"/>
            </p:cNvSpPr>
            <p:nvPr/>
          </p:nvSpPr>
          <p:spPr bwMode="auto">
            <a:xfrm>
              <a:off x="2628900" y="5611813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25" name="Line 36"/>
            <p:cNvSpPr>
              <a:spLocks noChangeShapeType="1"/>
            </p:cNvSpPr>
            <p:nvPr/>
          </p:nvSpPr>
          <p:spPr bwMode="auto">
            <a:xfrm>
              <a:off x="2628900" y="5718175"/>
              <a:ext cx="1588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26" name="Line 37"/>
            <p:cNvSpPr>
              <a:spLocks noChangeShapeType="1"/>
            </p:cNvSpPr>
            <p:nvPr/>
          </p:nvSpPr>
          <p:spPr bwMode="auto">
            <a:xfrm>
              <a:off x="2628900" y="5807075"/>
              <a:ext cx="1588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27" name="Line 38"/>
            <p:cNvSpPr>
              <a:spLocks noChangeShapeType="1"/>
            </p:cNvSpPr>
            <p:nvPr/>
          </p:nvSpPr>
          <p:spPr bwMode="auto">
            <a:xfrm>
              <a:off x="5997575" y="3935413"/>
              <a:ext cx="1588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28" name="Line 39"/>
            <p:cNvSpPr>
              <a:spLocks noChangeShapeType="1"/>
            </p:cNvSpPr>
            <p:nvPr/>
          </p:nvSpPr>
          <p:spPr bwMode="auto">
            <a:xfrm>
              <a:off x="5997575" y="4025900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29" name="Line 40"/>
            <p:cNvSpPr>
              <a:spLocks noChangeShapeType="1"/>
            </p:cNvSpPr>
            <p:nvPr/>
          </p:nvSpPr>
          <p:spPr bwMode="auto">
            <a:xfrm>
              <a:off x="5997575" y="4132263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30" name="Line 41"/>
            <p:cNvSpPr>
              <a:spLocks noChangeShapeType="1"/>
            </p:cNvSpPr>
            <p:nvPr/>
          </p:nvSpPr>
          <p:spPr bwMode="auto">
            <a:xfrm>
              <a:off x="5997575" y="4238625"/>
              <a:ext cx="1588" cy="365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31" name="Line 42"/>
            <p:cNvSpPr>
              <a:spLocks noChangeShapeType="1"/>
            </p:cNvSpPr>
            <p:nvPr/>
          </p:nvSpPr>
          <p:spPr bwMode="auto">
            <a:xfrm>
              <a:off x="5997575" y="4346575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32" name="Line 43"/>
            <p:cNvSpPr>
              <a:spLocks noChangeShapeType="1"/>
            </p:cNvSpPr>
            <p:nvPr/>
          </p:nvSpPr>
          <p:spPr bwMode="auto">
            <a:xfrm>
              <a:off x="5997575" y="4452938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33" name="Line 44"/>
            <p:cNvSpPr>
              <a:spLocks noChangeShapeType="1"/>
            </p:cNvSpPr>
            <p:nvPr/>
          </p:nvSpPr>
          <p:spPr bwMode="auto">
            <a:xfrm>
              <a:off x="5997575" y="4559300"/>
              <a:ext cx="1588" cy="365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34" name="Line 45"/>
            <p:cNvSpPr>
              <a:spLocks noChangeShapeType="1"/>
            </p:cNvSpPr>
            <p:nvPr/>
          </p:nvSpPr>
          <p:spPr bwMode="auto">
            <a:xfrm>
              <a:off x="5997575" y="4667250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35" name="Line 46"/>
            <p:cNvSpPr>
              <a:spLocks noChangeShapeType="1"/>
            </p:cNvSpPr>
            <p:nvPr/>
          </p:nvSpPr>
          <p:spPr bwMode="auto">
            <a:xfrm>
              <a:off x="5997575" y="4773613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36" name="Line 47"/>
            <p:cNvSpPr>
              <a:spLocks noChangeShapeType="1"/>
            </p:cNvSpPr>
            <p:nvPr/>
          </p:nvSpPr>
          <p:spPr bwMode="auto">
            <a:xfrm>
              <a:off x="5997575" y="4879975"/>
              <a:ext cx="1588" cy="365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37" name="Line 48"/>
            <p:cNvSpPr>
              <a:spLocks noChangeShapeType="1"/>
            </p:cNvSpPr>
            <p:nvPr/>
          </p:nvSpPr>
          <p:spPr bwMode="auto">
            <a:xfrm>
              <a:off x="5997575" y="4987925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38" name="Line 49"/>
            <p:cNvSpPr>
              <a:spLocks noChangeShapeType="1"/>
            </p:cNvSpPr>
            <p:nvPr/>
          </p:nvSpPr>
          <p:spPr bwMode="auto">
            <a:xfrm>
              <a:off x="5997575" y="5094288"/>
              <a:ext cx="1588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39" name="Line 50"/>
            <p:cNvSpPr>
              <a:spLocks noChangeShapeType="1"/>
            </p:cNvSpPr>
            <p:nvPr/>
          </p:nvSpPr>
          <p:spPr bwMode="auto">
            <a:xfrm>
              <a:off x="3395663" y="4879975"/>
              <a:ext cx="1763712" cy="339725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40" name="AutoShape 51"/>
            <p:cNvSpPr>
              <a:spLocks noChangeArrowheads="1"/>
            </p:cNvSpPr>
            <p:nvPr/>
          </p:nvSpPr>
          <p:spPr bwMode="auto">
            <a:xfrm>
              <a:off x="1763713" y="3587750"/>
              <a:ext cx="1606550" cy="2408238"/>
            </a:xfrm>
            <a:prstGeom prst="roundRect">
              <a:avLst>
                <a:gd name="adj" fmla="val 19782"/>
              </a:avLst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 altLang="tr-TR" sz="1200"/>
            </a:p>
          </p:txBody>
        </p:sp>
        <p:sp>
          <p:nvSpPr>
            <p:cNvPr id="33841" name="AutoShape 52"/>
            <p:cNvSpPr>
              <a:spLocks noChangeArrowheads="1"/>
            </p:cNvSpPr>
            <p:nvPr/>
          </p:nvSpPr>
          <p:spPr bwMode="auto">
            <a:xfrm>
              <a:off x="5132388" y="3587750"/>
              <a:ext cx="1606550" cy="2408238"/>
            </a:xfrm>
            <a:prstGeom prst="roundRect">
              <a:avLst>
                <a:gd name="adj" fmla="val 19782"/>
              </a:avLst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 altLang="tr-TR" sz="1200"/>
            </a:p>
          </p:txBody>
        </p:sp>
        <p:sp>
          <p:nvSpPr>
            <p:cNvPr id="33842" name="Rectangle 53"/>
            <p:cNvSpPr>
              <a:spLocks noChangeArrowheads="1"/>
            </p:cNvSpPr>
            <p:nvPr/>
          </p:nvSpPr>
          <p:spPr bwMode="auto">
            <a:xfrm>
              <a:off x="2576513" y="3598863"/>
              <a:ext cx="1412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2000" b="1">
                  <a:solidFill>
                    <a:srgbClr val="000000"/>
                  </a:solidFill>
                </a:rPr>
                <a:t>x</a:t>
              </a:r>
              <a:endParaRPr lang="en-US" altLang="tr-TR" sz="1200"/>
            </a:p>
          </p:txBody>
        </p:sp>
        <p:sp>
          <p:nvSpPr>
            <p:cNvPr id="33843" name="Rectangle 54"/>
            <p:cNvSpPr>
              <a:spLocks noChangeArrowheads="1"/>
            </p:cNvSpPr>
            <p:nvPr/>
          </p:nvSpPr>
          <p:spPr bwMode="auto">
            <a:xfrm>
              <a:off x="5943600" y="3598863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2000" b="1">
                  <a:solidFill>
                    <a:srgbClr val="000000"/>
                  </a:solidFill>
                </a:rPr>
                <a:t>y</a:t>
              </a:r>
              <a:endParaRPr lang="en-US" altLang="tr-TR" sz="1200"/>
            </a:p>
          </p:txBody>
        </p:sp>
        <p:sp>
          <p:nvSpPr>
            <p:cNvPr id="33844" name="Line 55"/>
            <p:cNvSpPr>
              <a:spLocks noChangeShapeType="1"/>
            </p:cNvSpPr>
            <p:nvPr/>
          </p:nvSpPr>
          <p:spPr bwMode="auto">
            <a:xfrm>
              <a:off x="3449638" y="4773613"/>
              <a:ext cx="17462" cy="17462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45" name="Freeform 56"/>
            <p:cNvSpPr>
              <a:spLocks/>
            </p:cNvSpPr>
            <p:nvPr/>
          </p:nvSpPr>
          <p:spPr bwMode="auto">
            <a:xfrm>
              <a:off x="3432175" y="4756150"/>
              <a:ext cx="69850" cy="88900"/>
            </a:xfrm>
            <a:custGeom>
              <a:avLst/>
              <a:gdLst>
                <a:gd name="T0" fmla="*/ 2147483646 w 44"/>
                <a:gd name="T1" fmla="*/ 2147483646 h 56"/>
                <a:gd name="T2" fmla="*/ 2147483646 w 44"/>
                <a:gd name="T3" fmla="*/ 0 h 56"/>
                <a:gd name="T4" fmla="*/ 2147483646 w 44"/>
                <a:gd name="T5" fmla="*/ 2147483646 h 56"/>
                <a:gd name="T6" fmla="*/ 0 w 44"/>
                <a:gd name="T7" fmla="*/ 2147483646 h 56"/>
                <a:gd name="T8" fmla="*/ 2147483646 w 44"/>
                <a:gd name="T9" fmla="*/ 21474836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6"/>
                <a:gd name="T17" fmla="*/ 44 w 4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6">
                  <a:moveTo>
                    <a:pt x="22" y="22"/>
                  </a:moveTo>
                  <a:lnTo>
                    <a:pt x="22" y="0"/>
                  </a:lnTo>
                  <a:lnTo>
                    <a:pt x="44" y="56"/>
                  </a:lnTo>
                  <a:lnTo>
                    <a:pt x="0" y="22"/>
                  </a:lnTo>
                  <a:lnTo>
                    <a:pt x="22" y="22"/>
                  </a:lnTo>
                  <a:close/>
                </a:path>
              </a:pathLst>
            </a:cu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46" name="Freeform 57"/>
            <p:cNvSpPr>
              <a:spLocks/>
            </p:cNvSpPr>
            <p:nvPr/>
          </p:nvSpPr>
          <p:spPr bwMode="auto">
            <a:xfrm>
              <a:off x="3432175" y="4756150"/>
              <a:ext cx="69850" cy="88900"/>
            </a:xfrm>
            <a:custGeom>
              <a:avLst/>
              <a:gdLst>
                <a:gd name="T0" fmla="*/ 2147483646 w 44"/>
                <a:gd name="T1" fmla="*/ 2147483646 h 56"/>
                <a:gd name="T2" fmla="*/ 2147483646 w 44"/>
                <a:gd name="T3" fmla="*/ 0 h 56"/>
                <a:gd name="T4" fmla="*/ 2147483646 w 44"/>
                <a:gd name="T5" fmla="*/ 2147483646 h 56"/>
                <a:gd name="T6" fmla="*/ 0 w 44"/>
                <a:gd name="T7" fmla="*/ 2147483646 h 56"/>
                <a:gd name="T8" fmla="*/ 2147483646 w 44"/>
                <a:gd name="T9" fmla="*/ 21474836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6"/>
                <a:gd name="T17" fmla="*/ 44 w 4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6">
                  <a:moveTo>
                    <a:pt x="22" y="22"/>
                  </a:moveTo>
                  <a:lnTo>
                    <a:pt x="22" y="0"/>
                  </a:lnTo>
                  <a:lnTo>
                    <a:pt x="44" y="56"/>
                  </a:lnTo>
                  <a:lnTo>
                    <a:pt x="0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47" name="Line 58"/>
            <p:cNvSpPr>
              <a:spLocks noChangeShapeType="1"/>
            </p:cNvSpPr>
            <p:nvPr/>
          </p:nvSpPr>
          <p:spPr bwMode="auto">
            <a:xfrm>
              <a:off x="2789238" y="3794125"/>
              <a:ext cx="660400" cy="979488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48" name="Line 59"/>
            <p:cNvSpPr>
              <a:spLocks noChangeShapeType="1"/>
            </p:cNvSpPr>
            <p:nvPr/>
          </p:nvSpPr>
          <p:spPr bwMode="auto">
            <a:xfrm flipV="1">
              <a:off x="5783263" y="3846513"/>
              <a:ext cx="19050" cy="17462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49" name="Freeform 60"/>
            <p:cNvSpPr>
              <a:spLocks/>
            </p:cNvSpPr>
            <p:nvPr/>
          </p:nvSpPr>
          <p:spPr bwMode="auto">
            <a:xfrm>
              <a:off x="5783263" y="3794125"/>
              <a:ext cx="53975" cy="69850"/>
            </a:xfrm>
            <a:custGeom>
              <a:avLst/>
              <a:gdLst>
                <a:gd name="T0" fmla="*/ 2147483646 w 34"/>
                <a:gd name="T1" fmla="*/ 2147483646 h 44"/>
                <a:gd name="T2" fmla="*/ 0 w 34"/>
                <a:gd name="T3" fmla="*/ 2147483646 h 44"/>
                <a:gd name="T4" fmla="*/ 2147483646 w 34"/>
                <a:gd name="T5" fmla="*/ 0 h 44"/>
                <a:gd name="T6" fmla="*/ 2147483646 w 34"/>
                <a:gd name="T7" fmla="*/ 2147483646 h 44"/>
                <a:gd name="T8" fmla="*/ 2147483646 w 34"/>
                <a:gd name="T9" fmla="*/ 214748364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12" y="33"/>
                  </a:moveTo>
                  <a:lnTo>
                    <a:pt x="0" y="33"/>
                  </a:lnTo>
                  <a:lnTo>
                    <a:pt x="34" y="0"/>
                  </a:lnTo>
                  <a:lnTo>
                    <a:pt x="23" y="44"/>
                  </a:lnTo>
                  <a:lnTo>
                    <a:pt x="12" y="33"/>
                  </a:lnTo>
                  <a:close/>
                </a:path>
              </a:pathLst>
            </a:cu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50" name="Freeform 61"/>
            <p:cNvSpPr>
              <a:spLocks/>
            </p:cNvSpPr>
            <p:nvPr/>
          </p:nvSpPr>
          <p:spPr bwMode="auto">
            <a:xfrm>
              <a:off x="5783263" y="3794125"/>
              <a:ext cx="53975" cy="69850"/>
            </a:xfrm>
            <a:custGeom>
              <a:avLst/>
              <a:gdLst>
                <a:gd name="T0" fmla="*/ 2147483646 w 34"/>
                <a:gd name="T1" fmla="*/ 2147483646 h 44"/>
                <a:gd name="T2" fmla="*/ 0 w 34"/>
                <a:gd name="T3" fmla="*/ 2147483646 h 44"/>
                <a:gd name="T4" fmla="*/ 2147483646 w 34"/>
                <a:gd name="T5" fmla="*/ 0 h 44"/>
                <a:gd name="T6" fmla="*/ 2147483646 w 34"/>
                <a:gd name="T7" fmla="*/ 2147483646 h 44"/>
                <a:gd name="T8" fmla="*/ 2147483646 w 34"/>
                <a:gd name="T9" fmla="*/ 214748364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12" y="33"/>
                  </a:moveTo>
                  <a:lnTo>
                    <a:pt x="0" y="33"/>
                  </a:lnTo>
                  <a:lnTo>
                    <a:pt x="34" y="0"/>
                  </a:lnTo>
                  <a:lnTo>
                    <a:pt x="23" y="44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51" name="Line 62"/>
            <p:cNvSpPr>
              <a:spLocks noChangeShapeType="1"/>
            </p:cNvSpPr>
            <p:nvPr/>
          </p:nvSpPr>
          <p:spPr bwMode="auto">
            <a:xfrm flipV="1">
              <a:off x="5053013" y="3863975"/>
              <a:ext cx="730250" cy="1319213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52" name="Line 67"/>
            <p:cNvSpPr>
              <a:spLocks noChangeShapeType="1"/>
            </p:cNvSpPr>
            <p:nvPr/>
          </p:nvSpPr>
          <p:spPr bwMode="auto">
            <a:xfrm flipH="1">
              <a:off x="4714875" y="5343525"/>
              <a:ext cx="587375" cy="909638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53" name="Rectangle 70"/>
            <p:cNvSpPr>
              <a:spLocks noChangeArrowheads="1"/>
            </p:cNvSpPr>
            <p:nvPr/>
          </p:nvSpPr>
          <p:spPr bwMode="auto">
            <a:xfrm>
              <a:off x="3217863" y="6234113"/>
              <a:ext cx="530701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1700">
                  <a:solidFill>
                    <a:srgbClr val="FF0000"/>
                  </a:solidFill>
                </a:rPr>
                <a:t>1 numaralı süreçten 5 tipinde etiketli bir mesaj bekliyor.</a:t>
              </a:r>
              <a:endParaRPr lang="en-US" altLang="tr-TR" sz="1200">
                <a:solidFill>
                  <a:srgbClr val="FF0000"/>
                </a:solidFill>
              </a:endParaRPr>
            </a:p>
          </p:txBody>
        </p:sp>
        <p:sp>
          <p:nvSpPr>
            <p:cNvPr id="33856" name="Rectangle 62"/>
            <p:cNvSpPr>
              <a:spLocks noChangeArrowheads="1"/>
            </p:cNvSpPr>
            <p:nvPr/>
          </p:nvSpPr>
          <p:spPr bwMode="auto">
            <a:xfrm>
              <a:off x="3657600" y="4267200"/>
              <a:ext cx="1295400" cy="615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tr-TR" altLang="tr-TR" sz="2000">
                  <a:solidFill>
                    <a:srgbClr val="000000"/>
                  </a:solidFill>
                </a:rPr>
                <a:t>Verinin </a:t>
              </a:r>
              <a:br>
                <a:rPr lang="tr-TR" altLang="tr-TR" sz="2000">
                  <a:solidFill>
                    <a:srgbClr val="000000"/>
                  </a:solidFill>
                </a:rPr>
              </a:br>
              <a:r>
                <a:rPr lang="tr-TR" altLang="tr-TR" sz="2000">
                  <a:solidFill>
                    <a:srgbClr val="000000"/>
                  </a:solidFill>
                </a:rPr>
                <a:t>hareketi</a:t>
              </a:r>
              <a:endParaRPr lang="en-US" altLang="tr-TR" sz="1600"/>
            </a:p>
          </p:txBody>
        </p:sp>
      </p:grpSp>
    </p:spTree>
    <p:extLst>
      <p:ext uri="{BB962C8B-B14F-4D97-AF65-F5344CB8AC3E}">
        <p14:creationId xmlns:p14="http://schemas.microsoft.com/office/powerpoint/2010/main" val="1189513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altLang="en-US" dirty="0"/>
              <a:t>Güvenli Olmayan Mesaj Geçişi Örneği</a:t>
            </a:r>
            <a:endParaRPr lang="en-US" altLang="en-US" dirty="0"/>
          </a:p>
        </p:txBody>
      </p:sp>
      <p:sp>
        <p:nvSpPr>
          <p:cNvPr id="34831" name="Rectangle 16"/>
          <p:cNvSpPr>
            <a:spLocks noChangeArrowheads="1"/>
          </p:cNvSpPr>
          <p:nvPr/>
        </p:nvSpPr>
        <p:spPr bwMode="auto">
          <a:xfrm>
            <a:off x="779463" y="2286000"/>
            <a:ext cx="21986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(a) </a:t>
            </a:r>
            <a:r>
              <a:rPr lang="tr-TR" altLang="tr-TR" sz="1700">
                <a:solidFill>
                  <a:srgbClr val="000000"/>
                </a:solidFill>
              </a:rPr>
              <a:t>Planlanan davranış</a:t>
            </a:r>
            <a:endParaRPr lang="en-US" altLang="tr-TR" sz="1200"/>
          </a:p>
        </p:txBody>
      </p:sp>
      <p:sp>
        <p:nvSpPr>
          <p:cNvPr id="34832" name="Rectangle 18"/>
          <p:cNvSpPr>
            <a:spLocks noChangeArrowheads="1"/>
          </p:cNvSpPr>
          <p:nvPr/>
        </p:nvSpPr>
        <p:spPr bwMode="auto">
          <a:xfrm>
            <a:off x="781050" y="4967288"/>
            <a:ext cx="2038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(b) </a:t>
            </a:r>
            <a:r>
              <a:rPr lang="tr-TR" altLang="tr-TR" sz="1700">
                <a:solidFill>
                  <a:srgbClr val="000000"/>
                </a:solidFill>
              </a:rPr>
              <a:t>Olası bir davranış</a:t>
            </a:r>
            <a:endParaRPr lang="en-US" altLang="tr-TR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0388EF-3648-4915-A9A4-954AAAD57B04}"/>
              </a:ext>
            </a:extLst>
          </p:cNvPr>
          <p:cNvGrpSpPr/>
          <p:nvPr/>
        </p:nvGrpSpPr>
        <p:grpSpPr>
          <a:xfrm>
            <a:off x="3810000" y="1247775"/>
            <a:ext cx="4568825" cy="2409825"/>
            <a:chOff x="3810000" y="1003300"/>
            <a:chExt cx="4568825" cy="2409825"/>
          </a:xfrm>
        </p:grpSpPr>
        <p:sp>
          <p:nvSpPr>
            <p:cNvPr id="34819" name="AutoShape 4"/>
            <p:cNvSpPr>
              <a:spLocks noChangeArrowheads="1"/>
            </p:cNvSpPr>
            <p:nvPr/>
          </p:nvSpPr>
          <p:spPr bwMode="auto">
            <a:xfrm>
              <a:off x="3810000" y="1295400"/>
              <a:ext cx="1406525" cy="2117725"/>
            </a:xfrm>
            <a:prstGeom prst="roundRect">
              <a:avLst>
                <a:gd name="adj" fmla="val 22500"/>
              </a:avLst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 altLang="tr-TR" sz="1200"/>
            </a:p>
          </p:txBody>
        </p:sp>
        <p:sp>
          <p:nvSpPr>
            <p:cNvPr id="34820" name="AutoShape 5"/>
            <p:cNvSpPr>
              <a:spLocks noChangeArrowheads="1"/>
            </p:cNvSpPr>
            <p:nvPr/>
          </p:nvSpPr>
          <p:spPr bwMode="auto">
            <a:xfrm>
              <a:off x="6281738" y="1295400"/>
              <a:ext cx="1406525" cy="2117725"/>
            </a:xfrm>
            <a:prstGeom prst="roundRect">
              <a:avLst>
                <a:gd name="adj" fmla="val 22500"/>
              </a:avLst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 altLang="tr-TR" sz="1200"/>
            </a:p>
          </p:txBody>
        </p:sp>
        <p:sp>
          <p:nvSpPr>
            <p:cNvPr id="34821" name="AutoShape 6"/>
            <p:cNvSpPr>
              <a:spLocks noChangeArrowheads="1"/>
            </p:cNvSpPr>
            <p:nvPr/>
          </p:nvSpPr>
          <p:spPr bwMode="auto">
            <a:xfrm>
              <a:off x="3863975" y="2006600"/>
              <a:ext cx="1317625" cy="357188"/>
            </a:xfrm>
            <a:prstGeom prst="roundRect">
              <a:avLst>
                <a:gd name="adj" fmla="val 47620"/>
              </a:avLst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 altLang="tr-TR" sz="1200"/>
            </a:p>
          </p:txBody>
        </p:sp>
        <p:sp>
          <p:nvSpPr>
            <p:cNvPr id="34822" name="AutoShape 7"/>
            <p:cNvSpPr>
              <a:spLocks noChangeArrowheads="1"/>
            </p:cNvSpPr>
            <p:nvPr/>
          </p:nvSpPr>
          <p:spPr bwMode="auto">
            <a:xfrm>
              <a:off x="6316663" y="2362200"/>
              <a:ext cx="1317625" cy="357188"/>
            </a:xfrm>
            <a:prstGeom prst="roundRect">
              <a:avLst>
                <a:gd name="adj" fmla="val 47620"/>
              </a:avLst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 altLang="tr-TR" sz="1200"/>
            </a:p>
          </p:txBody>
        </p:sp>
        <p:sp>
          <p:nvSpPr>
            <p:cNvPr id="34825" name="Rectangle 10"/>
            <p:cNvSpPr>
              <a:spLocks noChangeArrowheads="1"/>
            </p:cNvSpPr>
            <p:nvPr/>
          </p:nvSpPr>
          <p:spPr bwMode="auto">
            <a:xfrm>
              <a:off x="3979863" y="1554163"/>
              <a:ext cx="1030287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300">
                  <a:solidFill>
                    <a:srgbClr val="FF0000"/>
                  </a:solidFill>
                </a:rPr>
                <a:t>send(…,1,…);</a:t>
              </a:r>
              <a:endParaRPr lang="en-US" altLang="tr-TR" sz="1200"/>
            </a:p>
          </p:txBody>
        </p:sp>
        <p:sp>
          <p:nvSpPr>
            <p:cNvPr id="34826" name="Rectangle 11"/>
            <p:cNvSpPr>
              <a:spLocks noChangeArrowheads="1"/>
            </p:cNvSpPr>
            <p:nvPr/>
          </p:nvSpPr>
          <p:spPr bwMode="auto">
            <a:xfrm>
              <a:off x="6451600" y="2887663"/>
              <a:ext cx="98425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300">
                  <a:solidFill>
                    <a:srgbClr val="FF0000"/>
                  </a:solidFill>
                </a:rPr>
                <a:t>recv(…,0,…);</a:t>
              </a:r>
              <a:endParaRPr lang="en-US" altLang="tr-TR" sz="1200"/>
            </a:p>
          </p:txBody>
        </p:sp>
        <p:sp>
          <p:nvSpPr>
            <p:cNvPr id="34827" name="Rectangle 12"/>
            <p:cNvSpPr>
              <a:spLocks noChangeArrowheads="1"/>
            </p:cNvSpPr>
            <p:nvPr/>
          </p:nvSpPr>
          <p:spPr bwMode="auto">
            <a:xfrm>
              <a:off x="4090988" y="1003300"/>
              <a:ext cx="7540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1700">
                  <a:solidFill>
                    <a:srgbClr val="000000"/>
                  </a:solidFill>
                </a:rPr>
                <a:t>Süreç</a:t>
              </a:r>
              <a:r>
                <a:rPr lang="en-US" altLang="tr-TR" sz="1700">
                  <a:solidFill>
                    <a:srgbClr val="000000"/>
                  </a:solidFill>
                </a:rPr>
                <a:t> 0</a:t>
              </a:r>
              <a:endParaRPr lang="en-US" altLang="tr-TR" sz="1200"/>
            </a:p>
          </p:txBody>
        </p:sp>
        <p:sp>
          <p:nvSpPr>
            <p:cNvPr id="34828" name="Rectangle 13"/>
            <p:cNvSpPr>
              <a:spLocks noChangeArrowheads="1"/>
            </p:cNvSpPr>
            <p:nvPr/>
          </p:nvSpPr>
          <p:spPr bwMode="auto">
            <a:xfrm>
              <a:off x="6561138" y="1003300"/>
              <a:ext cx="7540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1700">
                  <a:solidFill>
                    <a:srgbClr val="000000"/>
                  </a:solidFill>
                </a:rPr>
                <a:t>Süreç</a:t>
              </a:r>
              <a:r>
                <a:rPr lang="en-US" altLang="tr-TR" sz="1700">
                  <a:solidFill>
                    <a:srgbClr val="000000"/>
                  </a:solidFill>
                </a:rPr>
                <a:t> 1</a:t>
              </a:r>
              <a:endParaRPr lang="en-US" altLang="tr-TR" sz="1200"/>
            </a:p>
          </p:txBody>
        </p:sp>
        <p:sp>
          <p:nvSpPr>
            <p:cNvPr id="34829" name="Rectangle 14"/>
            <p:cNvSpPr>
              <a:spLocks noChangeArrowheads="1"/>
            </p:cNvSpPr>
            <p:nvPr/>
          </p:nvSpPr>
          <p:spPr bwMode="auto">
            <a:xfrm>
              <a:off x="3979863" y="2016125"/>
              <a:ext cx="1030287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300">
                  <a:solidFill>
                    <a:srgbClr val="FF00FF"/>
                  </a:solidFill>
                </a:rPr>
                <a:t>send(…,1,…);</a:t>
              </a:r>
              <a:endParaRPr lang="en-US" altLang="tr-TR" sz="1200"/>
            </a:p>
          </p:txBody>
        </p:sp>
        <p:sp>
          <p:nvSpPr>
            <p:cNvPr id="34830" name="Rectangle 15"/>
            <p:cNvSpPr>
              <a:spLocks noChangeArrowheads="1"/>
            </p:cNvSpPr>
            <p:nvPr/>
          </p:nvSpPr>
          <p:spPr bwMode="auto">
            <a:xfrm>
              <a:off x="6451600" y="2371725"/>
              <a:ext cx="98425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300">
                  <a:solidFill>
                    <a:srgbClr val="FF00FF"/>
                  </a:solidFill>
                </a:rPr>
                <a:t>recv(…,0,…);</a:t>
              </a:r>
              <a:endParaRPr lang="en-US" altLang="tr-TR" sz="1200"/>
            </a:p>
          </p:txBody>
        </p:sp>
        <p:sp>
          <p:nvSpPr>
            <p:cNvPr id="34833" name="Line 22"/>
            <p:cNvSpPr>
              <a:spLocks noChangeShapeType="1"/>
            </p:cNvSpPr>
            <p:nvPr/>
          </p:nvSpPr>
          <p:spPr bwMode="auto">
            <a:xfrm>
              <a:off x="6256338" y="2922588"/>
              <a:ext cx="17462" cy="174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34" name="Freeform 23"/>
            <p:cNvSpPr>
              <a:spLocks/>
            </p:cNvSpPr>
            <p:nvPr/>
          </p:nvSpPr>
          <p:spPr bwMode="auto">
            <a:xfrm>
              <a:off x="6256338" y="2922588"/>
              <a:ext cx="69850" cy="71437"/>
            </a:xfrm>
            <a:custGeom>
              <a:avLst/>
              <a:gdLst>
                <a:gd name="T0" fmla="*/ 2147483646 w 44"/>
                <a:gd name="T1" fmla="*/ 2147483646 h 45"/>
                <a:gd name="T2" fmla="*/ 2147483646 w 44"/>
                <a:gd name="T3" fmla="*/ 0 h 45"/>
                <a:gd name="T4" fmla="*/ 2147483646 w 44"/>
                <a:gd name="T5" fmla="*/ 2147483646 h 45"/>
                <a:gd name="T6" fmla="*/ 0 w 44"/>
                <a:gd name="T7" fmla="*/ 2147483646 h 45"/>
                <a:gd name="T8" fmla="*/ 2147483646 w 44"/>
                <a:gd name="T9" fmla="*/ 2147483646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5"/>
                <a:gd name="T17" fmla="*/ 44 w 44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5">
                  <a:moveTo>
                    <a:pt x="11" y="11"/>
                  </a:moveTo>
                  <a:lnTo>
                    <a:pt x="11" y="0"/>
                  </a:lnTo>
                  <a:lnTo>
                    <a:pt x="44" y="45"/>
                  </a:lnTo>
                  <a:lnTo>
                    <a:pt x="0" y="11"/>
                  </a:lnTo>
                  <a:lnTo>
                    <a:pt x="11" y="11"/>
                  </a:lnTo>
                  <a:close/>
                </a:path>
              </a:pathLst>
            </a:cu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35" name="Freeform 24"/>
            <p:cNvSpPr>
              <a:spLocks/>
            </p:cNvSpPr>
            <p:nvPr/>
          </p:nvSpPr>
          <p:spPr bwMode="auto">
            <a:xfrm>
              <a:off x="6256338" y="2922588"/>
              <a:ext cx="69850" cy="71437"/>
            </a:xfrm>
            <a:custGeom>
              <a:avLst/>
              <a:gdLst>
                <a:gd name="T0" fmla="*/ 2147483646 w 44"/>
                <a:gd name="T1" fmla="*/ 2147483646 h 45"/>
                <a:gd name="T2" fmla="*/ 2147483646 w 44"/>
                <a:gd name="T3" fmla="*/ 0 h 45"/>
                <a:gd name="T4" fmla="*/ 2147483646 w 44"/>
                <a:gd name="T5" fmla="*/ 2147483646 h 45"/>
                <a:gd name="T6" fmla="*/ 0 w 44"/>
                <a:gd name="T7" fmla="*/ 2147483646 h 45"/>
                <a:gd name="T8" fmla="*/ 2147483646 w 44"/>
                <a:gd name="T9" fmla="*/ 2147483646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5"/>
                <a:gd name="T17" fmla="*/ 44 w 44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5">
                  <a:moveTo>
                    <a:pt x="11" y="11"/>
                  </a:moveTo>
                  <a:lnTo>
                    <a:pt x="11" y="0"/>
                  </a:lnTo>
                  <a:lnTo>
                    <a:pt x="44" y="45"/>
                  </a:lnTo>
                  <a:lnTo>
                    <a:pt x="0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36" name="Line 25"/>
            <p:cNvSpPr>
              <a:spLocks noChangeShapeType="1"/>
            </p:cNvSpPr>
            <p:nvPr/>
          </p:nvSpPr>
          <p:spPr bwMode="auto">
            <a:xfrm>
              <a:off x="4975225" y="1731963"/>
              <a:ext cx="1281113" cy="1190625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37" name="Line 26"/>
            <p:cNvSpPr>
              <a:spLocks noChangeShapeType="1"/>
            </p:cNvSpPr>
            <p:nvPr/>
          </p:nvSpPr>
          <p:spPr bwMode="auto">
            <a:xfrm>
              <a:off x="7024688" y="1358900"/>
              <a:ext cx="1587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38" name="Line 27"/>
            <p:cNvSpPr>
              <a:spLocks noChangeShapeType="1"/>
            </p:cNvSpPr>
            <p:nvPr/>
          </p:nvSpPr>
          <p:spPr bwMode="auto">
            <a:xfrm>
              <a:off x="6967538" y="1447800"/>
              <a:ext cx="1587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39" name="Line 28"/>
            <p:cNvSpPr>
              <a:spLocks noChangeShapeType="1"/>
            </p:cNvSpPr>
            <p:nvPr/>
          </p:nvSpPr>
          <p:spPr bwMode="auto">
            <a:xfrm>
              <a:off x="6967538" y="1536700"/>
              <a:ext cx="1587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40" name="Line 29"/>
            <p:cNvSpPr>
              <a:spLocks noChangeShapeType="1"/>
            </p:cNvSpPr>
            <p:nvPr/>
          </p:nvSpPr>
          <p:spPr bwMode="auto">
            <a:xfrm>
              <a:off x="6967538" y="1643063"/>
              <a:ext cx="1587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41" name="Line 30"/>
            <p:cNvSpPr>
              <a:spLocks noChangeShapeType="1"/>
            </p:cNvSpPr>
            <p:nvPr/>
          </p:nvSpPr>
          <p:spPr bwMode="auto">
            <a:xfrm>
              <a:off x="6967538" y="1731963"/>
              <a:ext cx="1587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42" name="Line 31"/>
            <p:cNvSpPr>
              <a:spLocks noChangeShapeType="1"/>
            </p:cNvSpPr>
            <p:nvPr/>
          </p:nvSpPr>
          <p:spPr bwMode="auto">
            <a:xfrm>
              <a:off x="6967538" y="1838325"/>
              <a:ext cx="1587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43" name="Line 32"/>
            <p:cNvSpPr>
              <a:spLocks noChangeShapeType="1"/>
            </p:cNvSpPr>
            <p:nvPr/>
          </p:nvSpPr>
          <p:spPr bwMode="auto">
            <a:xfrm>
              <a:off x="6967538" y="1944688"/>
              <a:ext cx="1587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44" name="Line 33"/>
            <p:cNvSpPr>
              <a:spLocks noChangeShapeType="1"/>
            </p:cNvSpPr>
            <p:nvPr/>
          </p:nvSpPr>
          <p:spPr bwMode="auto">
            <a:xfrm>
              <a:off x="6967538" y="2033588"/>
              <a:ext cx="1587" cy="365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45" name="Line 34"/>
            <p:cNvSpPr>
              <a:spLocks noChangeShapeType="1"/>
            </p:cNvSpPr>
            <p:nvPr/>
          </p:nvSpPr>
          <p:spPr bwMode="auto">
            <a:xfrm>
              <a:off x="6967538" y="2139950"/>
              <a:ext cx="1587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46" name="Line 35"/>
            <p:cNvSpPr>
              <a:spLocks noChangeShapeType="1"/>
            </p:cNvSpPr>
            <p:nvPr/>
          </p:nvSpPr>
          <p:spPr bwMode="auto">
            <a:xfrm>
              <a:off x="6967538" y="2228850"/>
              <a:ext cx="1587" cy="365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47" name="Line 36"/>
            <p:cNvSpPr>
              <a:spLocks noChangeShapeType="1"/>
            </p:cNvSpPr>
            <p:nvPr/>
          </p:nvSpPr>
          <p:spPr bwMode="auto">
            <a:xfrm>
              <a:off x="6967538" y="2336800"/>
              <a:ext cx="1587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48" name="Line 37"/>
            <p:cNvSpPr>
              <a:spLocks noChangeShapeType="1"/>
            </p:cNvSpPr>
            <p:nvPr/>
          </p:nvSpPr>
          <p:spPr bwMode="auto">
            <a:xfrm>
              <a:off x="6967538" y="2709863"/>
              <a:ext cx="1587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49" name="Line 38"/>
            <p:cNvSpPr>
              <a:spLocks noChangeShapeType="1"/>
            </p:cNvSpPr>
            <p:nvPr/>
          </p:nvSpPr>
          <p:spPr bwMode="auto">
            <a:xfrm>
              <a:off x="6967538" y="2798763"/>
              <a:ext cx="1587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50" name="Line 39"/>
            <p:cNvSpPr>
              <a:spLocks noChangeShapeType="1"/>
            </p:cNvSpPr>
            <p:nvPr/>
          </p:nvSpPr>
          <p:spPr bwMode="auto">
            <a:xfrm>
              <a:off x="6967538" y="2922588"/>
              <a:ext cx="1587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51" name="Line 40"/>
            <p:cNvSpPr>
              <a:spLocks noChangeShapeType="1"/>
            </p:cNvSpPr>
            <p:nvPr/>
          </p:nvSpPr>
          <p:spPr bwMode="auto">
            <a:xfrm>
              <a:off x="6967538" y="3117850"/>
              <a:ext cx="1587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52" name="Line 41"/>
            <p:cNvSpPr>
              <a:spLocks noChangeShapeType="1"/>
            </p:cNvSpPr>
            <p:nvPr/>
          </p:nvSpPr>
          <p:spPr bwMode="auto">
            <a:xfrm>
              <a:off x="6967538" y="3206750"/>
              <a:ext cx="1587" cy="365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53" name="Line 42"/>
            <p:cNvSpPr>
              <a:spLocks noChangeShapeType="1"/>
            </p:cNvSpPr>
            <p:nvPr/>
          </p:nvSpPr>
          <p:spPr bwMode="auto">
            <a:xfrm>
              <a:off x="6967538" y="3332163"/>
              <a:ext cx="1587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54" name="Line 43"/>
            <p:cNvSpPr>
              <a:spLocks noChangeShapeType="1"/>
            </p:cNvSpPr>
            <p:nvPr/>
          </p:nvSpPr>
          <p:spPr bwMode="auto">
            <a:xfrm>
              <a:off x="4513263" y="1766888"/>
              <a:ext cx="1587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55" name="Line 44"/>
            <p:cNvSpPr>
              <a:spLocks noChangeShapeType="1"/>
            </p:cNvSpPr>
            <p:nvPr/>
          </p:nvSpPr>
          <p:spPr bwMode="auto">
            <a:xfrm>
              <a:off x="4513263" y="1838325"/>
              <a:ext cx="1587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56" name="Line 45"/>
            <p:cNvSpPr>
              <a:spLocks noChangeShapeType="1"/>
            </p:cNvSpPr>
            <p:nvPr/>
          </p:nvSpPr>
          <p:spPr bwMode="auto">
            <a:xfrm>
              <a:off x="4513263" y="1927225"/>
              <a:ext cx="1587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57" name="Line 46"/>
            <p:cNvSpPr>
              <a:spLocks noChangeShapeType="1"/>
            </p:cNvSpPr>
            <p:nvPr/>
          </p:nvSpPr>
          <p:spPr bwMode="auto">
            <a:xfrm>
              <a:off x="4513263" y="2354263"/>
              <a:ext cx="1587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58" name="Line 47"/>
            <p:cNvSpPr>
              <a:spLocks noChangeShapeType="1"/>
            </p:cNvSpPr>
            <p:nvPr/>
          </p:nvSpPr>
          <p:spPr bwMode="auto">
            <a:xfrm>
              <a:off x="4513263" y="2443163"/>
              <a:ext cx="1587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59" name="Line 48"/>
            <p:cNvSpPr>
              <a:spLocks noChangeShapeType="1"/>
            </p:cNvSpPr>
            <p:nvPr/>
          </p:nvSpPr>
          <p:spPr bwMode="auto">
            <a:xfrm>
              <a:off x="4513263" y="2532063"/>
              <a:ext cx="1587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60" name="Line 49"/>
            <p:cNvSpPr>
              <a:spLocks noChangeShapeType="1"/>
            </p:cNvSpPr>
            <p:nvPr/>
          </p:nvSpPr>
          <p:spPr bwMode="auto">
            <a:xfrm>
              <a:off x="4513263" y="2638425"/>
              <a:ext cx="1587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61" name="Line 50"/>
            <p:cNvSpPr>
              <a:spLocks noChangeShapeType="1"/>
            </p:cNvSpPr>
            <p:nvPr/>
          </p:nvSpPr>
          <p:spPr bwMode="auto">
            <a:xfrm>
              <a:off x="4513263" y="2744788"/>
              <a:ext cx="1587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62" name="Line 51"/>
            <p:cNvSpPr>
              <a:spLocks noChangeShapeType="1"/>
            </p:cNvSpPr>
            <p:nvPr/>
          </p:nvSpPr>
          <p:spPr bwMode="auto">
            <a:xfrm>
              <a:off x="4513263" y="2833688"/>
              <a:ext cx="1587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63" name="Line 52"/>
            <p:cNvSpPr>
              <a:spLocks noChangeShapeType="1"/>
            </p:cNvSpPr>
            <p:nvPr/>
          </p:nvSpPr>
          <p:spPr bwMode="auto">
            <a:xfrm>
              <a:off x="4513263" y="2940050"/>
              <a:ext cx="1587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64" name="Line 53"/>
            <p:cNvSpPr>
              <a:spLocks noChangeShapeType="1"/>
            </p:cNvSpPr>
            <p:nvPr/>
          </p:nvSpPr>
          <p:spPr bwMode="auto">
            <a:xfrm>
              <a:off x="4513263" y="3046413"/>
              <a:ext cx="1587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65" name="Line 54"/>
            <p:cNvSpPr>
              <a:spLocks noChangeShapeType="1"/>
            </p:cNvSpPr>
            <p:nvPr/>
          </p:nvSpPr>
          <p:spPr bwMode="auto">
            <a:xfrm>
              <a:off x="6219825" y="2478088"/>
              <a:ext cx="17463" cy="1587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66" name="Freeform 55"/>
            <p:cNvSpPr>
              <a:spLocks/>
            </p:cNvSpPr>
            <p:nvPr/>
          </p:nvSpPr>
          <p:spPr bwMode="auto">
            <a:xfrm>
              <a:off x="6219825" y="2460625"/>
              <a:ext cx="71438" cy="34925"/>
            </a:xfrm>
            <a:custGeom>
              <a:avLst/>
              <a:gdLst>
                <a:gd name="T0" fmla="*/ 2147483646 w 45"/>
                <a:gd name="T1" fmla="*/ 2147483646 h 22"/>
                <a:gd name="T2" fmla="*/ 0 w 45"/>
                <a:gd name="T3" fmla="*/ 0 h 22"/>
                <a:gd name="T4" fmla="*/ 2147483646 w 45"/>
                <a:gd name="T5" fmla="*/ 2147483646 h 22"/>
                <a:gd name="T6" fmla="*/ 0 w 45"/>
                <a:gd name="T7" fmla="*/ 2147483646 h 22"/>
                <a:gd name="T8" fmla="*/ 2147483646 w 45"/>
                <a:gd name="T9" fmla="*/ 214748364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2"/>
                <a:gd name="T17" fmla="*/ 45 w 4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2">
                  <a:moveTo>
                    <a:pt x="11" y="11"/>
                  </a:moveTo>
                  <a:lnTo>
                    <a:pt x="0" y="0"/>
                  </a:lnTo>
                  <a:lnTo>
                    <a:pt x="45" y="22"/>
                  </a:lnTo>
                  <a:lnTo>
                    <a:pt x="0" y="22"/>
                  </a:lnTo>
                  <a:lnTo>
                    <a:pt x="11" y="11"/>
                  </a:lnTo>
                  <a:close/>
                </a:path>
              </a:pathLst>
            </a:custGeom>
            <a:noFill/>
            <a:ln w="1746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67" name="Freeform 56"/>
            <p:cNvSpPr>
              <a:spLocks/>
            </p:cNvSpPr>
            <p:nvPr/>
          </p:nvSpPr>
          <p:spPr bwMode="auto">
            <a:xfrm>
              <a:off x="6219825" y="2460625"/>
              <a:ext cx="71438" cy="34925"/>
            </a:xfrm>
            <a:custGeom>
              <a:avLst/>
              <a:gdLst>
                <a:gd name="T0" fmla="*/ 2147483646 w 45"/>
                <a:gd name="T1" fmla="*/ 2147483646 h 22"/>
                <a:gd name="T2" fmla="*/ 0 w 45"/>
                <a:gd name="T3" fmla="*/ 0 h 22"/>
                <a:gd name="T4" fmla="*/ 2147483646 w 45"/>
                <a:gd name="T5" fmla="*/ 2147483646 h 22"/>
                <a:gd name="T6" fmla="*/ 0 w 45"/>
                <a:gd name="T7" fmla="*/ 2147483646 h 22"/>
                <a:gd name="T8" fmla="*/ 2147483646 w 45"/>
                <a:gd name="T9" fmla="*/ 214748364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2"/>
                <a:gd name="T17" fmla="*/ 45 w 4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2">
                  <a:moveTo>
                    <a:pt x="11" y="11"/>
                  </a:moveTo>
                  <a:lnTo>
                    <a:pt x="0" y="0"/>
                  </a:lnTo>
                  <a:lnTo>
                    <a:pt x="45" y="22"/>
                  </a:lnTo>
                  <a:lnTo>
                    <a:pt x="0" y="2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68" name="Line 57"/>
            <p:cNvSpPr>
              <a:spLocks noChangeShapeType="1"/>
            </p:cNvSpPr>
            <p:nvPr/>
          </p:nvSpPr>
          <p:spPr bwMode="auto">
            <a:xfrm>
              <a:off x="5118100" y="2193925"/>
              <a:ext cx="1101725" cy="284163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15" name="Rectangle 106"/>
            <p:cNvSpPr>
              <a:spLocks noChangeArrowheads="1"/>
            </p:cNvSpPr>
            <p:nvPr/>
          </p:nvSpPr>
          <p:spPr bwMode="auto">
            <a:xfrm>
              <a:off x="5226050" y="1265238"/>
              <a:ext cx="4778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1400">
                  <a:solidFill>
                    <a:srgbClr val="000000"/>
                  </a:solidFill>
                </a:rPr>
                <a:t>Hedef</a:t>
              </a:r>
              <a:endParaRPr lang="en-US" altLang="tr-TR" sz="1200"/>
            </a:p>
          </p:txBody>
        </p:sp>
        <p:sp>
          <p:nvSpPr>
            <p:cNvPr id="34916" name="Rectangle 107"/>
            <p:cNvSpPr>
              <a:spLocks noChangeArrowheads="1"/>
            </p:cNvSpPr>
            <p:nvPr/>
          </p:nvSpPr>
          <p:spPr bwMode="auto">
            <a:xfrm>
              <a:off x="7780338" y="1893888"/>
              <a:ext cx="5984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1400">
                  <a:solidFill>
                    <a:srgbClr val="000000"/>
                  </a:solidFill>
                </a:rPr>
                <a:t>Kaynak</a:t>
              </a:r>
              <a:endParaRPr lang="en-US" altLang="tr-TR" sz="1200"/>
            </a:p>
          </p:txBody>
        </p:sp>
        <p:sp>
          <p:nvSpPr>
            <p:cNvPr id="34917" name="Line 111"/>
            <p:cNvSpPr>
              <a:spLocks noChangeShapeType="1"/>
            </p:cNvSpPr>
            <p:nvPr/>
          </p:nvSpPr>
          <p:spPr bwMode="auto">
            <a:xfrm flipH="1">
              <a:off x="4648200" y="1455738"/>
              <a:ext cx="685800" cy="1158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18" name="Line 115"/>
            <p:cNvSpPr>
              <a:spLocks noChangeShapeType="1"/>
            </p:cNvSpPr>
            <p:nvPr/>
          </p:nvSpPr>
          <p:spPr bwMode="auto">
            <a:xfrm flipH="1">
              <a:off x="7162800" y="2106613"/>
              <a:ext cx="760413" cy="3365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8254724-8E43-44B9-92BF-7325253F1E85}"/>
              </a:ext>
            </a:extLst>
          </p:cNvPr>
          <p:cNvGrpSpPr/>
          <p:nvPr/>
        </p:nvGrpSpPr>
        <p:grpSpPr>
          <a:xfrm>
            <a:off x="3810000" y="3973513"/>
            <a:ext cx="3878263" cy="2427287"/>
            <a:chOff x="3810000" y="3776663"/>
            <a:chExt cx="3878263" cy="2427287"/>
          </a:xfrm>
        </p:grpSpPr>
        <p:sp>
          <p:nvSpPr>
            <p:cNvPr id="34869" name="AutoShape 58"/>
            <p:cNvSpPr>
              <a:spLocks noChangeArrowheads="1"/>
            </p:cNvSpPr>
            <p:nvPr/>
          </p:nvSpPr>
          <p:spPr bwMode="auto">
            <a:xfrm>
              <a:off x="3810000" y="4086225"/>
              <a:ext cx="1406525" cy="2117725"/>
            </a:xfrm>
            <a:prstGeom prst="roundRect">
              <a:avLst>
                <a:gd name="adj" fmla="val 22500"/>
              </a:avLst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 altLang="tr-TR" sz="1200"/>
            </a:p>
          </p:txBody>
        </p:sp>
        <p:sp>
          <p:nvSpPr>
            <p:cNvPr id="34870" name="AutoShape 59"/>
            <p:cNvSpPr>
              <a:spLocks noChangeArrowheads="1"/>
            </p:cNvSpPr>
            <p:nvPr/>
          </p:nvSpPr>
          <p:spPr bwMode="auto">
            <a:xfrm>
              <a:off x="6281738" y="4086225"/>
              <a:ext cx="1406525" cy="2117725"/>
            </a:xfrm>
            <a:prstGeom prst="roundRect">
              <a:avLst>
                <a:gd name="adj" fmla="val 22500"/>
              </a:avLst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 altLang="tr-TR" sz="1200"/>
            </a:p>
          </p:txBody>
        </p:sp>
        <p:sp>
          <p:nvSpPr>
            <p:cNvPr id="34871" name="AutoShape 60"/>
            <p:cNvSpPr>
              <a:spLocks noChangeArrowheads="1"/>
            </p:cNvSpPr>
            <p:nvPr/>
          </p:nvSpPr>
          <p:spPr bwMode="auto">
            <a:xfrm>
              <a:off x="3863975" y="4797425"/>
              <a:ext cx="1317625" cy="357188"/>
            </a:xfrm>
            <a:prstGeom prst="roundRect">
              <a:avLst>
                <a:gd name="adj" fmla="val 47620"/>
              </a:avLst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 altLang="tr-TR" sz="1200"/>
            </a:p>
          </p:txBody>
        </p:sp>
        <p:sp>
          <p:nvSpPr>
            <p:cNvPr id="34872" name="AutoShape 61"/>
            <p:cNvSpPr>
              <a:spLocks noChangeArrowheads="1"/>
            </p:cNvSpPr>
            <p:nvPr/>
          </p:nvSpPr>
          <p:spPr bwMode="auto">
            <a:xfrm>
              <a:off x="6316663" y="5153025"/>
              <a:ext cx="1317625" cy="357188"/>
            </a:xfrm>
            <a:prstGeom prst="roundRect">
              <a:avLst>
                <a:gd name="adj" fmla="val 47620"/>
              </a:avLst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 altLang="tr-TR" sz="1200"/>
            </a:p>
          </p:txBody>
        </p:sp>
        <p:sp>
          <p:nvSpPr>
            <p:cNvPr id="34875" name="Rectangle 64"/>
            <p:cNvSpPr>
              <a:spLocks noChangeArrowheads="1"/>
            </p:cNvSpPr>
            <p:nvPr/>
          </p:nvSpPr>
          <p:spPr bwMode="auto">
            <a:xfrm>
              <a:off x="3979863" y="4344988"/>
              <a:ext cx="1030287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300">
                  <a:solidFill>
                    <a:srgbClr val="FF0000"/>
                  </a:solidFill>
                </a:rPr>
                <a:t>send(…,1,…);</a:t>
              </a:r>
              <a:endParaRPr lang="en-US" altLang="tr-TR" sz="1200"/>
            </a:p>
          </p:txBody>
        </p:sp>
        <p:sp>
          <p:nvSpPr>
            <p:cNvPr id="34876" name="Rectangle 65"/>
            <p:cNvSpPr>
              <a:spLocks noChangeArrowheads="1"/>
            </p:cNvSpPr>
            <p:nvPr/>
          </p:nvSpPr>
          <p:spPr bwMode="auto">
            <a:xfrm>
              <a:off x="6451600" y="5695950"/>
              <a:ext cx="98425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300">
                  <a:solidFill>
                    <a:srgbClr val="FF0000"/>
                  </a:solidFill>
                </a:rPr>
                <a:t>recv(…,0,…);</a:t>
              </a:r>
              <a:endParaRPr lang="en-US" altLang="tr-TR" sz="1200"/>
            </a:p>
          </p:txBody>
        </p:sp>
        <p:sp>
          <p:nvSpPr>
            <p:cNvPr id="34877" name="Rectangle 68"/>
            <p:cNvSpPr>
              <a:spLocks noChangeArrowheads="1"/>
            </p:cNvSpPr>
            <p:nvPr/>
          </p:nvSpPr>
          <p:spPr bwMode="auto">
            <a:xfrm>
              <a:off x="3979863" y="4806950"/>
              <a:ext cx="1030287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300">
                  <a:solidFill>
                    <a:srgbClr val="FF00FF"/>
                  </a:solidFill>
                </a:rPr>
                <a:t>send(…,1,…);</a:t>
              </a:r>
              <a:endParaRPr lang="en-US" altLang="tr-TR" sz="1200"/>
            </a:p>
          </p:txBody>
        </p:sp>
        <p:sp>
          <p:nvSpPr>
            <p:cNvPr id="34878" name="Rectangle 69"/>
            <p:cNvSpPr>
              <a:spLocks noChangeArrowheads="1"/>
            </p:cNvSpPr>
            <p:nvPr/>
          </p:nvSpPr>
          <p:spPr bwMode="auto">
            <a:xfrm>
              <a:off x="6451600" y="5162550"/>
              <a:ext cx="98425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300">
                  <a:solidFill>
                    <a:srgbClr val="FF00FF"/>
                  </a:solidFill>
                </a:rPr>
                <a:t>recv(…,0,…);</a:t>
              </a:r>
              <a:endParaRPr lang="en-US" altLang="tr-TR" sz="1200"/>
            </a:p>
          </p:txBody>
        </p:sp>
        <p:sp>
          <p:nvSpPr>
            <p:cNvPr id="34879" name="Line 70"/>
            <p:cNvSpPr>
              <a:spLocks noChangeShapeType="1"/>
            </p:cNvSpPr>
            <p:nvPr/>
          </p:nvSpPr>
          <p:spPr bwMode="auto">
            <a:xfrm>
              <a:off x="6237288" y="5251450"/>
              <a:ext cx="19050" cy="17463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80" name="Freeform 71"/>
            <p:cNvSpPr>
              <a:spLocks/>
            </p:cNvSpPr>
            <p:nvPr/>
          </p:nvSpPr>
          <p:spPr bwMode="auto">
            <a:xfrm>
              <a:off x="6237288" y="5233988"/>
              <a:ext cx="71437" cy="71437"/>
            </a:xfrm>
            <a:custGeom>
              <a:avLst/>
              <a:gdLst>
                <a:gd name="T0" fmla="*/ 2147483646 w 45"/>
                <a:gd name="T1" fmla="*/ 2147483646 h 45"/>
                <a:gd name="T2" fmla="*/ 2147483646 w 45"/>
                <a:gd name="T3" fmla="*/ 0 h 45"/>
                <a:gd name="T4" fmla="*/ 2147483646 w 45"/>
                <a:gd name="T5" fmla="*/ 2147483646 h 45"/>
                <a:gd name="T6" fmla="*/ 0 w 45"/>
                <a:gd name="T7" fmla="*/ 2147483646 h 45"/>
                <a:gd name="T8" fmla="*/ 2147483646 w 45"/>
                <a:gd name="T9" fmla="*/ 2147483646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45"/>
                <a:gd name="T17" fmla="*/ 45 w 4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45">
                  <a:moveTo>
                    <a:pt x="12" y="22"/>
                  </a:moveTo>
                  <a:lnTo>
                    <a:pt x="12" y="0"/>
                  </a:lnTo>
                  <a:lnTo>
                    <a:pt x="45" y="45"/>
                  </a:lnTo>
                  <a:lnTo>
                    <a:pt x="0" y="22"/>
                  </a:lnTo>
                  <a:lnTo>
                    <a:pt x="12" y="22"/>
                  </a:lnTo>
                  <a:close/>
                </a:path>
              </a:pathLst>
            </a:cu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81" name="Freeform 72"/>
            <p:cNvSpPr>
              <a:spLocks/>
            </p:cNvSpPr>
            <p:nvPr/>
          </p:nvSpPr>
          <p:spPr bwMode="auto">
            <a:xfrm>
              <a:off x="6237288" y="5233988"/>
              <a:ext cx="71437" cy="71437"/>
            </a:xfrm>
            <a:custGeom>
              <a:avLst/>
              <a:gdLst>
                <a:gd name="T0" fmla="*/ 2147483646 w 45"/>
                <a:gd name="T1" fmla="*/ 2147483646 h 45"/>
                <a:gd name="T2" fmla="*/ 2147483646 w 45"/>
                <a:gd name="T3" fmla="*/ 0 h 45"/>
                <a:gd name="T4" fmla="*/ 2147483646 w 45"/>
                <a:gd name="T5" fmla="*/ 2147483646 h 45"/>
                <a:gd name="T6" fmla="*/ 0 w 45"/>
                <a:gd name="T7" fmla="*/ 2147483646 h 45"/>
                <a:gd name="T8" fmla="*/ 2147483646 w 45"/>
                <a:gd name="T9" fmla="*/ 2147483646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45"/>
                <a:gd name="T17" fmla="*/ 45 w 4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45">
                  <a:moveTo>
                    <a:pt x="12" y="22"/>
                  </a:moveTo>
                  <a:lnTo>
                    <a:pt x="12" y="0"/>
                  </a:lnTo>
                  <a:lnTo>
                    <a:pt x="45" y="45"/>
                  </a:lnTo>
                  <a:lnTo>
                    <a:pt x="0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82" name="Line 73"/>
            <p:cNvSpPr>
              <a:spLocks noChangeShapeType="1"/>
            </p:cNvSpPr>
            <p:nvPr/>
          </p:nvSpPr>
          <p:spPr bwMode="auto">
            <a:xfrm>
              <a:off x="4975225" y="4505325"/>
              <a:ext cx="1262063" cy="746125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83" name="Line 74"/>
            <p:cNvSpPr>
              <a:spLocks noChangeShapeType="1"/>
            </p:cNvSpPr>
            <p:nvPr/>
          </p:nvSpPr>
          <p:spPr bwMode="auto">
            <a:xfrm>
              <a:off x="6967538" y="4149725"/>
              <a:ext cx="1587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84" name="Line 75"/>
            <p:cNvSpPr>
              <a:spLocks noChangeShapeType="1"/>
            </p:cNvSpPr>
            <p:nvPr/>
          </p:nvSpPr>
          <p:spPr bwMode="auto">
            <a:xfrm>
              <a:off x="6967538" y="4238625"/>
              <a:ext cx="1587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85" name="Line 76"/>
            <p:cNvSpPr>
              <a:spLocks noChangeShapeType="1"/>
            </p:cNvSpPr>
            <p:nvPr/>
          </p:nvSpPr>
          <p:spPr bwMode="auto">
            <a:xfrm>
              <a:off x="6967538" y="4327525"/>
              <a:ext cx="1587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86" name="Line 77"/>
            <p:cNvSpPr>
              <a:spLocks noChangeShapeType="1"/>
            </p:cNvSpPr>
            <p:nvPr/>
          </p:nvSpPr>
          <p:spPr bwMode="auto">
            <a:xfrm>
              <a:off x="6967538" y="4433888"/>
              <a:ext cx="1587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87" name="Line 78"/>
            <p:cNvSpPr>
              <a:spLocks noChangeShapeType="1"/>
            </p:cNvSpPr>
            <p:nvPr/>
          </p:nvSpPr>
          <p:spPr bwMode="auto">
            <a:xfrm>
              <a:off x="6967538" y="4522788"/>
              <a:ext cx="1587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88" name="Line 79"/>
            <p:cNvSpPr>
              <a:spLocks noChangeShapeType="1"/>
            </p:cNvSpPr>
            <p:nvPr/>
          </p:nvSpPr>
          <p:spPr bwMode="auto">
            <a:xfrm>
              <a:off x="6967538" y="4629150"/>
              <a:ext cx="1587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89" name="Line 80"/>
            <p:cNvSpPr>
              <a:spLocks noChangeShapeType="1"/>
            </p:cNvSpPr>
            <p:nvPr/>
          </p:nvSpPr>
          <p:spPr bwMode="auto">
            <a:xfrm>
              <a:off x="6967538" y="4735513"/>
              <a:ext cx="1587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90" name="Line 81"/>
            <p:cNvSpPr>
              <a:spLocks noChangeShapeType="1"/>
            </p:cNvSpPr>
            <p:nvPr/>
          </p:nvSpPr>
          <p:spPr bwMode="auto">
            <a:xfrm>
              <a:off x="6967538" y="4824413"/>
              <a:ext cx="1587" cy="365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91" name="Line 82"/>
            <p:cNvSpPr>
              <a:spLocks noChangeShapeType="1"/>
            </p:cNvSpPr>
            <p:nvPr/>
          </p:nvSpPr>
          <p:spPr bwMode="auto">
            <a:xfrm>
              <a:off x="6967538" y="4932363"/>
              <a:ext cx="1587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92" name="Line 83"/>
            <p:cNvSpPr>
              <a:spLocks noChangeShapeType="1"/>
            </p:cNvSpPr>
            <p:nvPr/>
          </p:nvSpPr>
          <p:spPr bwMode="auto">
            <a:xfrm>
              <a:off x="6967538" y="5019675"/>
              <a:ext cx="1587" cy="365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93" name="Line 84"/>
            <p:cNvSpPr>
              <a:spLocks noChangeShapeType="1"/>
            </p:cNvSpPr>
            <p:nvPr/>
          </p:nvSpPr>
          <p:spPr bwMode="auto">
            <a:xfrm>
              <a:off x="6967538" y="5127625"/>
              <a:ext cx="1587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94" name="Line 85"/>
            <p:cNvSpPr>
              <a:spLocks noChangeShapeType="1"/>
            </p:cNvSpPr>
            <p:nvPr/>
          </p:nvSpPr>
          <p:spPr bwMode="auto">
            <a:xfrm>
              <a:off x="6967538" y="5500688"/>
              <a:ext cx="1587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95" name="Line 86"/>
            <p:cNvSpPr>
              <a:spLocks noChangeShapeType="1"/>
            </p:cNvSpPr>
            <p:nvPr/>
          </p:nvSpPr>
          <p:spPr bwMode="auto">
            <a:xfrm>
              <a:off x="6967538" y="5589588"/>
              <a:ext cx="1587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96" name="Line 87"/>
            <p:cNvSpPr>
              <a:spLocks noChangeShapeType="1"/>
            </p:cNvSpPr>
            <p:nvPr/>
          </p:nvSpPr>
          <p:spPr bwMode="auto">
            <a:xfrm>
              <a:off x="6967538" y="5713413"/>
              <a:ext cx="1587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97" name="Line 88"/>
            <p:cNvSpPr>
              <a:spLocks noChangeShapeType="1"/>
            </p:cNvSpPr>
            <p:nvPr/>
          </p:nvSpPr>
          <p:spPr bwMode="auto">
            <a:xfrm>
              <a:off x="6967538" y="5908675"/>
              <a:ext cx="1587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98" name="Line 89"/>
            <p:cNvSpPr>
              <a:spLocks noChangeShapeType="1"/>
            </p:cNvSpPr>
            <p:nvPr/>
          </p:nvSpPr>
          <p:spPr bwMode="auto">
            <a:xfrm>
              <a:off x="6967538" y="5997575"/>
              <a:ext cx="1587" cy="365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899" name="Line 90"/>
            <p:cNvSpPr>
              <a:spLocks noChangeShapeType="1"/>
            </p:cNvSpPr>
            <p:nvPr/>
          </p:nvSpPr>
          <p:spPr bwMode="auto">
            <a:xfrm>
              <a:off x="6967538" y="6122988"/>
              <a:ext cx="1587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00" name="Line 91"/>
            <p:cNvSpPr>
              <a:spLocks noChangeShapeType="1"/>
            </p:cNvSpPr>
            <p:nvPr/>
          </p:nvSpPr>
          <p:spPr bwMode="auto">
            <a:xfrm>
              <a:off x="4513263" y="4576763"/>
              <a:ext cx="1587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01" name="Line 92"/>
            <p:cNvSpPr>
              <a:spLocks noChangeShapeType="1"/>
            </p:cNvSpPr>
            <p:nvPr/>
          </p:nvSpPr>
          <p:spPr bwMode="auto">
            <a:xfrm>
              <a:off x="4513263" y="4646613"/>
              <a:ext cx="1587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02" name="Line 93"/>
            <p:cNvSpPr>
              <a:spLocks noChangeShapeType="1"/>
            </p:cNvSpPr>
            <p:nvPr/>
          </p:nvSpPr>
          <p:spPr bwMode="auto">
            <a:xfrm>
              <a:off x="4513263" y="4718050"/>
              <a:ext cx="1587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03" name="Line 94"/>
            <p:cNvSpPr>
              <a:spLocks noChangeShapeType="1"/>
            </p:cNvSpPr>
            <p:nvPr/>
          </p:nvSpPr>
          <p:spPr bwMode="auto">
            <a:xfrm>
              <a:off x="4513263" y="5145088"/>
              <a:ext cx="1587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04" name="Line 95"/>
            <p:cNvSpPr>
              <a:spLocks noChangeShapeType="1"/>
            </p:cNvSpPr>
            <p:nvPr/>
          </p:nvSpPr>
          <p:spPr bwMode="auto">
            <a:xfrm>
              <a:off x="4513263" y="5233988"/>
              <a:ext cx="1587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05" name="Line 96"/>
            <p:cNvSpPr>
              <a:spLocks noChangeShapeType="1"/>
            </p:cNvSpPr>
            <p:nvPr/>
          </p:nvSpPr>
          <p:spPr bwMode="auto">
            <a:xfrm>
              <a:off x="4513263" y="5322888"/>
              <a:ext cx="1587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06" name="Line 97"/>
            <p:cNvSpPr>
              <a:spLocks noChangeShapeType="1"/>
            </p:cNvSpPr>
            <p:nvPr/>
          </p:nvSpPr>
          <p:spPr bwMode="auto">
            <a:xfrm>
              <a:off x="4513263" y="5429250"/>
              <a:ext cx="1587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07" name="Line 98"/>
            <p:cNvSpPr>
              <a:spLocks noChangeShapeType="1"/>
            </p:cNvSpPr>
            <p:nvPr/>
          </p:nvSpPr>
          <p:spPr bwMode="auto">
            <a:xfrm>
              <a:off x="4513263" y="5535613"/>
              <a:ext cx="1587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08" name="Line 99"/>
            <p:cNvSpPr>
              <a:spLocks noChangeShapeType="1"/>
            </p:cNvSpPr>
            <p:nvPr/>
          </p:nvSpPr>
          <p:spPr bwMode="auto">
            <a:xfrm>
              <a:off x="4513263" y="5624513"/>
              <a:ext cx="1587" cy="365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09" name="Line 100"/>
            <p:cNvSpPr>
              <a:spLocks noChangeShapeType="1"/>
            </p:cNvSpPr>
            <p:nvPr/>
          </p:nvSpPr>
          <p:spPr bwMode="auto">
            <a:xfrm>
              <a:off x="4513263" y="5730875"/>
              <a:ext cx="1587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10" name="Line 101"/>
            <p:cNvSpPr>
              <a:spLocks noChangeShapeType="1"/>
            </p:cNvSpPr>
            <p:nvPr/>
          </p:nvSpPr>
          <p:spPr bwMode="auto">
            <a:xfrm>
              <a:off x="4513263" y="5838825"/>
              <a:ext cx="1587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11" name="Line 102"/>
            <p:cNvSpPr>
              <a:spLocks noChangeShapeType="1"/>
            </p:cNvSpPr>
            <p:nvPr/>
          </p:nvSpPr>
          <p:spPr bwMode="auto">
            <a:xfrm>
              <a:off x="6237288" y="5730875"/>
              <a:ext cx="36512" cy="19050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12" name="Freeform 103"/>
            <p:cNvSpPr>
              <a:spLocks/>
            </p:cNvSpPr>
            <p:nvPr/>
          </p:nvSpPr>
          <p:spPr bwMode="auto">
            <a:xfrm>
              <a:off x="6237288" y="5713413"/>
              <a:ext cx="88900" cy="53975"/>
            </a:xfrm>
            <a:custGeom>
              <a:avLst/>
              <a:gdLst>
                <a:gd name="T0" fmla="*/ 2147483646 w 56"/>
                <a:gd name="T1" fmla="*/ 2147483646 h 34"/>
                <a:gd name="T2" fmla="*/ 2147483646 w 56"/>
                <a:gd name="T3" fmla="*/ 0 h 34"/>
                <a:gd name="T4" fmla="*/ 2147483646 w 56"/>
                <a:gd name="T5" fmla="*/ 2147483646 h 34"/>
                <a:gd name="T6" fmla="*/ 0 w 56"/>
                <a:gd name="T7" fmla="*/ 2147483646 h 34"/>
                <a:gd name="T8" fmla="*/ 2147483646 w 56"/>
                <a:gd name="T9" fmla="*/ 214748364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34"/>
                <a:gd name="T17" fmla="*/ 56 w 5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34">
                  <a:moveTo>
                    <a:pt x="23" y="23"/>
                  </a:moveTo>
                  <a:lnTo>
                    <a:pt x="23" y="0"/>
                  </a:lnTo>
                  <a:lnTo>
                    <a:pt x="56" y="34"/>
                  </a:lnTo>
                  <a:lnTo>
                    <a:pt x="0" y="23"/>
                  </a:lnTo>
                  <a:lnTo>
                    <a:pt x="23" y="23"/>
                  </a:lnTo>
                  <a:close/>
                </a:path>
              </a:pathLst>
            </a:custGeom>
            <a:noFill/>
            <a:ln w="1746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13" name="Freeform 104"/>
            <p:cNvSpPr>
              <a:spLocks/>
            </p:cNvSpPr>
            <p:nvPr/>
          </p:nvSpPr>
          <p:spPr bwMode="auto">
            <a:xfrm>
              <a:off x="6237288" y="5713413"/>
              <a:ext cx="88900" cy="53975"/>
            </a:xfrm>
            <a:custGeom>
              <a:avLst/>
              <a:gdLst>
                <a:gd name="T0" fmla="*/ 2147483646 w 56"/>
                <a:gd name="T1" fmla="*/ 2147483646 h 34"/>
                <a:gd name="T2" fmla="*/ 2147483646 w 56"/>
                <a:gd name="T3" fmla="*/ 0 h 34"/>
                <a:gd name="T4" fmla="*/ 2147483646 w 56"/>
                <a:gd name="T5" fmla="*/ 2147483646 h 34"/>
                <a:gd name="T6" fmla="*/ 0 w 56"/>
                <a:gd name="T7" fmla="*/ 2147483646 h 34"/>
                <a:gd name="T8" fmla="*/ 2147483646 w 56"/>
                <a:gd name="T9" fmla="*/ 214748364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34"/>
                <a:gd name="T17" fmla="*/ 56 w 5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34">
                  <a:moveTo>
                    <a:pt x="23" y="23"/>
                  </a:moveTo>
                  <a:lnTo>
                    <a:pt x="23" y="0"/>
                  </a:lnTo>
                  <a:lnTo>
                    <a:pt x="56" y="34"/>
                  </a:lnTo>
                  <a:lnTo>
                    <a:pt x="0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14" name="Line 105"/>
            <p:cNvSpPr>
              <a:spLocks noChangeShapeType="1"/>
            </p:cNvSpPr>
            <p:nvPr/>
          </p:nvSpPr>
          <p:spPr bwMode="auto">
            <a:xfrm>
              <a:off x="5100638" y="4967288"/>
              <a:ext cx="1136650" cy="763587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920" name="Rectangle 12"/>
            <p:cNvSpPr>
              <a:spLocks noChangeArrowheads="1"/>
            </p:cNvSpPr>
            <p:nvPr/>
          </p:nvSpPr>
          <p:spPr bwMode="auto">
            <a:xfrm>
              <a:off x="4114800" y="3776663"/>
              <a:ext cx="75406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1700" dirty="0">
                  <a:solidFill>
                    <a:srgbClr val="000000"/>
                  </a:solidFill>
                </a:rPr>
                <a:t>Süreç</a:t>
              </a:r>
              <a:r>
                <a:rPr lang="en-US" altLang="tr-TR" sz="1700" dirty="0">
                  <a:solidFill>
                    <a:srgbClr val="000000"/>
                  </a:solidFill>
                </a:rPr>
                <a:t> 0</a:t>
              </a:r>
              <a:endParaRPr lang="en-US" altLang="tr-TR" sz="1200" dirty="0"/>
            </a:p>
          </p:txBody>
        </p:sp>
        <p:sp>
          <p:nvSpPr>
            <p:cNvPr id="34921" name="Rectangle 13"/>
            <p:cNvSpPr>
              <a:spLocks noChangeArrowheads="1"/>
            </p:cNvSpPr>
            <p:nvPr/>
          </p:nvSpPr>
          <p:spPr bwMode="auto">
            <a:xfrm>
              <a:off x="6584950" y="3776663"/>
              <a:ext cx="75406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1700">
                  <a:solidFill>
                    <a:srgbClr val="000000"/>
                  </a:solidFill>
                </a:rPr>
                <a:t>Süreç</a:t>
              </a:r>
              <a:r>
                <a:rPr lang="en-US" altLang="tr-TR" sz="1700">
                  <a:solidFill>
                    <a:srgbClr val="000000"/>
                  </a:solidFill>
                </a:rPr>
                <a:t> 1</a:t>
              </a:r>
              <a:endParaRPr lang="en-US" altLang="tr-TR" sz="1200"/>
            </a:p>
          </p:txBody>
        </p:sp>
      </p:grpSp>
    </p:spTree>
    <p:extLst>
      <p:ext uri="{BB962C8B-B14F-4D97-AF65-F5344CB8AC3E}">
        <p14:creationId xmlns:p14="http://schemas.microsoft.com/office/powerpoint/2010/main" val="127635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MPI </a:t>
            </a:r>
            <a:r>
              <a:rPr lang="tr-TR" altLang="en-US" dirty="0"/>
              <a:t>Çözümü </a:t>
            </a:r>
            <a:r>
              <a:rPr lang="en-US" altLang="en-US" dirty="0"/>
              <a:t>“</a:t>
            </a:r>
            <a:r>
              <a:rPr lang="tr-TR" altLang="en-US" dirty="0"/>
              <a:t>İletişimciler</a:t>
            </a:r>
            <a:r>
              <a:rPr lang="en-US" altLang="en-US" dirty="0"/>
              <a:t>”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altLang="en-US" sz="2800" dirty="0"/>
              <a:t>Bir iletişim etki alanı (domain) tanımlanır.</a:t>
            </a:r>
          </a:p>
          <a:p>
            <a:pPr lvl="1"/>
            <a:r>
              <a:rPr lang="tr-TR" altLang="en-US" sz="2400" dirty="0"/>
              <a:t>Sadece izin verilen bir grup süreç birbirleriyle haberleşebilirler</a:t>
            </a:r>
            <a:r>
              <a:rPr lang="en-US" altLang="en-US" sz="2400" dirty="0"/>
              <a:t>.</a:t>
            </a:r>
          </a:p>
          <a:p>
            <a:endParaRPr lang="en-US" altLang="en-US" sz="2800" dirty="0"/>
          </a:p>
          <a:p>
            <a:r>
              <a:rPr lang="tr-TR" altLang="en-US" sz="2800" dirty="0"/>
              <a:t>Kütüphanelerin iletişim alanları</a:t>
            </a:r>
            <a:r>
              <a:rPr lang="en-US" altLang="en-US" sz="2800" dirty="0"/>
              <a:t> </a:t>
            </a:r>
            <a:r>
              <a:rPr lang="tr-TR" altLang="en-US" sz="2800" dirty="0"/>
              <a:t>kullanıcı programlarının alanlarından ayrı tutulabilirler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tr-TR" altLang="en-US" sz="2800" dirty="0"/>
              <a:t>Tüm uçtan-uca (bire-bir) bağlantılarda</a:t>
            </a:r>
            <a:r>
              <a:rPr lang="en-US" altLang="en-US" sz="2800" dirty="0"/>
              <a:t> </a:t>
            </a:r>
            <a:r>
              <a:rPr lang="tr-TR" altLang="en-US" sz="2800" dirty="0"/>
              <a:t>ve bir grup içinde</a:t>
            </a:r>
            <a:r>
              <a:rPr lang="en-US" altLang="en-US" sz="2800" dirty="0"/>
              <a:t> MPI </a:t>
            </a:r>
            <a:r>
              <a:rPr lang="tr-TR" altLang="en-US" sz="2800" dirty="0"/>
              <a:t>mesaj geçişleri yapılabilir.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4068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2227" y="1752600"/>
            <a:ext cx="6765658" cy="2985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113" indent="-225425">
              <a:lnSpc>
                <a:spcPct val="100000"/>
              </a:lnSpc>
              <a:spcAft>
                <a:spcPts val="1200"/>
              </a:spcAft>
              <a:buClr>
                <a:srgbClr val="0079C2"/>
              </a:buClr>
              <a:buSzPct val="119444"/>
              <a:buChar char="•"/>
              <a:tabLst>
                <a:tab pos="452438" algn="l"/>
              </a:tabLst>
            </a:pPr>
            <a:r>
              <a:rPr lang="tr-TR" sz="2400" dirty="0">
                <a:latin typeface="Arial"/>
                <a:cs typeface="Arial"/>
              </a:rPr>
              <a:t>Prosesler arası paylaşılan işlemler</a:t>
            </a:r>
          </a:p>
          <a:p>
            <a:pPr marL="265113" indent="-225425">
              <a:lnSpc>
                <a:spcPct val="100000"/>
              </a:lnSpc>
              <a:spcAft>
                <a:spcPts val="1200"/>
              </a:spcAft>
              <a:buClr>
                <a:srgbClr val="0079C2"/>
              </a:buClr>
              <a:buSzPct val="119444"/>
              <a:buChar char="•"/>
              <a:tabLst>
                <a:tab pos="452438" algn="l"/>
              </a:tabLst>
            </a:pPr>
            <a:r>
              <a:rPr lang="tr-TR" sz="2400" dirty="0" err="1">
                <a:latin typeface="Arial"/>
                <a:cs typeface="Arial"/>
              </a:rPr>
              <a:t>Send</a:t>
            </a:r>
            <a:r>
              <a:rPr lang="tr-TR" sz="2400" dirty="0">
                <a:latin typeface="Arial"/>
                <a:cs typeface="Arial"/>
              </a:rPr>
              <a:t> ve </a:t>
            </a:r>
            <a:r>
              <a:rPr lang="tr-TR" sz="2400" dirty="0" err="1">
                <a:latin typeface="Arial"/>
                <a:cs typeface="Arial"/>
              </a:rPr>
              <a:t>Recv</a:t>
            </a:r>
            <a:r>
              <a:rPr lang="tr-TR" sz="2400" dirty="0">
                <a:latin typeface="Arial"/>
                <a:cs typeface="Arial"/>
              </a:rPr>
              <a:t> ile mesaj alıp/verme</a:t>
            </a:r>
          </a:p>
          <a:p>
            <a:pPr marL="265113" indent="-225425">
              <a:lnSpc>
                <a:spcPct val="100000"/>
              </a:lnSpc>
              <a:spcAft>
                <a:spcPts val="1200"/>
              </a:spcAft>
              <a:buClr>
                <a:srgbClr val="0079C2"/>
              </a:buClr>
              <a:buSzPct val="119444"/>
              <a:buChar char="•"/>
              <a:tabLst>
                <a:tab pos="452438" algn="l"/>
              </a:tabLst>
            </a:pPr>
            <a:r>
              <a:rPr lang="tr-TR" sz="2400" dirty="0">
                <a:latin typeface="Arial"/>
                <a:cs typeface="Arial"/>
              </a:rPr>
              <a:t>MPI kütüphanesi tanıtımı</a:t>
            </a:r>
          </a:p>
          <a:p>
            <a:pPr marL="265113" indent="-225425">
              <a:lnSpc>
                <a:spcPct val="100000"/>
              </a:lnSpc>
              <a:spcAft>
                <a:spcPts val="1200"/>
              </a:spcAft>
              <a:buClr>
                <a:srgbClr val="0079C2"/>
              </a:buClr>
              <a:buSzPct val="119444"/>
              <a:buChar char="•"/>
              <a:tabLst>
                <a:tab pos="452438" algn="l"/>
              </a:tabLst>
            </a:pPr>
            <a:r>
              <a:rPr lang="tr-TR" sz="2400" dirty="0">
                <a:latin typeface="Arial"/>
                <a:cs typeface="Arial"/>
              </a:rPr>
              <a:t>Örnekler ve işleyiş</a:t>
            </a:r>
          </a:p>
          <a:p>
            <a:pPr marL="265113" indent="-225425">
              <a:lnSpc>
                <a:spcPct val="100000"/>
              </a:lnSpc>
              <a:spcAft>
                <a:spcPts val="1200"/>
              </a:spcAft>
              <a:buClr>
                <a:srgbClr val="0079C2"/>
              </a:buClr>
              <a:buSzPct val="119444"/>
              <a:buChar char="•"/>
              <a:tabLst>
                <a:tab pos="452438" algn="l"/>
              </a:tabLst>
            </a:pPr>
            <a:r>
              <a:rPr lang="tr-TR" sz="2400" dirty="0">
                <a:latin typeface="Arial"/>
                <a:cs typeface="Arial"/>
              </a:rPr>
              <a:t>Visual </a:t>
            </a:r>
            <a:r>
              <a:rPr lang="tr-TR" sz="2400" dirty="0" err="1">
                <a:latin typeface="Arial"/>
                <a:cs typeface="Arial"/>
              </a:rPr>
              <a:t>Studio’da</a:t>
            </a:r>
            <a:r>
              <a:rPr lang="tr-TR" sz="2400" dirty="0">
                <a:latin typeface="Arial"/>
                <a:cs typeface="Arial"/>
              </a:rPr>
              <a:t> MS-MPI kurulumu</a:t>
            </a:r>
          </a:p>
          <a:p>
            <a:pPr marL="265113" indent="-225425">
              <a:lnSpc>
                <a:spcPct val="100000"/>
              </a:lnSpc>
              <a:spcAft>
                <a:spcPts val="1200"/>
              </a:spcAft>
              <a:buClr>
                <a:srgbClr val="0079C2"/>
              </a:buClr>
              <a:buSzPct val="119444"/>
              <a:buChar char="•"/>
              <a:tabLst>
                <a:tab pos="452438" algn="l"/>
              </a:tabLst>
            </a:pPr>
            <a:r>
              <a:rPr lang="tr-TR" sz="2400" dirty="0" err="1">
                <a:latin typeface="Arial"/>
                <a:cs typeface="Arial"/>
              </a:rPr>
              <a:t>Python’da</a:t>
            </a:r>
            <a:r>
              <a:rPr lang="tr-TR" sz="2400" dirty="0">
                <a:latin typeface="Arial"/>
                <a:cs typeface="Arial"/>
              </a:rPr>
              <a:t> mpi4py kurulumu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0E748E5-C82A-4C41-931A-7644DB6F16CD}"/>
              </a:ext>
            </a:extLst>
          </p:cNvPr>
          <p:cNvSpPr txBox="1">
            <a:spLocks/>
          </p:cNvSpPr>
          <p:nvPr/>
        </p:nvSpPr>
        <p:spPr>
          <a:xfrm>
            <a:off x="1235342" y="648716"/>
            <a:ext cx="397700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tr-TR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Dersteki Konular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altLang="en-US" dirty="0"/>
              <a:t>Varsayılan İletişimci:</a:t>
            </a:r>
            <a:r>
              <a:rPr lang="en-US" altLang="en-US" dirty="0"/>
              <a:t> </a:t>
            </a:r>
            <a:r>
              <a:rPr lang="tr-TR" altLang="en-US" dirty="0">
                <a:solidFill>
                  <a:schemeClr val="bg1"/>
                </a:solidFill>
              </a:rPr>
              <a:t>M</a:t>
            </a:r>
            <a:r>
              <a:rPr lang="en-US" altLang="en-US" dirty="0">
                <a:solidFill>
                  <a:schemeClr val="bg1"/>
                </a:solidFill>
              </a:rPr>
              <a:t>PI_COMM_WORLD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9750" indent="-363538"/>
            <a:r>
              <a:rPr lang="tr-TR" altLang="en-US" sz="2800" dirty="0"/>
              <a:t>Uygulama içinde hazır gelmektedir, yeni bir tane açmadan tüm süreçler bunu kullanılabilirler</a:t>
            </a:r>
            <a:r>
              <a:rPr lang="en-US" altLang="en-US" sz="2800" dirty="0"/>
              <a:t>.</a:t>
            </a:r>
          </a:p>
          <a:p>
            <a:pPr marL="539750" indent="-363538"/>
            <a:r>
              <a:rPr lang="tr-TR" altLang="en-US" sz="2800" dirty="0"/>
              <a:t>Yeni iletişimci formları oluşturmak için bir set</a:t>
            </a:r>
            <a:r>
              <a:rPr lang="en-US" altLang="en-US" sz="2800" dirty="0"/>
              <a:t> MPI </a:t>
            </a:r>
            <a:r>
              <a:rPr lang="tr-TR" altLang="en-US" sz="2800" dirty="0"/>
              <a:t>rutini bulunmaktadır</a:t>
            </a:r>
            <a:r>
              <a:rPr lang="en-US" altLang="en-US" sz="2800" dirty="0"/>
              <a:t>. </a:t>
            </a:r>
          </a:p>
          <a:p>
            <a:pPr marL="539750" indent="-363538"/>
            <a:r>
              <a:rPr lang="tr-TR" altLang="en-US" sz="2800" dirty="0"/>
              <a:t>Bir iletişimci içinde süreçler ortak bir</a:t>
            </a:r>
            <a:r>
              <a:rPr lang="en-US" altLang="en-US" sz="2800" dirty="0"/>
              <a:t> “rank” </a:t>
            </a:r>
            <a:r>
              <a:rPr lang="tr-TR" altLang="en-US" sz="2800" dirty="0"/>
              <a:t>değerine sahiptirler</a:t>
            </a:r>
            <a:r>
              <a:rPr lang="en-US" altLang="en-US" sz="2800" dirty="0"/>
              <a:t>. </a:t>
            </a:r>
            <a:endParaRPr lang="tr-TR" altLang="en-US" sz="2800" dirty="0"/>
          </a:p>
          <a:p>
            <a:pPr marL="539750" indent="-363538"/>
            <a:r>
              <a:rPr lang="tr-TR" altLang="en-US" sz="2800" dirty="0" err="1"/>
              <a:t>Python’da</a:t>
            </a:r>
            <a:r>
              <a:rPr lang="tr-TR" altLang="en-US" sz="2800" dirty="0"/>
              <a:t> bunun yazmamız gereken: </a:t>
            </a:r>
            <a:br>
              <a:rPr lang="tr-TR" altLang="en-US" sz="2800" dirty="0"/>
            </a:br>
            <a:r>
              <a:rPr lang="tr-TR" altLang="en-US" sz="2800" dirty="0"/>
              <a:t> 	</a:t>
            </a:r>
            <a:r>
              <a:rPr lang="tr-TR" altLang="en-US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comm</a:t>
            </a:r>
            <a:r>
              <a:rPr lang="tr-TR" alt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= MPI.COMM_WORLD</a:t>
            </a:r>
            <a:endParaRPr lang="en-US" altLang="en-US" sz="2800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0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altLang="en-US" dirty="0"/>
              <a:t>C’de </a:t>
            </a:r>
            <a:r>
              <a:rPr lang="en-US" altLang="en-US" dirty="0"/>
              <a:t>SPMD </a:t>
            </a:r>
            <a:r>
              <a:rPr lang="tr-TR" altLang="en-US" dirty="0"/>
              <a:t>Hesaplamalı</a:t>
            </a:r>
            <a:r>
              <a:rPr lang="en-US" altLang="en-US" dirty="0"/>
              <a:t> </a:t>
            </a:r>
            <a:r>
              <a:rPr lang="tr-TR" altLang="en-US" dirty="0"/>
              <a:t>Modelin Kullanımı</a:t>
            </a:r>
            <a:endParaRPr lang="en-US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560"/>
            <a:ext cx="8229600" cy="4937760"/>
          </a:xfrm>
        </p:spPr>
        <p:txBody>
          <a:bodyPr/>
          <a:lstStyle/>
          <a:p>
            <a:pPr marL="17780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main (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int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argc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, char *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argv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[]) {</a:t>
            </a:r>
          </a:p>
          <a:p>
            <a:pPr marL="17780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	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MPI_Init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(&amp;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argc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, &amp;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argv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);</a:t>
            </a:r>
          </a:p>
          <a:p>
            <a:pPr marL="17780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	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MPI_Comm_rank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(MPI_COMM_WORLD, &amp;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myrank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); /* rank */</a:t>
            </a:r>
          </a:p>
          <a:p>
            <a:pPr marL="17780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chemeClr val="accent2"/>
                </a:solidFill>
                <a:latin typeface="Courier New Bold"/>
              </a:rPr>
              <a:t>	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if (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 Bold"/>
              </a:rPr>
              <a:t>myrank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 == 0)</a:t>
            </a:r>
          </a:p>
          <a:p>
            <a:pPr marL="17780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		master();</a:t>
            </a:r>
          </a:p>
          <a:p>
            <a:pPr marL="17780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	else</a:t>
            </a:r>
          </a:p>
          <a:p>
            <a:pPr marL="17780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		slave();</a:t>
            </a:r>
          </a:p>
          <a:p>
            <a:pPr marL="17780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chemeClr val="accent2"/>
                </a:solidFill>
                <a:latin typeface="Courier New Bold"/>
              </a:rPr>
              <a:t>	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MPI_Finalize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();</a:t>
            </a:r>
          </a:p>
          <a:p>
            <a:pPr marL="17780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}</a:t>
            </a:r>
            <a:endParaRPr lang="en-US" altLang="en-US" sz="1600" b="1" dirty="0">
              <a:solidFill>
                <a:srgbClr val="C00000"/>
              </a:solidFill>
              <a:latin typeface="Courier New Bold"/>
            </a:endParaRPr>
          </a:p>
          <a:p>
            <a:pPr marL="177800" indent="0">
              <a:buFontTx/>
              <a:buNone/>
              <a:tabLst>
                <a:tab pos="284163" algn="l"/>
              </a:tabLst>
            </a:pPr>
            <a:endParaRPr lang="en-US" altLang="en-US" sz="1200" dirty="0"/>
          </a:p>
          <a:p>
            <a:pPr marL="177800" indent="0">
              <a:buFontTx/>
              <a:buNone/>
              <a:tabLst>
                <a:tab pos="284163" algn="l"/>
              </a:tabLst>
            </a:pPr>
            <a:r>
              <a:rPr lang="tr-TR" altLang="en-US" sz="2400" dirty="0"/>
              <a:t>Patron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master()</a:t>
            </a:r>
            <a:r>
              <a:rPr lang="en-US" altLang="en-US" sz="2400" dirty="0"/>
              <a:t> </a:t>
            </a:r>
            <a:r>
              <a:rPr lang="tr-TR" altLang="en-US" sz="2400" dirty="0"/>
              <a:t>ve işçiler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slave()</a:t>
            </a:r>
            <a:r>
              <a:rPr lang="en-US" altLang="en-US" sz="2400" dirty="0"/>
              <a:t> </a:t>
            </a:r>
            <a:r>
              <a:rPr lang="tr-TR" altLang="en-US" sz="2400" dirty="0"/>
              <a:t>metotlarını çağırır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4465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r-TR" altLang="en-US" dirty="0" err="1"/>
              <a:t>Python</a:t>
            </a:r>
            <a:r>
              <a:rPr lang="tr-TR" altLang="en-US" dirty="0"/>
              <a:t> ile SPMD Kod Kullanımı</a:t>
            </a:r>
            <a:endParaRPr lang="en-US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>
            <a:noAutofit/>
          </a:bodyPr>
          <a:lstStyle/>
          <a:p>
            <a:pPr marL="177800" indent="0">
              <a:buNone/>
            </a:pPr>
            <a:r>
              <a:rPr lang="tr-TR" sz="20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mpi4py </a:t>
            </a:r>
            <a:r>
              <a:rPr lang="tr-TR" sz="20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MPI</a:t>
            </a:r>
          </a:p>
          <a:p>
            <a:pPr marL="177800" indent="0">
              <a:buNone/>
            </a:pPr>
            <a:b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comm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MPI.COMM_WORLD</a:t>
            </a:r>
            <a:b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rank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comm</a:t>
            </a:r>
            <a:r>
              <a:rPr lang="tr-TR" sz="2000" b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.Get_rank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numofthr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comm</a:t>
            </a:r>
            <a:r>
              <a:rPr lang="tr-TR" sz="2000" b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.Get_size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marL="177800" indent="0">
              <a:buNone/>
            </a:pPr>
            <a:b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master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():</a:t>
            </a:r>
            <a:b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# ...</a:t>
            </a:r>
            <a:b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tr-TR" sz="20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b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slave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():</a:t>
            </a:r>
            <a:b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   # ...</a:t>
            </a:r>
            <a:b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tr-TR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br>
              <a:rPr lang="tr-TR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</a:br>
            <a:b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20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rank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tr-TR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master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177800" indent="0">
              <a:spcBef>
                <a:spcPts val="0"/>
              </a:spcBef>
              <a:buNone/>
            </a:pP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slave</a:t>
            </a:r>
            <a:r>
              <a:rPr lang="tr-TR" sz="20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464355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r-TR" altLang="en-US" sz="2800" dirty="0" err="1"/>
              <a:t>Bloklanan</a:t>
            </a:r>
            <a:r>
              <a:rPr lang="tr-TR" altLang="en-US" sz="2800" dirty="0"/>
              <a:t> </a:t>
            </a:r>
            <a:r>
              <a:rPr lang="tr-TR" altLang="en-US" sz="2800" dirty="0" err="1"/>
              <a:t>Send</a:t>
            </a:r>
            <a:r>
              <a:rPr lang="tr-TR" altLang="en-US" sz="2800" dirty="0"/>
              <a:t> Komutu Parametreleri (C ve </a:t>
            </a:r>
            <a:r>
              <a:rPr lang="tr-TR" altLang="en-US" sz="2800" dirty="0" err="1"/>
              <a:t>Python</a:t>
            </a:r>
            <a:r>
              <a:rPr lang="tr-TR" altLang="en-US" sz="2800" dirty="0"/>
              <a:t>)</a:t>
            </a:r>
            <a:endParaRPr lang="en-US" alt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490464" y="2492896"/>
            <a:ext cx="8424936" cy="1810420"/>
            <a:chOff x="395536" y="2492896"/>
            <a:chExt cx="8424936" cy="1810420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395536" y="2492896"/>
              <a:ext cx="830996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tr-TR" sz="2800" b="1" dirty="0" err="1">
                  <a:solidFill>
                    <a:srgbClr val="C00000"/>
                  </a:solidFill>
                </a:rPr>
                <a:t>MPI_Send</a:t>
              </a:r>
              <a:r>
                <a:rPr lang="en-US" altLang="tr-TR" sz="2800" b="1" dirty="0">
                  <a:solidFill>
                    <a:srgbClr val="C00000"/>
                  </a:solidFill>
                </a:rPr>
                <a:t>(</a:t>
              </a:r>
              <a:r>
                <a:rPr lang="en-US" altLang="tr-TR" sz="2800" b="1" dirty="0" err="1">
                  <a:solidFill>
                    <a:srgbClr val="C00000"/>
                  </a:solidFill>
                </a:rPr>
                <a:t>buf</a:t>
              </a:r>
              <a:r>
                <a:rPr lang="en-US" altLang="tr-TR" sz="2800" b="1" dirty="0">
                  <a:solidFill>
                    <a:srgbClr val="C00000"/>
                  </a:solidFill>
                </a:rPr>
                <a:t>, count, </a:t>
              </a:r>
              <a:r>
                <a:rPr lang="en-US" altLang="tr-TR" sz="2800" b="1" dirty="0" err="1">
                  <a:solidFill>
                    <a:srgbClr val="C00000"/>
                  </a:solidFill>
                </a:rPr>
                <a:t>datatype</a:t>
              </a:r>
              <a:r>
                <a:rPr lang="en-US" altLang="tr-TR" sz="2800" b="1" dirty="0">
                  <a:solidFill>
                    <a:srgbClr val="C00000"/>
                  </a:solidFill>
                </a:rPr>
                <a:t>, </a:t>
              </a:r>
              <a:r>
                <a:rPr lang="en-US" altLang="tr-TR" sz="2800" b="1" dirty="0" err="1">
                  <a:solidFill>
                    <a:srgbClr val="C00000"/>
                  </a:solidFill>
                </a:rPr>
                <a:t>dest</a:t>
              </a:r>
              <a:r>
                <a:rPr lang="en-US" altLang="tr-TR" sz="2800" b="1" dirty="0">
                  <a:solidFill>
                    <a:srgbClr val="C00000"/>
                  </a:solidFill>
                </a:rPr>
                <a:t>, tag, </a:t>
              </a:r>
              <a:r>
                <a:rPr lang="en-US" altLang="tr-TR" sz="2800" b="1" dirty="0" err="1">
                  <a:solidFill>
                    <a:srgbClr val="C00000"/>
                  </a:solidFill>
                </a:rPr>
                <a:t>comm</a:t>
              </a:r>
              <a:r>
                <a:rPr lang="en-US" altLang="tr-TR" sz="2800" b="1" dirty="0">
                  <a:solidFill>
                    <a:srgbClr val="C00000"/>
                  </a:solidFill>
                </a:rPr>
                <a:t>)</a:t>
              </a:r>
              <a:endParaRPr lang="en-US" altLang="tr-TR" sz="2800" dirty="0">
                <a:solidFill>
                  <a:srgbClr val="C00000"/>
                </a:solidFill>
              </a:endParaRPr>
            </a:p>
          </p:txBody>
        </p:sp>
        <p:sp>
          <p:nvSpPr>
            <p:cNvPr id="38916" name="Rectangle 5"/>
            <p:cNvSpPr>
              <a:spLocks noChangeArrowheads="1"/>
            </p:cNvSpPr>
            <p:nvPr/>
          </p:nvSpPr>
          <p:spPr bwMode="auto">
            <a:xfrm>
              <a:off x="827584" y="3154363"/>
              <a:ext cx="218168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2000">
                  <a:solidFill>
                    <a:srgbClr val="C00000"/>
                  </a:solidFill>
                </a:rPr>
                <a:t>Yollanacak tampon</a:t>
              </a:r>
              <a:br>
                <a:rPr lang="tr-TR" altLang="tr-TR" sz="2000">
                  <a:solidFill>
                    <a:srgbClr val="C00000"/>
                  </a:solidFill>
                </a:rPr>
              </a:br>
              <a:r>
                <a:rPr lang="tr-TR" altLang="tr-TR" sz="2000">
                  <a:solidFill>
                    <a:srgbClr val="C00000"/>
                  </a:solidFill>
                </a:rPr>
                <a:t>belleğin adresi</a:t>
              </a:r>
              <a:endParaRPr lang="en-US" altLang="tr-TR" sz="1600">
                <a:solidFill>
                  <a:srgbClr val="C00000"/>
                </a:solidFill>
              </a:endParaRPr>
            </a:p>
          </p:txBody>
        </p:sp>
        <p:sp>
          <p:nvSpPr>
            <p:cNvPr id="38917" name="Rectangle 6"/>
            <p:cNvSpPr>
              <a:spLocks noChangeArrowheads="1"/>
            </p:cNvSpPr>
            <p:nvPr/>
          </p:nvSpPr>
          <p:spPr bwMode="auto">
            <a:xfrm>
              <a:off x="2650163" y="3687763"/>
              <a:ext cx="216886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tr-TR" altLang="tr-TR" sz="2000">
                  <a:solidFill>
                    <a:srgbClr val="C00000"/>
                  </a:solidFill>
                </a:rPr>
                <a:t>Yollanacak eleman</a:t>
              </a:r>
              <a:br>
                <a:rPr lang="tr-TR" altLang="tr-TR" sz="2000">
                  <a:solidFill>
                    <a:srgbClr val="C00000"/>
                  </a:solidFill>
                </a:rPr>
              </a:br>
              <a:r>
                <a:rPr lang="tr-TR" altLang="tr-TR" sz="2000">
                  <a:solidFill>
                    <a:srgbClr val="C00000"/>
                  </a:solidFill>
                </a:rPr>
                <a:t>sayısı</a:t>
              </a:r>
              <a:endParaRPr lang="en-US" altLang="tr-TR" sz="1600">
                <a:solidFill>
                  <a:srgbClr val="C00000"/>
                </a:solidFill>
              </a:endParaRPr>
            </a:p>
          </p:txBody>
        </p:sp>
        <p:sp>
          <p:nvSpPr>
            <p:cNvPr id="38918" name="Rectangle 7"/>
            <p:cNvSpPr>
              <a:spLocks noChangeArrowheads="1"/>
            </p:cNvSpPr>
            <p:nvPr/>
          </p:nvSpPr>
          <p:spPr bwMode="auto">
            <a:xfrm>
              <a:off x="4522254" y="3193231"/>
              <a:ext cx="8560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2000" dirty="0">
                  <a:solidFill>
                    <a:srgbClr val="C00000"/>
                  </a:solidFill>
                </a:rPr>
                <a:t>Veri tipi</a:t>
              </a:r>
              <a:endParaRPr lang="en-US" altLang="tr-TR" sz="1600" dirty="0">
                <a:solidFill>
                  <a:srgbClr val="C00000"/>
                </a:solidFill>
              </a:endParaRPr>
            </a:p>
          </p:txBody>
        </p:sp>
        <p:sp>
          <p:nvSpPr>
            <p:cNvPr id="38919" name="Rectangle 8"/>
            <p:cNvSpPr>
              <a:spLocks noChangeArrowheads="1"/>
            </p:cNvSpPr>
            <p:nvPr/>
          </p:nvSpPr>
          <p:spPr bwMode="auto">
            <a:xfrm>
              <a:off x="5370617" y="3687763"/>
              <a:ext cx="163666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tr-TR" altLang="tr-TR" sz="2000" dirty="0">
                  <a:solidFill>
                    <a:srgbClr val="C00000"/>
                  </a:solidFill>
                </a:rPr>
                <a:t>Hedefin "rank"</a:t>
              </a:r>
              <a:br>
                <a:rPr lang="tr-TR" altLang="tr-TR" sz="2000" dirty="0">
                  <a:solidFill>
                    <a:srgbClr val="C00000"/>
                  </a:solidFill>
                </a:rPr>
              </a:br>
              <a:r>
                <a:rPr lang="tr-TR" altLang="tr-TR" sz="2000" dirty="0">
                  <a:solidFill>
                    <a:srgbClr val="C00000"/>
                  </a:solidFill>
                </a:rPr>
                <a:t>değeri</a:t>
              </a:r>
              <a:endParaRPr lang="en-US" altLang="tr-TR" sz="1600" dirty="0">
                <a:solidFill>
                  <a:srgbClr val="C00000"/>
                </a:solidFill>
              </a:endParaRPr>
            </a:p>
          </p:txBody>
        </p:sp>
        <p:sp>
          <p:nvSpPr>
            <p:cNvPr id="38920" name="Rectangle 9"/>
            <p:cNvSpPr>
              <a:spLocks noChangeArrowheads="1"/>
            </p:cNvSpPr>
            <p:nvPr/>
          </p:nvSpPr>
          <p:spPr bwMode="auto">
            <a:xfrm>
              <a:off x="6332618" y="3206750"/>
              <a:ext cx="14250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2000">
                  <a:solidFill>
                    <a:srgbClr val="C00000"/>
                  </a:solidFill>
                </a:rPr>
                <a:t>Mesaj etiketi</a:t>
              </a:r>
              <a:endParaRPr lang="en-US" altLang="tr-TR" sz="1600">
                <a:solidFill>
                  <a:srgbClr val="C00000"/>
                </a:solidFill>
              </a:endParaRPr>
            </a:p>
          </p:txBody>
        </p:sp>
        <p:sp>
          <p:nvSpPr>
            <p:cNvPr id="38921" name="Rectangle 10"/>
            <p:cNvSpPr>
              <a:spLocks noChangeArrowheads="1"/>
            </p:cNvSpPr>
            <p:nvPr/>
          </p:nvSpPr>
          <p:spPr bwMode="auto">
            <a:xfrm>
              <a:off x="7836228" y="3705225"/>
              <a:ext cx="9842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2000" dirty="0">
                  <a:solidFill>
                    <a:srgbClr val="C00000"/>
                  </a:solidFill>
                </a:rPr>
                <a:t>İletişimci</a:t>
              </a:r>
              <a:endParaRPr lang="en-US" altLang="tr-TR" sz="1600" dirty="0">
                <a:solidFill>
                  <a:srgbClr val="C00000"/>
                </a:solidFill>
              </a:endParaRPr>
            </a:p>
          </p:txBody>
        </p:sp>
        <p:sp>
          <p:nvSpPr>
            <p:cNvPr id="38922" name="Line 18"/>
            <p:cNvSpPr>
              <a:spLocks noChangeShapeType="1"/>
            </p:cNvSpPr>
            <p:nvPr/>
          </p:nvSpPr>
          <p:spPr bwMode="auto">
            <a:xfrm flipH="1">
              <a:off x="2351584" y="2940050"/>
              <a:ext cx="214313" cy="266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sz="2400">
                <a:solidFill>
                  <a:srgbClr val="C00000"/>
                </a:solidFill>
              </a:endParaRPr>
            </a:p>
          </p:txBody>
        </p:sp>
        <p:sp>
          <p:nvSpPr>
            <p:cNvPr id="38923" name="Line 19"/>
            <p:cNvSpPr>
              <a:spLocks noChangeShapeType="1"/>
            </p:cNvSpPr>
            <p:nvPr/>
          </p:nvSpPr>
          <p:spPr bwMode="auto">
            <a:xfrm>
              <a:off x="3719513" y="2940050"/>
              <a:ext cx="1587" cy="800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sz="2400">
                <a:solidFill>
                  <a:srgbClr val="C00000"/>
                </a:solidFill>
              </a:endParaRPr>
            </a:p>
          </p:txBody>
        </p:sp>
        <p:sp>
          <p:nvSpPr>
            <p:cNvPr id="38924" name="Line 20"/>
            <p:cNvSpPr>
              <a:spLocks noChangeShapeType="1"/>
            </p:cNvSpPr>
            <p:nvPr/>
          </p:nvSpPr>
          <p:spPr bwMode="auto">
            <a:xfrm>
              <a:off x="4888966" y="2924944"/>
              <a:ext cx="1588" cy="266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sz="2400">
                <a:solidFill>
                  <a:srgbClr val="C00000"/>
                </a:solidFill>
              </a:endParaRPr>
            </a:p>
          </p:txBody>
        </p:sp>
        <p:sp>
          <p:nvSpPr>
            <p:cNvPr id="38925" name="Line 21"/>
            <p:cNvSpPr>
              <a:spLocks noChangeShapeType="1"/>
            </p:cNvSpPr>
            <p:nvPr/>
          </p:nvSpPr>
          <p:spPr bwMode="auto">
            <a:xfrm>
              <a:off x="6946676" y="2940050"/>
              <a:ext cx="1588" cy="266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sz="2400">
                <a:solidFill>
                  <a:srgbClr val="C00000"/>
                </a:solidFill>
              </a:endParaRPr>
            </a:p>
          </p:txBody>
        </p:sp>
        <p:sp>
          <p:nvSpPr>
            <p:cNvPr id="38926" name="Line 22"/>
            <p:cNvSpPr>
              <a:spLocks noChangeShapeType="1"/>
            </p:cNvSpPr>
            <p:nvPr/>
          </p:nvSpPr>
          <p:spPr bwMode="auto">
            <a:xfrm>
              <a:off x="6189743" y="2886075"/>
              <a:ext cx="1587" cy="800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sz="2400">
                <a:solidFill>
                  <a:srgbClr val="C00000"/>
                </a:solidFill>
              </a:endParaRPr>
            </a:p>
          </p:txBody>
        </p:sp>
        <p:sp>
          <p:nvSpPr>
            <p:cNvPr id="38927" name="Line 23"/>
            <p:cNvSpPr>
              <a:spLocks noChangeShapeType="1"/>
            </p:cNvSpPr>
            <p:nvPr/>
          </p:nvSpPr>
          <p:spPr bwMode="auto">
            <a:xfrm>
              <a:off x="8007678" y="2940050"/>
              <a:ext cx="266700" cy="800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sz="2400">
                <a:solidFill>
                  <a:srgbClr val="C00000"/>
                </a:solidFill>
              </a:endParaRPr>
            </a:p>
          </p:txBody>
        </p:sp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id="{5683B701-56DE-431A-B898-792B62A75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4798313"/>
            <a:ext cx="52834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altLang="tr-TR" sz="2800" b="1" dirty="0" err="1">
                <a:solidFill>
                  <a:srgbClr val="C00000"/>
                </a:solidFill>
              </a:rPr>
              <a:t>comm.s</a:t>
            </a:r>
            <a:r>
              <a:rPr lang="en-US" altLang="tr-TR" sz="2800" b="1" dirty="0">
                <a:solidFill>
                  <a:srgbClr val="C00000"/>
                </a:solidFill>
              </a:rPr>
              <a:t>end(</a:t>
            </a:r>
            <a:r>
              <a:rPr lang="en-US" altLang="tr-TR" sz="2800" b="1" dirty="0" err="1">
                <a:solidFill>
                  <a:srgbClr val="C00000"/>
                </a:solidFill>
              </a:rPr>
              <a:t>buf</a:t>
            </a:r>
            <a:r>
              <a:rPr lang="en-US" altLang="tr-TR" sz="2800" b="1" dirty="0">
                <a:solidFill>
                  <a:srgbClr val="C00000"/>
                </a:solidFill>
              </a:rPr>
              <a:t>, </a:t>
            </a:r>
            <a:r>
              <a:rPr lang="tr-TR" altLang="tr-TR" sz="2800" b="1" dirty="0">
                <a:solidFill>
                  <a:srgbClr val="C00000"/>
                </a:solidFill>
              </a:rPr>
              <a:t>  </a:t>
            </a:r>
            <a:r>
              <a:rPr lang="en-US" altLang="tr-TR" sz="2800" b="1" dirty="0" err="1">
                <a:solidFill>
                  <a:srgbClr val="C00000"/>
                </a:solidFill>
              </a:rPr>
              <a:t>dest</a:t>
            </a:r>
            <a:r>
              <a:rPr lang="en-US" altLang="tr-TR" sz="2800" b="1" dirty="0">
                <a:solidFill>
                  <a:srgbClr val="C00000"/>
                </a:solidFill>
              </a:rPr>
              <a:t>, </a:t>
            </a:r>
            <a:r>
              <a:rPr lang="tr-TR" altLang="tr-TR" sz="2800" b="1" dirty="0">
                <a:solidFill>
                  <a:srgbClr val="C00000"/>
                </a:solidFill>
              </a:rPr>
              <a:t>  </a:t>
            </a:r>
            <a:r>
              <a:rPr lang="en-US" altLang="tr-TR" sz="2800" b="1" dirty="0">
                <a:solidFill>
                  <a:srgbClr val="C00000"/>
                </a:solidFill>
              </a:rPr>
              <a:t>tag</a:t>
            </a:r>
            <a:r>
              <a:rPr lang="tr-TR" altLang="tr-TR" sz="2800" b="1" dirty="0">
                <a:solidFill>
                  <a:srgbClr val="C00000"/>
                </a:solidFill>
              </a:rPr>
              <a:t>=0</a:t>
            </a:r>
            <a:r>
              <a:rPr lang="en-US" altLang="tr-TR" sz="2800" b="1" dirty="0">
                <a:solidFill>
                  <a:srgbClr val="C00000"/>
                </a:solidFill>
              </a:rPr>
              <a:t>)</a:t>
            </a:r>
            <a:endParaRPr lang="en-US" altLang="tr-TR" sz="2800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1F6F70-007C-47B9-8D63-85915C118498}"/>
              </a:ext>
            </a:extLst>
          </p:cNvPr>
          <p:cNvCxnSpPr>
            <a:cxnSpLocks/>
            <a:stCxn id="38916" idx="2"/>
          </p:cNvCxnSpPr>
          <p:nvPr/>
        </p:nvCxnSpPr>
        <p:spPr>
          <a:xfrm>
            <a:off x="2013356" y="3769916"/>
            <a:ext cx="2603826" cy="1028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80B88C-DDC7-4515-8E3F-EA48FBF7F645}"/>
              </a:ext>
            </a:extLst>
          </p:cNvPr>
          <p:cNvCxnSpPr>
            <a:cxnSpLocks/>
            <a:stCxn id="38919" idx="2"/>
          </p:cNvCxnSpPr>
          <p:nvPr/>
        </p:nvCxnSpPr>
        <p:spPr>
          <a:xfrm flipH="1">
            <a:off x="6053922" y="4303316"/>
            <a:ext cx="229956" cy="494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1B8871-E711-43F5-9902-9A64FA12729B}"/>
              </a:ext>
            </a:extLst>
          </p:cNvPr>
          <p:cNvCxnSpPr>
            <a:cxnSpLocks/>
            <a:stCxn id="38920" idx="2"/>
          </p:cNvCxnSpPr>
          <p:nvPr/>
        </p:nvCxnSpPr>
        <p:spPr>
          <a:xfrm>
            <a:off x="7140081" y="3514527"/>
            <a:ext cx="35416" cy="1283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81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r-TR" altLang="en-US" sz="2800" dirty="0" err="1"/>
              <a:t>Bloklanan</a:t>
            </a:r>
            <a:r>
              <a:rPr lang="tr-TR" altLang="en-US" sz="2800" dirty="0"/>
              <a:t> </a:t>
            </a:r>
            <a:r>
              <a:rPr lang="tr-TR" altLang="en-US" sz="2800" dirty="0" err="1"/>
              <a:t>Recv</a:t>
            </a:r>
            <a:r>
              <a:rPr lang="tr-TR" altLang="en-US" sz="2800" dirty="0"/>
              <a:t> Komutu Parametreleri (C ve </a:t>
            </a:r>
            <a:r>
              <a:rPr lang="tr-TR" altLang="en-US" sz="2800" dirty="0" err="1"/>
              <a:t>Python</a:t>
            </a:r>
            <a:r>
              <a:rPr lang="tr-TR" altLang="en-US" sz="2800" dirty="0"/>
              <a:t>)</a:t>
            </a:r>
            <a:endParaRPr lang="en-US" alt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07504" y="1673895"/>
            <a:ext cx="9064982" cy="2658690"/>
            <a:chOff x="107504" y="1673895"/>
            <a:chExt cx="9064982" cy="2658690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107504" y="2492896"/>
              <a:ext cx="906498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tr-TR" sz="2800" b="1" dirty="0" err="1">
                  <a:solidFill>
                    <a:srgbClr val="C00000"/>
                  </a:solidFill>
                </a:rPr>
                <a:t>MPI_Recv</a:t>
              </a:r>
              <a:r>
                <a:rPr lang="en-US" altLang="tr-TR" sz="2800" b="1" dirty="0">
                  <a:solidFill>
                    <a:srgbClr val="C00000"/>
                  </a:solidFill>
                </a:rPr>
                <a:t>(</a:t>
              </a:r>
              <a:r>
                <a:rPr lang="en-US" altLang="tr-TR" sz="2800" b="1" dirty="0" err="1">
                  <a:solidFill>
                    <a:srgbClr val="C00000"/>
                  </a:solidFill>
                </a:rPr>
                <a:t>buf</a:t>
              </a:r>
              <a:r>
                <a:rPr lang="en-US" altLang="tr-TR" sz="2800" b="1" dirty="0">
                  <a:solidFill>
                    <a:srgbClr val="C00000"/>
                  </a:solidFill>
                </a:rPr>
                <a:t>, count, </a:t>
              </a:r>
              <a:r>
                <a:rPr lang="en-US" altLang="tr-TR" sz="2800" b="1" dirty="0" err="1">
                  <a:solidFill>
                    <a:srgbClr val="C00000"/>
                  </a:solidFill>
                </a:rPr>
                <a:t>datatype</a:t>
              </a:r>
              <a:r>
                <a:rPr lang="en-US" altLang="tr-TR" sz="2800" b="1" dirty="0">
                  <a:solidFill>
                    <a:srgbClr val="C00000"/>
                  </a:solidFill>
                </a:rPr>
                <a:t>, </a:t>
              </a:r>
              <a:r>
                <a:rPr lang="en-US" altLang="tr-TR" sz="2800" b="1" dirty="0" err="1">
                  <a:solidFill>
                    <a:srgbClr val="C00000"/>
                  </a:solidFill>
                </a:rPr>
                <a:t>src</a:t>
              </a:r>
              <a:r>
                <a:rPr lang="en-US" altLang="tr-TR" sz="2800" b="1" dirty="0">
                  <a:solidFill>
                    <a:srgbClr val="C00000"/>
                  </a:solidFill>
                </a:rPr>
                <a:t>, tag, </a:t>
              </a:r>
              <a:r>
                <a:rPr lang="en-US" altLang="tr-TR" sz="2800" b="1" dirty="0" err="1">
                  <a:solidFill>
                    <a:srgbClr val="C00000"/>
                  </a:solidFill>
                </a:rPr>
                <a:t>comm</a:t>
              </a:r>
              <a:r>
                <a:rPr lang="en-US" altLang="tr-TR" sz="2800" b="1" dirty="0">
                  <a:solidFill>
                    <a:srgbClr val="C00000"/>
                  </a:solidFill>
                </a:rPr>
                <a:t>, </a:t>
              </a:r>
              <a:br>
                <a:rPr lang="tr-TR" altLang="tr-TR" sz="2800" b="1" dirty="0">
                  <a:solidFill>
                    <a:srgbClr val="C00000"/>
                  </a:solidFill>
                </a:rPr>
              </a:br>
              <a:r>
                <a:rPr lang="tr-TR" altLang="tr-TR" sz="2800" b="1" dirty="0">
                  <a:solidFill>
                    <a:srgbClr val="C00000"/>
                  </a:solidFill>
                </a:rPr>
                <a:t> 								    </a:t>
              </a:r>
              <a:r>
                <a:rPr lang="en-US" altLang="tr-TR" sz="2800" b="1" dirty="0">
                  <a:solidFill>
                    <a:srgbClr val="C00000"/>
                  </a:solidFill>
                </a:rPr>
                <a:t>status)</a:t>
              </a:r>
              <a:endParaRPr lang="en-US" altLang="tr-TR" sz="2800" dirty="0">
                <a:solidFill>
                  <a:srgbClr val="C00000"/>
                </a:solidFill>
              </a:endParaRPr>
            </a:p>
          </p:txBody>
        </p:sp>
        <p:sp>
          <p:nvSpPr>
            <p:cNvPr id="39940" name="Rectangle 28"/>
            <p:cNvSpPr>
              <a:spLocks noChangeArrowheads="1"/>
            </p:cNvSpPr>
            <p:nvPr/>
          </p:nvSpPr>
          <p:spPr bwMode="auto">
            <a:xfrm>
              <a:off x="7170473" y="3717032"/>
              <a:ext cx="193803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2000" dirty="0">
                  <a:solidFill>
                    <a:srgbClr val="C00000"/>
                  </a:solidFill>
                </a:rPr>
                <a:t>İşlem sonucunun</a:t>
              </a:r>
              <a:br>
                <a:rPr lang="tr-TR" altLang="tr-TR" sz="2000" dirty="0">
                  <a:solidFill>
                    <a:srgbClr val="C00000"/>
                  </a:solidFill>
                </a:rPr>
              </a:br>
              <a:r>
                <a:rPr lang="tr-TR" altLang="tr-TR" sz="2000" dirty="0">
                  <a:solidFill>
                    <a:srgbClr val="C00000"/>
                  </a:solidFill>
                </a:rPr>
                <a:t>durum değeri</a:t>
              </a:r>
              <a:endParaRPr lang="en-US" altLang="tr-TR" sz="1600" dirty="0">
                <a:solidFill>
                  <a:srgbClr val="C00000"/>
                </a:solidFill>
              </a:endParaRPr>
            </a:p>
          </p:txBody>
        </p:sp>
        <p:sp>
          <p:nvSpPr>
            <p:cNvPr id="39941" name="Line 29"/>
            <p:cNvSpPr>
              <a:spLocks noChangeShapeType="1"/>
            </p:cNvSpPr>
            <p:nvPr/>
          </p:nvSpPr>
          <p:spPr bwMode="auto">
            <a:xfrm flipV="1">
              <a:off x="8316416" y="3340099"/>
              <a:ext cx="0" cy="37693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solidFill>
                  <a:srgbClr val="C00000"/>
                </a:solidFill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467544" y="3154363"/>
              <a:ext cx="190917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2000" dirty="0">
                  <a:solidFill>
                    <a:srgbClr val="C00000"/>
                  </a:solidFill>
                </a:rPr>
                <a:t>Alınacak tampon</a:t>
              </a:r>
              <a:br>
                <a:rPr lang="tr-TR" altLang="tr-TR" sz="2000" dirty="0">
                  <a:solidFill>
                    <a:srgbClr val="C00000"/>
                  </a:solidFill>
                </a:rPr>
              </a:br>
              <a:r>
                <a:rPr lang="tr-TR" altLang="tr-TR" sz="2000" dirty="0">
                  <a:solidFill>
                    <a:srgbClr val="C00000"/>
                  </a:solidFill>
                </a:rPr>
                <a:t>belleğin adresi</a:t>
              </a:r>
              <a:endParaRPr lang="en-US" altLang="tr-TR" sz="1600" dirty="0">
                <a:solidFill>
                  <a:srgbClr val="C00000"/>
                </a:solidFill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426378" y="3687763"/>
              <a:ext cx="189635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tr-TR" altLang="tr-TR" sz="2000" dirty="0">
                  <a:solidFill>
                    <a:srgbClr val="C00000"/>
                  </a:solidFill>
                </a:rPr>
                <a:t>Alınacak eleman</a:t>
              </a:r>
              <a:br>
                <a:rPr lang="tr-TR" altLang="tr-TR" sz="2000" dirty="0">
                  <a:solidFill>
                    <a:srgbClr val="C00000"/>
                  </a:solidFill>
                </a:rPr>
              </a:br>
              <a:r>
                <a:rPr lang="tr-TR" altLang="tr-TR" sz="2000" dirty="0">
                  <a:solidFill>
                    <a:srgbClr val="C00000"/>
                  </a:solidFill>
                </a:rPr>
                <a:t>sayısı</a:t>
              </a:r>
              <a:endParaRPr lang="en-US" altLang="tr-TR" sz="1600" dirty="0">
                <a:solidFill>
                  <a:srgbClr val="C00000"/>
                </a:solidFill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4162214" y="3193231"/>
              <a:ext cx="8560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2000" dirty="0">
                  <a:solidFill>
                    <a:srgbClr val="C00000"/>
                  </a:solidFill>
                </a:rPr>
                <a:t>Veri tipi</a:t>
              </a:r>
              <a:endParaRPr lang="en-US" altLang="tr-TR" sz="1600" dirty="0">
                <a:solidFill>
                  <a:srgbClr val="C00000"/>
                </a:solidFill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911194" y="3687763"/>
              <a:ext cx="183543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tr-TR" altLang="tr-TR" sz="2000" dirty="0">
                  <a:solidFill>
                    <a:srgbClr val="C00000"/>
                  </a:solidFill>
                </a:rPr>
                <a:t>Kaynağın "rank"</a:t>
              </a:r>
              <a:br>
                <a:rPr lang="tr-TR" altLang="tr-TR" sz="2000" dirty="0">
                  <a:solidFill>
                    <a:srgbClr val="C00000"/>
                  </a:solidFill>
                </a:rPr>
              </a:br>
              <a:r>
                <a:rPr lang="tr-TR" altLang="tr-TR" sz="2000" dirty="0">
                  <a:solidFill>
                    <a:srgbClr val="C00000"/>
                  </a:solidFill>
                </a:rPr>
                <a:t>değeri</a:t>
              </a:r>
              <a:endParaRPr lang="en-US" altLang="tr-TR" sz="1600" dirty="0">
                <a:solidFill>
                  <a:srgbClr val="C00000"/>
                </a:solidFill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5972578" y="3206750"/>
              <a:ext cx="14250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2000">
                  <a:solidFill>
                    <a:srgbClr val="C00000"/>
                  </a:solidFill>
                </a:rPr>
                <a:t>Mesaj etiketi</a:t>
              </a:r>
              <a:endParaRPr lang="en-US" altLang="tr-TR" sz="1600">
                <a:solidFill>
                  <a:srgbClr val="C00000"/>
                </a:solidFill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7188156" y="1673895"/>
              <a:ext cx="9842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2000" dirty="0">
                  <a:solidFill>
                    <a:srgbClr val="C00000"/>
                  </a:solidFill>
                </a:rPr>
                <a:t>İletişimci</a:t>
              </a:r>
              <a:endParaRPr lang="en-US" altLang="tr-TR" sz="1600" dirty="0">
                <a:solidFill>
                  <a:srgbClr val="C00000"/>
                </a:solidFill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1991544" y="2940050"/>
              <a:ext cx="214313" cy="266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sz="2400">
                <a:solidFill>
                  <a:srgbClr val="C00000"/>
                </a:solidFill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3359473" y="2940050"/>
              <a:ext cx="1587" cy="800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sz="2400">
                <a:solidFill>
                  <a:srgbClr val="C00000"/>
                </a:solidFill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4528926" y="2924944"/>
              <a:ext cx="1588" cy="266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sz="2400">
                <a:solidFill>
                  <a:srgbClr val="C00000"/>
                </a:solidFill>
              </a:endParaRP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6586636" y="2940050"/>
              <a:ext cx="1588" cy="266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sz="2400">
                <a:solidFill>
                  <a:srgbClr val="C00000"/>
                </a:solidFill>
              </a:endParaRPr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5724128" y="2886075"/>
              <a:ext cx="1587" cy="800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sz="2400">
                <a:solidFill>
                  <a:srgbClr val="C00000"/>
                </a:solidFill>
              </a:endParaRPr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7524328" y="1981672"/>
              <a:ext cx="0" cy="58323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sz="2400">
                <a:solidFill>
                  <a:srgbClr val="C00000"/>
                </a:solidFill>
              </a:endParaRPr>
            </a:p>
          </p:txBody>
        </p:sp>
      </p:grpSp>
      <p:sp>
        <p:nvSpPr>
          <p:cNvPr id="31" name="Rectangle 4">
            <a:extLst>
              <a:ext uri="{FF2B5EF4-FFF2-40B4-BE49-F238E27FC236}">
                <a16:creationId xmlns:a16="http://schemas.microsoft.com/office/drawing/2014/main" id="{BD8AF42A-4DD8-459F-B7CC-46C4C2514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98" y="4850576"/>
            <a:ext cx="81364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altLang="tr-TR" sz="2400" b="1" dirty="0" err="1">
                <a:solidFill>
                  <a:srgbClr val="C00000"/>
                </a:solidFill>
              </a:rPr>
              <a:t>comm.r</a:t>
            </a:r>
            <a:r>
              <a:rPr lang="en-US" altLang="tr-TR" sz="2400" b="1" dirty="0">
                <a:solidFill>
                  <a:srgbClr val="C00000"/>
                </a:solidFill>
              </a:rPr>
              <a:t>e</a:t>
            </a:r>
            <a:r>
              <a:rPr lang="tr-TR" altLang="tr-TR" sz="2400" b="1" dirty="0">
                <a:solidFill>
                  <a:srgbClr val="C00000"/>
                </a:solidFill>
              </a:rPr>
              <a:t>cv</a:t>
            </a:r>
            <a:r>
              <a:rPr lang="en-US" altLang="tr-TR" sz="2400" b="1" dirty="0">
                <a:solidFill>
                  <a:srgbClr val="C00000"/>
                </a:solidFill>
              </a:rPr>
              <a:t>(</a:t>
            </a:r>
            <a:r>
              <a:rPr lang="en-US" altLang="tr-TR" sz="2400" b="1" dirty="0" err="1">
                <a:solidFill>
                  <a:srgbClr val="C00000"/>
                </a:solidFill>
              </a:rPr>
              <a:t>buf</a:t>
            </a:r>
            <a:r>
              <a:rPr lang="en-US" altLang="tr-TR" sz="2400" b="1" dirty="0">
                <a:solidFill>
                  <a:srgbClr val="C00000"/>
                </a:solidFill>
              </a:rPr>
              <a:t>, source=ANY_SOURCE, tag=ANY_TAG, </a:t>
            </a:r>
            <a:br>
              <a:rPr lang="tr-TR" altLang="tr-TR" sz="2400" b="1" dirty="0">
                <a:solidFill>
                  <a:srgbClr val="C00000"/>
                </a:solidFill>
              </a:rPr>
            </a:br>
            <a:r>
              <a:rPr lang="tr-TR" altLang="tr-TR" sz="2400" b="1" dirty="0">
                <a:solidFill>
                  <a:srgbClr val="C00000"/>
                </a:solidFill>
              </a:rPr>
              <a:t>			</a:t>
            </a:r>
            <a:r>
              <a:rPr lang="en-US" altLang="tr-TR" sz="2400" b="1" dirty="0">
                <a:solidFill>
                  <a:srgbClr val="C00000"/>
                </a:solidFill>
              </a:rPr>
              <a:t>status=None)</a:t>
            </a:r>
            <a:endParaRPr lang="en-US" altLang="tr-TR" sz="2400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FDFEDB-EE48-4A2A-8671-BE6061A30DB5}"/>
              </a:ext>
            </a:extLst>
          </p:cNvPr>
          <p:cNvCxnSpPr>
            <a:cxnSpLocks/>
          </p:cNvCxnSpPr>
          <p:nvPr/>
        </p:nvCxnSpPr>
        <p:spPr>
          <a:xfrm>
            <a:off x="1906662" y="3769916"/>
            <a:ext cx="519716" cy="1028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28F47B-8755-4C51-8288-7B17BEA477E9}"/>
              </a:ext>
            </a:extLst>
          </p:cNvPr>
          <p:cNvCxnSpPr>
            <a:cxnSpLocks/>
          </p:cNvCxnSpPr>
          <p:nvPr/>
        </p:nvCxnSpPr>
        <p:spPr>
          <a:xfrm>
            <a:off x="5796136" y="4437112"/>
            <a:ext cx="0" cy="361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C3AF94F-0688-43F7-BF66-28D141531E47}"/>
              </a:ext>
            </a:extLst>
          </p:cNvPr>
          <p:cNvCxnSpPr>
            <a:cxnSpLocks/>
          </p:cNvCxnSpPr>
          <p:nvPr/>
        </p:nvCxnSpPr>
        <p:spPr>
          <a:xfrm>
            <a:off x="7045153" y="3514527"/>
            <a:ext cx="35416" cy="1283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122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/>
              <a:t>Örnek</a:t>
            </a:r>
            <a:endParaRPr lang="en-US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tr-TR" altLang="en-US" sz="2400" dirty="0"/>
              <a:t>Bir</a:t>
            </a:r>
            <a:r>
              <a:rPr lang="en-US" altLang="en-US" sz="2400" dirty="0"/>
              <a:t> x </a:t>
            </a:r>
            <a:r>
              <a:rPr lang="tr-TR" altLang="en-US" sz="2400" dirty="0"/>
              <a:t>tamsayısının süreç-</a:t>
            </a:r>
            <a:r>
              <a:rPr lang="en-US" altLang="en-US" sz="2400" dirty="0"/>
              <a:t>0</a:t>
            </a:r>
            <a:r>
              <a:rPr lang="tr-TR" altLang="en-US" sz="2400" dirty="0"/>
              <a:t>'dan</a:t>
            </a:r>
            <a:r>
              <a:rPr lang="en-US" altLang="en-US" sz="2400" dirty="0"/>
              <a:t> </a:t>
            </a:r>
            <a:r>
              <a:rPr lang="tr-TR" altLang="en-US" sz="2400" dirty="0"/>
              <a:t>süreç-</a:t>
            </a:r>
            <a:r>
              <a:rPr lang="en-US" altLang="en-US" sz="2400" dirty="0"/>
              <a:t>1</a:t>
            </a:r>
            <a:r>
              <a:rPr lang="tr-TR" altLang="en-US" sz="2400" dirty="0"/>
              <a:t>'e yollanması: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sz="1800" dirty="0"/>
          </a:p>
          <a:p>
            <a:pPr>
              <a:buFontTx/>
              <a:buNone/>
            </a:pPr>
            <a:r>
              <a:rPr lang="en-US" altLang="en-US" sz="2000" b="1" dirty="0">
                <a:latin typeface="Courier New Bold"/>
              </a:rPr>
              <a:t>/* rank</a:t>
            </a:r>
            <a:r>
              <a:rPr lang="tr-TR" altLang="en-US" sz="2000" b="1" dirty="0">
                <a:latin typeface="Courier New Bold"/>
              </a:rPr>
              <a:t> değerim</a:t>
            </a:r>
            <a:r>
              <a:rPr lang="en-US" altLang="en-US" sz="2000" b="1" dirty="0">
                <a:latin typeface="Courier New Bold"/>
              </a:rPr>
              <a:t> </a:t>
            </a:r>
            <a:r>
              <a:rPr lang="tr-TR" altLang="en-US" sz="2000" b="1" dirty="0">
                <a:latin typeface="Courier New Bold"/>
              </a:rPr>
              <a:t>nedir ? </a:t>
            </a:r>
            <a:r>
              <a:rPr lang="en-US" altLang="en-US" sz="2000" b="1" dirty="0">
                <a:latin typeface="Courier New Bold"/>
              </a:rPr>
              <a:t>*</a:t>
            </a:r>
            <a:r>
              <a:rPr lang="tr-TR" altLang="en-US" sz="2000" b="1" dirty="0">
                <a:latin typeface="Courier New Bold"/>
              </a:rPr>
              <a:t>/</a:t>
            </a:r>
          </a:p>
          <a:p>
            <a:pPr>
              <a:buFontTx/>
              <a:buNone/>
            </a:pPr>
            <a:r>
              <a:rPr lang="en-US" altLang="en-US" sz="2000" b="1" dirty="0" err="1">
                <a:latin typeface="Courier New Bold"/>
              </a:rPr>
              <a:t>MPI_Comm_rank</a:t>
            </a:r>
            <a:r>
              <a:rPr lang="en-US" altLang="en-US" sz="2000" b="1" dirty="0">
                <a:latin typeface="Courier New Bold"/>
              </a:rPr>
              <a:t>(MPI_COMM_WORLD,&amp;</a:t>
            </a:r>
            <a:r>
              <a:rPr lang="en-US" altLang="en-US" sz="2000" b="1" dirty="0" err="1">
                <a:latin typeface="Courier New Bold"/>
              </a:rPr>
              <a:t>myrank</a:t>
            </a:r>
            <a:r>
              <a:rPr lang="en-US" altLang="en-US" sz="2000" b="1" dirty="0">
                <a:latin typeface="Courier New Bold"/>
              </a:rPr>
              <a:t>); 								</a:t>
            </a:r>
          </a:p>
          <a:p>
            <a:pPr>
              <a:buFontTx/>
              <a:buNone/>
            </a:pPr>
            <a:r>
              <a:rPr lang="en-US" altLang="en-US" sz="2000" b="1" dirty="0">
                <a:latin typeface="Courier New Bold"/>
              </a:rPr>
              <a:t>if (</a:t>
            </a:r>
            <a:r>
              <a:rPr lang="en-US" altLang="en-US" sz="2000" b="1" dirty="0" err="1">
                <a:latin typeface="Courier New Bold"/>
              </a:rPr>
              <a:t>myrank</a:t>
            </a:r>
            <a:r>
              <a:rPr lang="en-US" altLang="en-US" sz="2000" b="1" dirty="0">
                <a:latin typeface="Courier New Bold"/>
              </a:rPr>
              <a:t> == 0) {</a:t>
            </a:r>
          </a:p>
          <a:p>
            <a:pPr>
              <a:buFontTx/>
              <a:buNone/>
            </a:pPr>
            <a:r>
              <a:rPr lang="en-US" altLang="en-US" sz="2000" b="1" dirty="0">
                <a:latin typeface="Courier New Bold"/>
              </a:rPr>
              <a:t>	int x</a:t>
            </a:r>
            <a:r>
              <a:rPr lang="tr-TR" altLang="en-US" sz="2000" b="1" dirty="0">
                <a:latin typeface="Courier New Bold"/>
              </a:rPr>
              <a:t>=43</a:t>
            </a:r>
            <a:r>
              <a:rPr lang="en-US" altLang="en-US" sz="2000" b="1" dirty="0">
                <a:latin typeface="Courier New Bold"/>
              </a:rPr>
              <a:t>;</a:t>
            </a:r>
          </a:p>
          <a:p>
            <a:pPr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 Bold"/>
              </a:rPr>
              <a:t>	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 Bold"/>
              </a:rPr>
              <a:t>MPI_Send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(&amp;x, 1, MPI_INT, 1, 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 Bold"/>
              </a:rPr>
              <a:t>msgtag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, </a:t>
            </a:r>
            <a:r>
              <a:rPr lang="tr-TR" altLang="en-US" sz="2000" b="1" dirty="0">
                <a:solidFill>
                  <a:srgbClr val="FF0000"/>
                </a:solidFill>
                <a:latin typeface="Courier New Bold"/>
              </a:rPr>
              <a:t>			 		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MPI_COMM_WORLD);</a:t>
            </a:r>
          </a:p>
          <a:p>
            <a:pPr>
              <a:buFontTx/>
              <a:buNone/>
            </a:pPr>
            <a:r>
              <a:rPr lang="en-US" altLang="en-US" sz="2000" b="1" dirty="0">
                <a:latin typeface="Courier New Bold"/>
              </a:rPr>
              <a:t>} else if (</a:t>
            </a:r>
            <a:r>
              <a:rPr lang="en-US" altLang="en-US" sz="2000" b="1" dirty="0" err="1">
                <a:latin typeface="Courier New Bold"/>
              </a:rPr>
              <a:t>myrank</a:t>
            </a:r>
            <a:r>
              <a:rPr lang="en-US" altLang="en-US" sz="2000" b="1" dirty="0">
                <a:latin typeface="Courier New Bold"/>
              </a:rPr>
              <a:t> == 1) {</a:t>
            </a:r>
          </a:p>
          <a:p>
            <a:pPr>
              <a:buFontTx/>
              <a:buNone/>
            </a:pPr>
            <a:r>
              <a:rPr lang="en-US" altLang="en-US" sz="2000" b="1" dirty="0">
                <a:latin typeface="Courier New Bold"/>
              </a:rPr>
              <a:t>	</a:t>
            </a:r>
            <a:r>
              <a:rPr lang="en-US" altLang="en-US" sz="2000" b="1" dirty="0" err="1">
                <a:latin typeface="Courier New Bold"/>
              </a:rPr>
              <a:t>int</a:t>
            </a:r>
            <a:r>
              <a:rPr lang="en-US" altLang="en-US" sz="2000" b="1" dirty="0">
                <a:latin typeface="Courier New Bold"/>
              </a:rPr>
              <a:t> x;</a:t>
            </a:r>
          </a:p>
          <a:p>
            <a:pPr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 Bold"/>
              </a:rPr>
              <a:t>	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 Bold"/>
              </a:rPr>
              <a:t>MPI_Recv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(&amp;x, 1, MPI_INT,</a:t>
            </a:r>
            <a:r>
              <a:rPr lang="en-US" altLang="en-US" sz="2000" b="1" dirty="0">
                <a:solidFill>
                  <a:schemeClr val="accent2"/>
                </a:solidFill>
                <a:latin typeface="Courier New Bold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0,</a:t>
            </a:r>
            <a:r>
              <a:rPr lang="tr-TR" altLang="en-US" sz="2000" b="1" dirty="0">
                <a:solidFill>
                  <a:srgbClr val="FF0000"/>
                </a:solidFill>
                <a:latin typeface="Courier New Bold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 Bold"/>
              </a:rPr>
              <a:t>msgtag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,</a:t>
            </a:r>
            <a:r>
              <a:rPr lang="tr-TR" altLang="en-US" sz="2000" b="1" dirty="0">
                <a:solidFill>
                  <a:srgbClr val="FF0000"/>
                </a:solidFill>
                <a:latin typeface="Courier New Bold"/>
              </a:rPr>
              <a:t>  		 		 	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MPI_COMM_WORLD,</a:t>
            </a:r>
            <a:r>
              <a:rPr lang="tr-TR" altLang="en-US" sz="2000" b="1" dirty="0">
                <a:solidFill>
                  <a:srgbClr val="FF0000"/>
                </a:solidFill>
                <a:latin typeface="Courier New Bold"/>
              </a:rPr>
              <a:t>&amp;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status);</a:t>
            </a:r>
          </a:p>
          <a:p>
            <a:pPr>
              <a:buFontTx/>
              <a:buNone/>
            </a:pPr>
            <a:r>
              <a:rPr lang="en-US" altLang="en-US" sz="2000" b="1" dirty="0">
                <a:latin typeface="Courier New Bold"/>
              </a:rPr>
              <a:t>}</a:t>
            </a:r>
            <a:endParaRPr lang="tr-TR" altLang="en-US" sz="2000" b="1" dirty="0">
              <a:latin typeface="Courier New Bold"/>
            </a:endParaRPr>
          </a:p>
          <a:p>
            <a:pPr>
              <a:buFontTx/>
              <a:buNone/>
            </a:pPr>
            <a:endParaRPr lang="tr-TR" altLang="en-US" sz="2000" b="1" dirty="0">
              <a:latin typeface="Courier New Bold"/>
            </a:endParaRPr>
          </a:p>
          <a:p>
            <a:pPr>
              <a:buFontTx/>
              <a:buNone/>
            </a:pPr>
            <a:r>
              <a:rPr lang="tr-TR" altLang="en-US" sz="2000" dirty="0"/>
              <a:t>Not: Bu kodun </a:t>
            </a:r>
            <a:r>
              <a:rPr lang="tr-TR" altLang="en-US" sz="2000" dirty="0" err="1"/>
              <a:t>Python</a:t>
            </a:r>
            <a:r>
              <a:rPr lang="tr-TR" altLang="en-US" sz="2000" dirty="0"/>
              <a:t> hali en son slaytlardadır.</a:t>
            </a:r>
            <a:endParaRPr lang="en-US" altLang="en-US" sz="2000" b="1" dirty="0">
              <a:latin typeface="Courier New Bold"/>
            </a:endParaRPr>
          </a:p>
        </p:txBody>
      </p:sp>
    </p:spTree>
    <p:extLst>
      <p:ext uri="{BB962C8B-B14F-4D97-AF65-F5344CB8AC3E}">
        <p14:creationId xmlns:p14="http://schemas.microsoft.com/office/powerpoint/2010/main" val="1675424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altLang="tr-TR" dirty="0"/>
              <a:t>Örnek</a:t>
            </a:r>
            <a:r>
              <a:rPr lang="en-US" altLang="tr-TR" dirty="0"/>
              <a:t> MPI </a:t>
            </a:r>
            <a:r>
              <a:rPr lang="tr-TR" altLang="tr-TR" dirty="0"/>
              <a:t>Programı: "</a:t>
            </a:r>
            <a:r>
              <a:rPr lang="en-US" altLang="tr-TR" dirty="0"/>
              <a:t>Hello World</a:t>
            </a:r>
            <a:r>
              <a:rPr lang="tr-TR" altLang="tr-TR" dirty="0"/>
              <a:t>"</a:t>
            </a:r>
            <a:endParaRPr lang="en-US" altLang="tr-TR" dirty="0"/>
          </a:p>
        </p:txBody>
      </p:sp>
      <p:sp>
        <p:nvSpPr>
          <p:cNvPr id="41987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6213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#include &lt;stddef.h&gt;</a:t>
            </a:r>
          </a:p>
          <a:p>
            <a:pPr marL="176213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#include &lt;stdlib.h&gt;</a:t>
            </a:r>
          </a:p>
          <a:p>
            <a:pPr marL="176213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#include &lt;stdio.h&gt;</a:t>
            </a:r>
          </a:p>
          <a:p>
            <a:pPr marL="176213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#include &lt;string.h&gt;</a:t>
            </a:r>
          </a:p>
          <a:p>
            <a:pPr marL="176213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#include "mpi.h"</a:t>
            </a:r>
          </a:p>
          <a:p>
            <a:pPr marL="176213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void main(int argc, char **argv ) {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char message[20];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int i,rank, size, type=99;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MPI_Status status;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MPI_Init(&amp;argc, &amp;argv);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MPI_Comm_size(MPI_COMM_WORLD,&amp;size);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MPI_Comm_rank(MPI_COMM_WORLD,&amp;rank);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if(rank == 0) {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	strcpy(message, "Hello, world");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	for (i=1; i&lt;size; i++)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	    MPI_Send(message,13,MPI_CHAR,i,type,MPI_COMM_WORLD);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} else 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	MPI_Recv(message,20,MPI_CHAR,0,type,MPI_COMM_WORLD,&amp;status);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altLang="tr-TR" sz="1500" dirty="0" err="1">
                <a:latin typeface="Lucida Console" pitchFamily="49" charset="0"/>
              </a:rPr>
              <a:t>printf</a:t>
            </a:r>
            <a:r>
              <a:rPr lang="en-US" altLang="tr-TR" sz="1500" dirty="0">
                <a:latin typeface="Lucida Console" pitchFamily="49" charset="0"/>
              </a:rPr>
              <a:t>( "Message from process =%d : %.13s\n", rank,</a:t>
            </a:r>
            <a:r>
              <a:rPr lang="tr-TR" altLang="tr-TR" sz="1500" dirty="0">
                <a:latin typeface="Lucida Console" pitchFamily="49" charset="0"/>
              </a:rPr>
              <a:t> </a:t>
            </a:r>
            <a:r>
              <a:rPr lang="en-US" altLang="tr-TR" sz="1500" dirty="0">
                <a:latin typeface="Lucida Console" pitchFamily="49" charset="0"/>
              </a:rPr>
              <a:t>message);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MPI_Finalize();</a:t>
            </a:r>
          </a:p>
          <a:p>
            <a:pPr marL="176213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tr-TR" altLang="tr-TR" sz="15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7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altLang="tr-TR" dirty="0"/>
              <a:t>Örnek</a:t>
            </a:r>
            <a:r>
              <a:rPr lang="en-US" altLang="tr-TR" dirty="0"/>
              <a:t> MPI </a:t>
            </a:r>
            <a:r>
              <a:rPr lang="tr-TR" altLang="tr-TR" dirty="0"/>
              <a:t>Programı: "</a:t>
            </a:r>
            <a:r>
              <a:rPr lang="en-US" altLang="tr-TR" dirty="0"/>
              <a:t>Hello World</a:t>
            </a:r>
            <a:r>
              <a:rPr lang="tr-TR" altLang="tr-TR" dirty="0"/>
              <a:t>"</a:t>
            </a:r>
            <a:endParaRPr lang="en-US" alt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400" dirty="0"/>
              <a:t>Patron süreçten </a:t>
            </a:r>
            <a:r>
              <a:rPr lang="en-US" sz="2400" dirty="0"/>
              <a:t>(rank = 0)</a:t>
            </a:r>
            <a:r>
              <a:rPr lang="tr-TR" sz="2400" dirty="0"/>
              <a:t> </a:t>
            </a:r>
            <a:r>
              <a:rPr lang="en-US" sz="2400" dirty="0"/>
              <a:t>“Hello World” </a:t>
            </a:r>
            <a:r>
              <a:rPr lang="tr-TR" sz="2400" dirty="0"/>
              <a:t>mesajı diğer</a:t>
            </a:r>
            <a:r>
              <a:rPr lang="en-US" sz="2400" dirty="0"/>
              <a:t> </a:t>
            </a:r>
            <a:r>
              <a:rPr lang="tr-TR" sz="2400" dirty="0"/>
              <a:t>süreçlere</a:t>
            </a:r>
            <a:r>
              <a:rPr lang="en-US" sz="2400" dirty="0"/>
              <a:t> (rank </a:t>
            </a:r>
            <a:r>
              <a:rPr lang="tr-TR" sz="2400" dirty="0"/>
              <a:t>!</a:t>
            </a:r>
            <a:r>
              <a:rPr lang="en-US" sz="2400" dirty="0"/>
              <a:t>= 0) </a:t>
            </a:r>
            <a:r>
              <a:rPr lang="tr-TR" sz="2400" dirty="0"/>
              <a:t>yollanır</a:t>
            </a:r>
            <a:r>
              <a:rPr lang="en-US" sz="2400" dirty="0"/>
              <a:t>. </a:t>
            </a:r>
            <a:endParaRPr lang="tr-TR" sz="2400" dirty="0"/>
          </a:p>
          <a:p>
            <a:pPr>
              <a:defRPr/>
            </a:pPr>
            <a:r>
              <a:rPr lang="tr-TR" sz="2400" dirty="0"/>
              <a:t>Ardından herkes (patron dahil) </a:t>
            </a:r>
            <a:r>
              <a:rPr lang="en-US" sz="2400" dirty="0" err="1"/>
              <a:t>println</a:t>
            </a:r>
            <a:r>
              <a:rPr lang="en-US" sz="2400" dirty="0"/>
              <a:t> </a:t>
            </a:r>
            <a:r>
              <a:rPr lang="tr-TR" sz="2400" dirty="0"/>
              <a:t>komutu çalıştırır</a:t>
            </a:r>
            <a:r>
              <a:rPr lang="en-US" sz="2400" dirty="0"/>
              <a:t>.</a:t>
            </a:r>
          </a:p>
          <a:p>
            <a:pPr>
              <a:defRPr/>
            </a:pPr>
            <a:r>
              <a:rPr lang="en-US" sz="2400" dirty="0"/>
              <a:t>MPI</a:t>
            </a:r>
            <a:r>
              <a:rPr lang="tr-TR" sz="2400" dirty="0"/>
              <a:t>'de</a:t>
            </a:r>
            <a:r>
              <a:rPr lang="en-US" sz="2400" dirty="0"/>
              <a:t>, </a:t>
            </a:r>
            <a:r>
              <a:rPr lang="tr-TR" sz="2400" dirty="0"/>
              <a:t>standart çıktı kullanıcı ekranlarına basılır, aynı bilgisayarda çalışan süreçler için çıktı ise şu şekildedir:</a:t>
            </a: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Message from process =1 : Hello, world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	Message from process =0 : Hello, world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	Message from process =2 : Hello, world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	Message from process =3 : Hello, world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	... </a:t>
            </a:r>
            <a:endParaRPr lang="en-US" sz="2400" dirty="0"/>
          </a:p>
          <a:p>
            <a:pPr>
              <a:defRPr/>
            </a:pPr>
            <a:r>
              <a:rPr lang="tr-TR" sz="2400" dirty="0"/>
              <a:t>Sonuç çıktı hep karışık olacaktır, çünkü süreçler farklı sırayla yaratılır ve/veya biterler</a:t>
            </a:r>
            <a:r>
              <a:rPr lang="en-US" sz="2400" dirty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9824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altLang="tr-TR" dirty="0"/>
              <a:t>Örnek</a:t>
            </a:r>
            <a:r>
              <a:rPr lang="en-US" altLang="tr-TR" dirty="0"/>
              <a:t> </a:t>
            </a:r>
            <a:r>
              <a:rPr lang="tr-TR" altLang="tr-TR" dirty="0" err="1"/>
              <a:t>Python</a:t>
            </a:r>
            <a:r>
              <a:rPr lang="tr-TR" altLang="tr-TR" dirty="0"/>
              <a:t> </a:t>
            </a:r>
            <a:r>
              <a:rPr lang="en-US" altLang="tr-TR" dirty="0"/>
              <a:t>MPI </a:t>
            </a:r>
            <a:r>
              <a:rPr lang="tr-TR" altLang="tr-TR" dirty="0"/>
              <a:t>Programı: "</a:t>
            </a:r>
            <a:r>
              <a:rPr lang="en-US" altLang="tr-TR" dirty="0"/>
              <a:t>Hello World</a:t>
            </a:r>
            <a:r>
              <a:rPr lang="tr-TR" altLang="tr-TR" dirty="0"/>
              <a:t>"</a:t>
            </a:r>
            <a:endParaRPr lang="en-US" altLang="tr-T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6971E-EFB1-4D9E-93AC-9CBA719A3D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990600"/>
            <a:ext cx="4320480" cy="4937760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 marL="1762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8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mpi4py </a:t>
            </a:r>
            <a:r>
              <a:rPr lang="tr-TR" sz="18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MPI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comm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MPI.COMM_WORLD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rank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comm</a:t>
            </a:r>
            <a:r>
              <a:rPr lang="tr-TR" sz="1800" b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.Get_rank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numofthr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comm</a:t>
            </a:r>
            <a:r>
              <a:rPr lang="tr-TR" sz="1800" b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.Get_size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master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sz="1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tr-TR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world</a:t>
            </a:r>
            <a:r>
              <a:rPr lang="tr-TR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endParaRPr lang="tr-TR" sz="1800" b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pPr marL="1762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sz="18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slv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tr-TR" sz="1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sz="1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tr-TR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numofthr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tr-TR" sz="1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"Proses:"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rank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tr-TR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sz="1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mesaji</a:t>
            </a:r>
            <a:r>
              <a:rPr lang="tr-TR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tr-TR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slv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tr-TR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 </a:t>
            </a:r>
            <a:r>
              <a:rPr lang="tr-TR" sz="1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yollandi</a:t>
            </a:r>
            <a:r>
              <a:rPr lang="tr-TR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tr-TR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comm</a:t>
            </a:r>
            <a:r>
              <a:rPr lang="tr-TR" sz="1800" b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.send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tr-TR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, </a:t>
            </a:r>
            <a:b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tr-TR" sz="1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tr-TR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slv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, </a:t>
            </a:r>
            <a:b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</a:b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tr-TR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tag</a:t>
            </a:r>
            <a:r>
              <a:rPr lang="tr-TR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tr-TR" sz="1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8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tr-TR" sz="18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endParaRPr lang="tr-TR" sz="180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941A12F-E1D7-4A34-8636-0473C1639F1E}"/>
              </a:ext>
            </a:extLst>
          </p:cNvPr>
          <p:cNvSpPr txBox="1">
            <a:spLocks/>
          </p:cNvSpPr>
          <p:nvPr/>
        </p:nvSpPr>
        <p:spPr>
          <a:xfrm>
            <a:off x="4716016" y="1594309"/>
            <a:ext cx="4176464" cy="4937760"/>
          </a:xfrm>
          <a:prstGeom prst="rect">
            <a:avLst/>
          </a:prstGeom>
          <a:solidFill>
            <a:srgbClr val="002060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12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200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tr-TR" sz="1800" dirty="0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sz="1800" dirty="0" err="1">
                <a:solidFill>
                  <a:srgbClr val="DCDCAA"/>
                </a:solidFill>
                <a:latin typeface="Consolas" panose="020B0609020204030204" pitchFamily="49" charset="0"/>
              </a:rPr>
              <a:t>slave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():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sz="1800" dirty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sz="18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sz="1800" dirty="0" err="1">
                <a:solidFill>
                  <a:srgbClr val="9CDCFE"/>
                </a:solidFill>
                <a:latin typeface="Consolas" panose="020B0609020204030204" pitchFamily="49" charset="0"/>
              </a:rPr>
              <a:t>comm</a:t>
            </a:r>
            <a:r>
              <a:rPr lang="tr-TR" sz="1800" dirty="0" err="1">
                <a:solidFill>
                  <a:srgbClr val="FFFFFF"/>
                </a:solidFill>
                <a:latin typeface="Consolas" panose="020B0609020204030204" pitchFamily="49" charset="0"/>
              </a:rPr>
              <a:t>.recv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(</a:t>
            </a:r>
            <a:r>
              <a:rPr lang="tr-TR" sz="1800" dirty="0" err="1">
                <a:solidFill>
                  <a:srgbClr val="9CDCFE"/>
                </a:solidFill>
                <a:latin typeface="Consolas" panose="020B0609020204030204" pitchFamily="49" charset="0"/>
              </a:rPr>
              <a:t>source</a:t>
            </a:r>
            <a:r>
              <a:rPr lang="tr-TR" sz="18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sz="18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,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		</a:t>
            </a:r>
            <a:r>
              <a:rPr lang="tr-TR" sz="1800" dirty="0" err="1">
                <a:solidFill>
                  <a:srgbClr val="9CDCFE"/>
                </a:solidFill>
                <a:latin typeface="Consolas" panose="020B0609020204030204" pitchFamily="49" charset="0"/>
              </a:rPr>
              <a:t>tag</a:t>
            </a:r>
            <a:r>
              <a:rPr lang="tr-TR" sz="18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sz="1800" dirty="0">
                <a:solidFill>
                  <a:srgbClr val="B5CEA8"/>
                </a:solidFill>
                <a:latin typeface="Consolas" panose="020B0609020204030204" pitchFamily="49" charset="0"/>
              </a:rPr>
              <a:t>100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)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sz="1800" dirty="0" err="1">
                <a:solidFill>
                  <a:srgbClr val="DCDCAA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(</a:t>
            </a:r>
            <a:r>
              <a:rPr lang="tr-TR" sz="1800" dirty="0">
                <a:solidFill>
                  <a:srgbClr val="CE9178"/>
                </a:solidFill>
                <a:latin typeface="Consolas" panose="020B0609020204030204" pitchFamily="49" charset="0"/>
              </a:rPr>
              <a:t>"Proses:"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sz="1800" dirty="0" err="1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	</a:t>
            </a:r>
            <a:r>
              <a:rPr lang="tr-TR" sz="18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tr-TR" sz="1800" dirty="0" err="1">
                <a:solidFill>
                  <a:srgbClr val="CE9178"/>
                </a:solidFill>
                <a:latin typeface="Consolas" panose="020B0609020204030204" pitchFamily="49" charset="0"/>
              </a:rPr>
              <a:t>alinan</a:t>
            </a:r>
            <a:r>
              <a:rPr lang="tr-TR" sz="1800" dirty="0">
                <a:solidFill>
                  <a:srgbClr val="CE9178"/>
                </a:solidFill>
                <a:latin typeface="Consolas" panose="020B0609020204030204" pitchFamily="49" charset="0"/>
              </a:rPr>
              <a:t>:"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,</a:t>
            </a:r>
            <a:r>
              <a:rPr lang="tr-TR" sz="1800" dirty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)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sz="1800" dirty="0" err="1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endParaRPr lang="tr-TR" sz="1800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b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</a:br>
            <a:r>
              <a:rPr lang="tr-TR" sz="1800" dirty="0" err="1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sz="1800" dirty="0" err="1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sz="1800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sz="18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: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sz="1800" dirty="0" err="1">
                <a:solidFill>
                  <a:srgbClr val="DCDCAA"/>
                </a:solidFill>
                <a:latin typeface="Consolas" panose="020B0609020204030204" pitchFamily="49" charset="0"/>
              </a:rPr>
              <a:t>master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()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tr-TR" sz="1800" dirty="0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: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sz="1800" dirty="0" err="1">
                <a:solidFill>
                  <a:srgbClr val="DCDCAA"/>
                </a:solidFill>
                <a:latin typeface="Consolas" panose="020B0609020204030204" pitchFamily="49" charset="0"/>
              </a:rPr>
              <a:t>slave</a:t>
            </a:r>
            <a:r>
              <a:rPr lang="tr-TR" sz="1800" dirty="0">
                <a:solidFill>
                  <a:srgbClr val="FFFFFF"/>
                </a:solidFill>
                <a:latin typeface="Consolas" panose="020B0609020204030204" pitchFamily="49" charset="0"/>
              </a:rPr>
              <a:t>()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751327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Örnek:</a:t>
            </a:r>
            <a:r>
              <a:rPr lang="en-US" altLang="tr-TR" dirty="0"/>
              <a:t> </a:t>
            </a:r>
            <a:r>
              <a:rPr lang="tr-TR" altLang="tr-TR" dirty="0"/>
              <a:t>Producer/Consumer</a:t>
            </a:r>
            <a:endParaRPr lang="en-US" altLang="tr-TR" dirty="0"/>
          </a:p>
        </p:txBody>
      </p:sp>
      <p:sp>
        <p:nvSpPr>
          <p:cNvPr id="44035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#include &lt;stddef.h&gt;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#include &lt;stdlib.h&gt;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#include &lt;stdio.h&gt;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#include &lt;string.h&gt;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#include "mpi.h"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tr-TR" altLang="tr-TR" sz="1400" dirty="0">
              <a:latin typeface="Lucida Console" pitchFamily="49" charset="0"/>
            </a:endParaRP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char message[20];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int  type=99;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MPI_Status status;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tr-TR" altLang="tr-TR" sz="1400" dirty="0">
              <a:latin typeface="Lucida Console" pitchFamily="49" charset="0"/>
            </a:endParaRP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void producer(int i)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{</a:t>
            </a:r>
          </a:p>
          <a:p>
            <a:pPr marL="53975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 err="1">
                <a:latin typeface="Lucida Console" pitchFamily="49" charset="0"/>
              </a:rPr>
              <a:t>switch</a:t>
            </a:r>
            <a:r>
              <a:rPr lang="tr-TR" altLang="tr-TR" sz="1400" dirty="0">
                <a:latin typeface="Lucida Console" pitchFamily="49" charset="0"/>
              </a:rPr>
              <a:t> (i % 5) {</a:t>
            </a:r>
          </a:p>
          <a:p>
            <a:pPr marL="53975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case 0: strcpy(message, "Selam,"); break;</a:t>
            </a:r>
          </a:p>
          <a:p>
            <a:pPr marL="53975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case 1: strcpy(message, "bu mesaj"); break;</a:t>
            </a:r>
          </a:p>
          <a:p>
            <a:pPr marL="53975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case 2: strcpy(message, "tekrar"); break;</a:t>
            </a:r>
          </a:p>
          <a:p>
            <a:pPr marL="53975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case 3: strcpy(message, "ve tekrar"); break;</a:t>
            </a:r>
          </a:p>
          <a:p>
            <a:pPr marL="53975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case 4: strcpy(message, "yollanacaktır."); break;</a:t>
            </a:r>
          </a:p>
          <a:p>
            <a:pPr marL="53975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}</a:t>
            </a:r>
          </a:p>
          <a:p>
            <a:pPr marL="53975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 err="1">
                <a:latin typeface="Lucida Console" pitchFamily="49" charset="0"/>
              </a:rPr>
              <a:t>MPI_Send</a:t>
            </a:r>
            <a:r>
              <a:rPr lang="tr-TR" altLang="tr-TR" sz="1400" dirty="0">
                <a:latin typeface="Lucida Console" pitchFamily="49" charset="0"/>
              </a:rPr>
              <a:t>(message,strlen(message)+1,MPI_CHAR,1,type,MPI_COMM_WORLD);</a:t>
            </a:r>
          </a:p>
          <a:p>
            <a:pPr marL="8890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7572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dirty="0"/>
              <a:t>MPI</a:t>
            </a:r>
            <a:r>
              <a:rPr lang="tr-TR" altLang="en-US" sz="3600" dirty="0"/>
              <a:t> </a:t>
            </a:r>
            <a:r>
              <a:rPr lang="en-US" altLang="en-US" sz="3200" dirty="0"/>
              <a:t>(Message Passing Interface)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en-US" sz="2800" dirty="0"/>
              <a:t>Mesaj aktarma kütüphanesi geniş kullanım ve platform bağımsızlık amaçlanarak akademiler ve endüstriyel ortakları ile geliştirildi</a:t>
            </a:r>
            <a:r>
              <a:rPr lang="en-US" altLang="en-US" sz="2800" dirty="0"/>
              <a:t>.</a:t>
            </a:r>
          </a:p>
          <a:p>
            <a:r>
              <a:rPr lang="tr-TR" altLang="en-US" sz="2800" dirty="0"/>
              <a:t>Başlangıçta temel rutinler tanımlanmış, asıl gerekli uygulamalar yapılmamıştır</a:t>
            </a:r>
            <a:r>
              <a:rPr lang="en-US" altLang="en-US" sz="2800" dirty="0"/>
              <a:t>.</a:t>
            </a:r>
          </a:p>
          <a:p>
            <a:r>
              <a:rPr lang="tr-TR" altLang="en-US" sz="2800" dirty="0"/>
              <a:t>Şu an pek çok uygulama programcılar tarafından geliştirilmiştir ve ücretsiz olarak bulunabilmektedir</a:t>
            </a:r>
            <a:r>
              <a:rPr lang="en-US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416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600" dirty="0"/>
              <a:t>Örnek:</a:t>
            </a:r>
            <a:r>
              <a:rPr lang="en-US" altLang="tr-TR" sz="3600" dirty="0"/>
              <a:t> </a:t>
            </a:r>
            <a:r>
              <a:rPr lang="tr-TR" altLang="tr-TR" sz="3600" dirty="0"/>
              <a:t>Producer/Consumer</a:t>
            </a:r>
            <a:endParaRPr lang="en-US" altLang="tr-TR" sz="3600" dirty="0"/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void consumer()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{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MPI_Recv(message,20,MPI_CHAR,0,type,MPI_COMM_WORLD,&amp;status);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printf( "%s\n", message);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}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tr-TR" altLang="tr-TR" sz="1400" dirty="0">
              <a:latin typeface="Lucida Console" pitchFamily="49" charset="0"/>
            </a:endParaRP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void main(int argc, char **argv ) {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int i,rank, size;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MPI_Init(&amp;argc, &amp;argv);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MPI_Comm_size(MPI_COMM_WORLD,&amp;size);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MPI_Comm_rank(MPI_COMM_WORLD,&amp;rank);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if (rank == 0) {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  for (i=0; i&lt;30; i++)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    producer(i);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} else if (rank == </a:t>
            </a:r>
            <a:r>
              <a:rPr lang="en-US" altLang="tr-TR" sz="1400" dirty="0">
                <a:latin typeface="Lucida Console" pitchFamily="49" charset="0"/>
              </a:rPr>
              <a:t>1</a:t>
            </a:r>
            <a:r>
              <a:rPr lang="tr-TR" altLang="tr-TR" sz="1400" dirty="0">
                <a:latin typeface="Lucida Console" pitchFamily="49" charset="0"/>
              </a:rPr>
              <a:t>) {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  for (i=0; i&lt;30; i++)  // Recv adedi &lt;= Send adedi olmalı.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    consumer();         // Aksi takdirde çalışmaz.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}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MPI_Finalize();</a:t>
            </a:r>
          </a:p>
          <a:p>
            <a:pPr marL="176213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17760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2800" dirty="0"/>
              <a:t>MPI </a:t>
            </a:r>
            <a:r>
              <a:rPr lang="tr-TR" altLang="en-US" sz="2800" dirty="0"/>
              <a:t>Kodlarını </a:t>
            </a:r>
            <a:r>
              <a:rPr lang="tr-TR" altLang="en-US" sz="2800" dirty="0" err="1"/>
              <a:t>mpicc</a:t>
            </a:r>
            <a:r>
              <a:rPr lang="tr-TR" altLang="en-US" sz="2800" dirty="0"/>
              <a:t> ile Derlemek ve Çalıştırmak</a:t>
            </a:r>
            <a:endParaRPr lang="en-US" alt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en-US" sz="2800" dirty="0"/>
              <a:t>Visual </a:t>
            </a:r>
            <a:r>
              <a:rPr lang="tr-TR" altLang="en-US" sz="2800" dirty="0" err="1"/>
              <a:t>Studio</a:t>
            </a:r>
            <a:r>
              <a:rPr lang="tr-TR" altLang="en-US" sz="2800" dirty="0"/>
              <a:t> (VS) ortamı MPI için en uygunu, ancak VS kuramayacaklar veya Linux kullananlar da olabilir.</a:t>
            </a:r>
          </a:p>
          <a:p>
            <a:pPr>
              <a:lnSpc>
                <a:spcPct val="90000"/>
              </a:lnSpc>
            </a:pPr>
            <a:r>
              <a:rPr lang="tr-TR" altLang="en-US" sz="2800" dirty="0"/>
              <a:t>Linux benzeri ortamlarda ödevleri denemek için </a:t>
            </a:r>
            <a:r>
              <a:rPr lang="en-US" altLang="tr-TR" sz="2800" dirty="0"/>
              <a:t>MPICH </a:t>
            </a:r>
            <a:r>
              <a:rPr lang="tr-TR" altLang="tr-TR" sz="2800" dirty="0"/>
              <a:t>veya</a:t>
            </a:r>
            <a:r>
              <a:rPr lang="en-US" altLang="tr-TR" sz="2800" dirty="0"/>
              <a:t> MPICH-2</a:t>
            </a:r>
            <a:r>
              <a:rPr lang="tr-TR" altLang="tr-TR" sz="2800" dirty="0"/>
              <a:t> kurulmalıdır.</a:t>
            </a:r>
          </a:p>
          <a:p>
            <a:pPr>
              <a:lnSpc>
                <a:spcPct val="90000"/>
              </a:lnSpc>
            </a:pPr>
            <a:r>
              <a:rPr lang="tr-TR" altLang="tr-TR" sz="2800" dirty="0"/>
              <a:t>MPICH veya MPICH-2 Windows'a da kurulabilir.</a:t>
            </a:r>
          </a:p>
          <a:p>
            <a:pPr>
              <a:lnSpc>
                <a:spcPct val="90000"/>
              </a:lnSpc>
            </a:pPr>
            <a:r>
              <a:rPr lang="tr-TR" altLang="tr-TR" dirty="0" err="1"/>
              <a:t>Python</a:t>
            </a:r>
            <a:r>
              <a:rPr lang="tr-TR" altLang="tr-TR" dirty="0"/>
              <a:t> kullanacaksanız bu kısmı atlayınız.</a:t>
            </a:r>
          </a:p>
          <a:p>
            <a:pPr>
              <a:lnSpc>
                <a:spcPct val="90000"/>
              </a:lnSpc>
            </a:pPr>
            <a:r>
              <a:rPr lang="tr-TR" altLang="tr-TR" sz="2800" dirty="0"/>
              <a:t>Ama C daha hızlı olacaktır emin olun.</a:t>
            </a:r>
          </a:p>
          <a:p>
            <a:pPr>
              <a:lnSpc>
                <a:spcPct val="90000"/>
              </a:lnSpc>
            </a:pPr>
            <a:endParaRPr lang="en-US" altLang="tr-TR" sz="2800" dirty="0"/>
          </a:p>
        </p:txBody>
      </p:sp>
    </p:spTree>
    <p:extLst>
      <p:ext uri="{BB962C8B-B14F-4D97-AF65-F5344CB8AC3E}">
        <p14:creationId xmlns:p14="http://schemas.microsoft.com/office/powerpoint/2010/main" val="1014996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/>
              <a:t>MPICH </a:t>
            </a:r>
            <a:r>
              <a:rPr lang="tr-TR" altLang="tr-TR" dirty="0"/>
              <a:t>Komutları</a:t>
            </a:r>
            <a:endParaRPr lang="en-US" altLang="tr-TR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altLang="tr-TR" sz="2800" dirty="0"/>
              <a:t>İki temel komut vardır</a:t>
            </a:r>
            <a:r>
              <a:rPr lang="en-US" altLang="tr-TR" sz="2800" dirty="0"/>
              <a:t>:</a:t>
            </a:r>
          </a:p>
          <a:p>
            <a:pPr lvl="1"/>
            <a:r>
              <a:rPr lang="en-US" altLang="tr-TR" sz="2400" dirty="0" err="1">
                <a:solidFill>
                  <a:srgbClr val="FF0000"/>
                </a:solidFill>
              </a:rPr>
              <a:t>mpicc</a:t>
            </a:r>
            <a:r>
              <a:rPr lang="en-US" altLang="tr-TR" sz="2400" dirty="0"/>
              <a:t> MPI </a:t>
            </a:r>
            <a:r>
              <a:rPr lang="tr-TR" altLang="tr-TR" sz="2400" dirty="0"/>
              <a:t>programlarınızı derlemeye yarar.</a:t>
            </a:r>
          </a:p>
          <a:p>
            <a:pPr lvl="1"/>
            <a:r>
              <a:rPr lang="en-US" altLang="tr-TR" sz="2400" dirty="0" err="1">
                <a:solidFill>
                  <a:srgbClr val="FF0000"/>
                </a:solidFill>
              </a:rPr>
              <a:t>mpirun</a:t>
            </a:r>
            <a:r>
              <a:rPr lang="en-US" altLang="tr-TR" sz="2400" dirty="0"/>
              <a:t> MPI </a:t>
            </a:r>
            <a:r>
              <a:rPr lang="tr-TR" altLang="tr-TR" sz="2400" dirty="0"/>
              <a:t>programlarınızı çalıştırır.</a:t>
            </a:r>
          </a:p>
          <a:p>
            <a:pPr lvl="1"/>
            <a:r>
              <a:rPr lang="en-US" altLang="tr-TR" sz="2400" dirty="0" err="1">
                <a:solidFill>
                  <a:srgbClr val="FF0000"/>
                </a:solidFill>
              </a:rPr>
              <a:t>mpiexec</a:t>
            </a:r>
            <a:r>
              <a:rPr lang="en-US" altLang="tr-TR" sz="2400" dirty="0"/>
              <a:t> - MPI-2 </a:t>
            </a:r>
            <a:r>
              <a:rPr lang="tr-TR" altLang="tr-TR" sz="2400" dirty="0"/>
              <a:t>kullanıyorsanız programlarınızı çalıştırmak için tercih edilmelidir ama</a:t>
            </a:r>
            <a:r>
              <a:rPr lang="en-US" altLang="tr-TR" sz="2400" dirty="0"/>
              <a:t> </a:t>
            </a:r>
            <a:r>
              <a:rPr lang="en-US" altLang="tr-TR" sz="2400" dirty="0" err="1">
                <a:solidFill>
                  <a:srgbClr val="FF0000"/>
                </a:solidFill>
              </a:rPr>
              <a:t>mpirun</a:t>
            </a:r>
            <a:r>
              <a:rPr lang="en-US" altLang="tr-TR" sz="2400" dirty="0"/>
              <a:t> </a:t>
            </a:r>
            <a:r>
              <a:rPr lang="tr-TR" altLang="tr-TR" sz="2400" dirty="0"/>
              <a:t>hala mevcuttur</a:t>
            </a:r>
            <a:r>
              <a:rPr lang="en-US" altLang="tr-TR" sz="2400" dirty="0"/>
              <a:t>.</a:t>
            </a:r>
          </a:p>
          <a:p>
            <a:endParaRPr lang="en-US" altLang="tr-TR" sz="2800" dirty="0"/>
          </a:p>
        </p:txBody>
      </p:sp>
    </p:spTree>
    <p:extLst>
      <p:ext uri="{BB962C8B-B14F-4D97-AF65-F5344CB8AC3E}">
        <p14:creationId xmlns:p14="http://schemas.microsoft.com/office/powerpoint/2010/main" val="1410680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600" dirty="0"/>
              <a:t>(SPMD) MPI </a:t>
            </a:r>
            <a:r>
              <a:rPr lang="tr-TR" altLang="en-US" sz="3600" dirty="0"/>
              <a:t>Programını Derlemek ve Çalıştırmak</a:t>
            </a:r>
            <a:endParaRPr lang="en-US" altLang="en-US" sz="3600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altLang="en-US" sz="2800" b="1" u="sng" dirty="0"/>
              <a:t>MPICH</a:t>
            </a:r>
            <a:r>
              <a:rPr lang="tr-TR" altLang="en-US" sz="2800" b="1" u="sng" dirty="0"/>
              <a:t> için</a:t>
            </a:r>
            <a:r>
              <a:rPr lang="en-US" altLang="en-US" sz="2800" b="1" u="sng" dirty="0"/>
              <a:t>:</a:t>
            </a:r>
          </a:p>
          <a:p>
            <a:pPr>
              <a:buFontTx/>
              <a:buNone/>
              <a:defRPr/>
            </a:pPr>
            <a:endParaRPr lang="en-US" altLang="en-US" sz="2400" dirty="0"/>
          </a:p>
          <a:p>
            <a:pPr>
              <a:buFontTx/>
              <a:buNone/>
              <a:defRPr/>
            </a:pPr>
            <a:r>
              <a:rPr lang="en-US" altLang="en-US" sz="2400" b="1" dirty="0"/>
              <a:t>MPI</a:t>
            </a:r>
            <a:r>
              <a:rPr lang="tr-TR" altLang="en-US" sz="2400" b="1" dirty="0"/>
              <a:t>'</a:t>
            </a:r>
            <a:r>
              <a:rPr lang="tr-TR" altLang="en-US" sz="2400" b="1" dirty="0" err="1"/>
              <a:t>yı</a:t>
            </a:r>
            <a:r>
              <a:rPr lang="tr-TR" altLang="en-US" sz="2400" b="1" dirty="0"/>
              <a:t> başlatmak</a:t>
            </a:r>
            <a:r>
              <a:rPr lang="en-US" altLang="en-US" sz="2400" b="1" dirty="0"/>
              <a:t>:     </a:t>
            </a:r>
            <a:r>
              <a:rPr lang="tr-TR" altLang="en-US" sz="2400" dirty="0"/>
              <a:t>Bir şeye gerek yok</a:t>
            </a:r>
            <a:r>
              <a:rPr lang="en-US" altLang="en-US" sz="2400" dirty="0"/>
              <a:t>.</a:t>
            </a:r>
          </a:p>
          <a:p>
            <a:pPr>
              <a:buFontTx/>
              <a:buNone/>
              <a:defRPr/>
            </a:pPr>
            <a:endParaRPr lang="en-US" altLang="en-US" sz="2400" dirty="0"/>
          </a:p>
          <a:p>
            <a:pPr>
              <a:buFontTx/>
              <a:buNone/>
              <a:defRPr/>
            </a:pPr>
            <a:r>
              <a:rPr lang="en-US" altLang="en-US" sz="2400" b="1" dirty="0"/>
              <a:t>MPI </a:t>
            </a:r>
            <a:r>
              <a:rPr lang="tr-TR" altLang="en-US" sz="2400" b="1" dirty="0"/>
              <a:t>programları derlemek</a:t>
            </a:r>
            <a:r>
              <a:rPr lang="en-US" altLang="en-US" sz="2400" b="1" dirty="0"/>
              <a:t>:</a:t>
            </a:r>
          </a:p>
          <a:p>
            <a:pPr>
              <a:buFontTx/>
              <a:buNone/>
              <a:defRPr/>
            </a:pPr>
            <a:r>
              <a:rPr lang="en-US" altLang="en-US" sz="2400" dirty="0"/>
              <a:t>C	</a:t>
            </a:r>
            <a:r>
              <a:rPr lang="tr-TR" altLang="en-US" sz="2400" dirty="0"/>
              <a:t>için	</a:t>
            </a: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mpicc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-o 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prog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prog.c</a:t>
            </a:r>
            <a:endParaRPr lang="en-US" altLang="en-US" sz="24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altLang="en-US" sz="2400" dirty="0"/>
              <a:t>C++</a:t>
            </a:r>
            <a:r>
              <a:rPr lang="tr-TR" altLang="en-US" sz="2400" dirty="0"/>
              <a:t>  için</a:t>
            </a:r>
            <a:r>
              <a:rPr lang="en-US" altLang="en-US" sz="2400" dirty="0"/>
              <a:t>	</a:t>
            </a:r>
            <a:r>
              <a:rPr lang="tr-TR" altLang="en-US" sz="2400" dirty="0"/>
              <a:t>	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mpiCC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-o prog prog.cpp</a:t>
            </a:r>
          </a:p>
          <a:p>
            <a:pPr>
              <a:buFontTx/>
              <a:buNone/>
              <a:defRPr/>
            </a:pPr>
            <a:endParaRPr lang="en-US" altLang="en-US" sz="24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altLang="en-US" sz="2400" b="1" dirty="0"/>
              <a:t>MPI </a:t>
            </a:r>
            <a:r>
              <a:rPr lang="tr-TR" altLang="en-US" sz="2400" b="1" dirty="0"/>
              <a:t>programları çalıştırmak</a:t>
            </a:r>
            <a:r>
              <a:rPr lang="en-US" altLang="en-US" sz="2400" b="1" dirty="0"/>
              <a:t>:</a:t>
            </a:r>
          </a:p>
          <a:p>
            <a:pPr>
              <a:buFontTx/>
              <a:buNone/>
              <a:defRPr/>
            </a:pPr>
            <a:r>
              <a:rPr lang="en-US" altLang="en-US" sz="2400" dirty="0"/>
              <a:t>			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mpiexec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-n 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no_procs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prog</a:t>
            </a:r>
            <a:endParaRPr lang="en-US" altLang="en-US" sz="24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tr-TR" altLang="en-US" sz="2400" b="1" dirty="0">
                <a:latin typeface="+mj-lt"/>
              </a:rPr>
              <a:t>veya</a:t>
            </a:r>
            <a:endParaRPr lang="tr-TR" altLang="en-US" b="1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tr-TR" altLang="en-US" sz="2400" b="1" dirty="0">
                <a:solidFill>
                  <a:schemeClr val="accent2"/>
                </a:solidFill>
                <a:latin typeface="Courier New" pitchFamily="49" charset="0"/>
              </a:rPr>
              <a:t> 			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mpirun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-np 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no_procs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prog</a:t>
            </a:r>
            <a:endParaRPr lang="en-US" altLang="en-US" sz="24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buFontTx/>
              <a:buNone/>
              <a:defRPr/>
            </a:pPr>
            <a:endParaRPr lang="en-US" altLang="en-US" sz="24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1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r-TR" altLang="tr-TR" dirty="0"/>
              <a:t>Programları Birden Çok Bilgisayarda Çalıştırmak</a:t>
            </a:r>
            <a:endParaRPr lang="en-US" altLang="tr-TR" dirty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“machines”</a:t>
            </a:r>
            <a:r>
              <a:rPr lang="en-US" sz="2800" dirty="0"/>
              <a:t> </a:t>
            </a:r>
            <a:r>
              <a:rPr lang="tr-TR" sz="2800" dirty="0"/>
              <a:t>isminde bir dosya yaratın.</a:t>
            </a:r>
          </a:p>
          <a:p>
            <a:pPr lvl="1">
              <a:lnSpc>
                <a:spcPct val="90000"/>
              </a:lnSpc>
              <a:defRPr/>
            </a:pPr>
            <a:r>
              <a:rPr lang="tr-TR" altLang="tr-TR" sz="2400" dirty="0"/>
              <a:t>Bu özel bir listelerde programımızı koşturacağımız farklı bilgisayarların ismini veya ip-adreslerini tutarız.</a:t>
            </a:r>
            <a:endParaRPr lang="tr-TR" sz="2600" dirty="0"/>
          </a:p>
          <a:p>
            <a:pPr>
              <a:lnSpc>
                <a:spcPct val="90000"/>
              </a:lnSpc>
              <a:defRPr/>
            </a:pPr>
            <a:r>
              <a:rPr lang="tr-TR" sz="2800" dirty="0"/>
              <a:t>İçine makinelerin ip-adreslerini ve açılmasını istediğiniz süreç adedini her bir satırda birisi olacak şekilde yazın. Listeye kendi makinenizi de eklemelisiniz</a:t>
            </a:r>
            <a:r>
              <a:rPr lang="en-US" sz="2800" dirty="0"/>
              <a:t>:</a:t>
            </a:r>
            <a:endParaRPr lang="tr-TR" sz="2800" dirty="0"/>
          </a:p>
          <a:p>
            <a:pPr lvl="1">
              <a:lnSpc>
                <a:spcPct val="90000"/>
              </a:lnSpc>
              <a:defRPr/>
            </a:pPr>
            <a:r>
              <a:rPr lang="tr-TR" altLang="tr-TR" sz="2400" dirty="0"/>
              <a:t>Bu dosyalara</a:t>
            </a:r>
            <a:r>
              <a:rPr lang="en-US" altLang="tr-TR" sz="2400" dirty="0"/>
              <a:t> </a:t>
            </a:r>
            <a:r>
              <a:rPr lang="tr-TR" altLang="tr-TR" sz="2400" dirty="0"/>
              <a:t>genelde </a:t>
            </a:r>
            <a:r>
              <a:rPr lang="tr-TR" altLang="tr-TR" sz="2400" dirty="0">
                <a:solidFill>
                  <a:srgbClr val="FF0000"/>
                </a:solidFill>
              </a:rPr>
              <a:t>"m</a:t>
            </a:r>
            <a:r>
              <a:rPr lang="en-US" altLang="tr-TR" sz="2400" dirty="0" err="1">
                <a:solidFill>
                  <a:srgbClr val="FF0000"/>
                </a:solidFill>
              </a:rPr>
              <a:t>achines</a:t>
            </a:r>
            <a:r>
              <a:rPr lang="tr-TR" altLang="tr-TR" sz="2400" dirty="0">
                <a:solidFill>
                  <a:srgbClr val="FF0000"/>
                </a:solidFill>
              </a:rPr>
              <a:t>" </a:t>
            </a:r>
            <a:r>
              <a:rPr lang="tr-TR" altLang="tr-TR" sz="2400" dirty="0"/>
              <a:t>veya</a:t>
            </a:r>
            <a:r>
              <a:rPr lang="en-US" altLang="tr-TR" sz="2400" dirty="0"/>
              <a:t> </a:t>
            </a:r>
            <a:r>
              <a:rPr lang="tr-TR" altLang="tr-TR" sz="2400" dirty="0">
                <a:solidFill>
                  <a:srgbClr val="FF0000"/>
                </a:solidFill>
              </a:rPr>
              <a:t>"h</a:t>
            </a:r>
            <a:r>
              <a:rPr lang="en-US" altLang="tr-TR" sz="2400" dirty="0" err="1">
                <a:solidFill>
                  <a:srgbClr val="FF0000"/>
                </a:solidFill>
              </a:rPr>
              <a:t>ostfile</a:t>
            </a:r>
            <a:r>
              <a:rPr lang="tr-TR" altLang="tr-TR" sz="2400" dirty="0">
                <a:solidFill>
                  <a:srgbClr val="FF0000"/>
                </a:solidFill>
              </a:rPr>
              <a:t>"</a:t>
            </a:r>
            <a:r>
              <a:rPr lang="en-US" altLang="tr-TR" sz="2400" dirty="0"/>
              <a:t> </a:t>
            </a:r>
            <a:r>
              <a:rPr lang="tr-TR" altLang="tr-TR" sz="2400" dirty="0"/>
              <a:t>ismi verilir</a:t>
            </a:r>
            <a:r>
              <a:rPr lang="en-US" altLang="tr-TR" sz="24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29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r-TR" altLang="tr-TR" dirty="0"/>
              <a:t>Programları Birden Çok Bilgisayarda Çalıştırmak</a:t>
            </a:r>
            <a:endParaRPr lang="en-US" altLang="tr-TR" dirty="0"/>
          </a:p>
        </p:txBody>
      </p:sp>
      <p:sp>
        <p:nvSpPr>
          <p:cNvPr id="4608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tr-TR" altLang="tr-TR" sz="900" dirty="0"/>
          </a:p>
          <a:p>
            <a:r>
              <a:rPr lang="tr-TR" altLang="tr-TR" sz="3300" dirty="0"/>
              <a:t>Örnek: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tr-TR" sz="3300" dirty="0"/>
              <a:t> 	# IP ve num_proc (zorunlu degil)</a:t>
            </a:r>
            <a:br>
              <a:rPr lang="en-US" sz="3300" dirty="0"/>
            </a:br>
            <a:r>
              <a:rPr lang="en-US" sz="3300" dirty="0"/>
              <a:t> 	</a:t>
            </a:r>
            <a:r>
              <a:rPr lang="tr-TR" sz="3300" dirty="0">
                <a:solidFill>
                  <a:schemeClr val="accent2">
                    <a:lumMod val="75000"/>
                  </a:schemeClr>
                </a:solidFill>
              </a:rPr>
              <a:t>155.223.40.17  4</a:t>
            </a:r>
            <a:endParaRPr lang="en-US" sz="33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tr-TR" sz="3300" dirty="0">
                <a:solidFill>
                  <a:schemeClr val="accent2">
                    <a:lumMod val="75000"/>
                  </a:schemeClr>
                </a:solidFill>
              </a:rPr>
              <a:t>155.223.40.18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tr-TR" sz="3300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r>
              <a:rPr lang="tr-TR" altLang="tr-TR" sz="3300" dirty="0"/>
              <a:t>Satır başında # varsa o satır değerlendirilmez. </a:t>
            </a:r>
          </a:p>
          <a:p>
            <a:r>
              <a:rPr lang="tr-TR" altLang="tr-TR" sz="3300" dirty="0"/>
              <a:t>Dosyalarda makine adından sonra bir boşluk vererek, açılacak süreç sayıları da yazılabilir.</a:t>
            </a:r>
            <a:endParaRPr lang="en-US" altLang="tr-TR" sz="3300" dirty="0"/>
          </a:p>
          <a:p>
            <a:r>
              <a:rPr lang="tr-TR" altLang="tr-TR" sz="3300" dirty="0"/>
              <a:t>mpiexec çalıştırılırken "-machinefile machines" şeklinde parametre olarak bu dosya verilir.</a:t>
            </a:r>
          </a:p>
          <a:p>
            <a:r>
              <a:rPr lang="tr-TR" altLang="tr-TR" sz="3300" dirty="0"/>
              <a:t>Bu dosyanın ismi verilmezse her şey kendi bilgisayarınızda gerçekleşir.</a:t>
            </a:r>
            <a:endParaRPr lang="en-US" altLang="tr-TR" sz="33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3300" dirty="0"/>
          </a:p>
          <a:p>
            <a:endParaRPr lang="tr-TR" altLang="tr-TR" sz="2800" dirty="0"/>
          </a:p>
        </p:txBody>
      </p:sp>
    </p:spTree>
    <p:extLst>
      <p:ext uri="{BB962C8B-B14F-4D97-AF65-F5344CB8AC3E}">
        <p14:creationId xmlns:p14="http://schemas.microsoft.com/office/powerpoint/2010/main" val="3511806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r-TR" altLang="tr-TR" dirty="0"/>
              <a:t>Programları Birden Çok Bilgisayarda Çalıştırmak</a:t>
            </a:r>
            <a:endParaRPr lang="en-US" altLang="tr-T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defRPr/>
            </a:pPr>
            <a:endParaRPr lang="tr-TR" altLang="tr-TR" sz="800" dirty="0"/>
          </a:p>
          <a:p>
            <a:pPr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altLang="tr-TR" sz="2800" dirty="0"/>
              <a:t>MPI </a:t>
            </a:r>
            <a:r>
              <a:rPr lang="tr-TR" altLang="tr-TR" sz="2800" dirty="0"/>
              <a:t>işleri farklı makinelerde koştursun diye aşağıdaki komutu komut satırında yazarız:</a:t>
            </a:r>
            <a:endParaRPr lang="tr-TR" altLang="tr-TR" sz="2800" b="1" dirty="0">
              <a:solidFill>
                <a:srgbClr val="0000FF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en-US" altLang="tr-TR" b="1" dirty="0" err="1">
                <a:solidFill>
                  <a:srgbClr val="0000FF"/>
                </a:solidFill>
              </a:rPr>
              <a:t>mpiexec</a:t>
            </a:r>
            <a:r>
              <a:rPr lang="en-US" altLang="tr-TR" b="1" dirty="0">
                <a:solidFill>
                  <a:srgbClr val="0000FF"/>
                </a:solidFill>
              </a:rPr>
              <a:t> -</a:t>
            </a:r>
            <a:r>
              <a:rPr lang="en-US" altLang="tr-TR" b="1" dirty="0" err="1">
                <a:solidFill>
                  <a:srgbClr val="0000FF"/>
                </a:solidFill>
              </a:rPr>
              <a:t>machinefile</a:t>
            </a:r>
            <a:r>
              <a:rPr lang="en-US" altLang="tr-TR" b="1" dirty="0">
                <a:solidFill>
                  <a:srgbClr val="0000FF"/>
                </a:solidFill>
              </a:rPr>
              <a:t> machines prog</a:t>
            </a:r>
            <a:br>
              <a:rPr lang="en-US" altLang="tr-TR" dirty="0"/>
            </a:br>
            <a:endParaRPr lang="en-US" altLang="tr-TR" sz="2800" dirty="0"/>
          </a:p>
          <a:p>
            <a:pPr>
              <a:lnSpc>
                <a:spcPct val="80000"/>
              </a:lnSpc>
              <a:defRPr/>
            </a:pPr>
            <a:r>
              <a:rPr lang="en-US" altLang="tr-TR" sz="2800" b="1" dirty="0">
                <a:solidFill>
                  <a:srgbClr val="FF0000"/>
                </a:solidFill>
              </a:rPr>
              <a:t>prog</a:t>
            </a:r>
            <a:r>
              <a:rPr lang="en-US" altLang="tr-TR" sz="2800" b="1" dirty="0"/>
              <a:t> </a:t>
            </a:r>
            <a:r>
              <a:rPr lang="tr-TR" altLang="tr-TR" sz="2800" dirty="0"/>
              <a:t>dosyadaki tüm bilgisayarlarda çalışacaktır</a:t>
            </a:r>
            <a:r>
              <a:rPr lang="en-US" altLang="tr-TR" sz="2800" dirty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sz="2800" dirty="0"/>
              <a:t>Her süreç listedeki bir makinede</a:t>
            </a:r>
            <a:r>
              <a:rPr lang="en-US" altLang="tr-TR" sz="2800" dirty="0"/>
              <a:t> </a:t>
            </a:r>
            <a:r>
              <a:rPr lang="tr-TR" altLang="tr-TR" sz="2800" dirty="0"/>
              <a:t>yürütülecektir.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sz="2800" dirty="0"/>
              <a:t>İlk makine 4 süreç birden açıp, kendine verilen görevi kendi içinde paralelleştirme yapacaktır.</a:t>
            </a:r>
          </a:p>
          <a:p>
            <a:pPr lvl="1">
              <a:lnSpc>
                <a:spcPct val="80000"/>
              </a:lnSpc>
              <a:defRPr/>
            </a:pPr>
            <a:r>
              <a:rPr lang="tr-TR" altLang="tr-TR" sz="2600" dirty="0"/>
              <a:t>machines içinde 4 yazdık diye.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tr-TR" sz="2800" dirty="0"/>
          </a:p>
        </p:txBody>
      </p:sp>
    </p:spTree>
    <p:extLst>
      <p:ext uri="{BB962C8B-B14F-4D97-AF65-F5344CB8AC3E}">
        <p14:creationId xmlns:p14="http://schemas.microsoft.com/office/powerpoint/2010/main" val="2463121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/>
              <a:t>Zaman Ölçümü ile Kontrol</a:t>
            </a:r>
            <a:endParaRPr lang="en-US" altLang="en-US" sz="4000" dirty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1800" dirty="0"/>
          </a:p>
          <a:p>
            <a:pPr marL="457200" indent="-457200">
              <a:lnSpc>
                <a:spcPct val="80000"/>
              </a:lnSpc>
            </a:pPr>
            <a:r>
              <a:rPr lang="en-US" altLang="en-US" sz="2800" dirty="0"/>
              <a:t>MPI</a:t>
            </a:r>
            <a:r>
              <a:rPr lang="tr-TR" altLang="en-US" sz="2800" dirty="0"/>
              <a:t>,</a:t>
            </a:r>
            <a:r>
              <a:rPr lang="en-US" altLang="en-US" sz="2800" dirty="0"/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MPI_Wtime</a:t>
            </a:r>
            <a:r>
              <a:rPr lang="en-US" altLang="en-US" sz="2800" b="1" dirty="0">
                <a:solidFill>
                  <a:srgbClr val="FF0000"/>
                </a:solidFill>
              </a:rPr>
              <a:t>()</a:t>
            </a:r>
            <a:r>
              <a:rPr lang="en-US" altLang="en-US" sz="2800" dirty="0"/>
              <a:t> </a:t>
            </a:r>
            <a:r>
              <a:rPr lang="tr-TR" altLang="en-US" sz="2800" dirty="0"/>
              <a:t>rutini ile</a:t>
            </a:r>
            <a:r>
              <a:rPr lang="en-US" altLang="en-US" sz="2800" dirty="0"/>
              <a:t> s</a:t>
            </a:r>
            <a:r>
              <a:rPr lang="tr-TR" altLang="en-US" sz="2800" dirty="0"/>
              <a:t>aniye cinsinden zamanı hesaplamanıza yardımcı olur</a:t>
            </a:r>
            <a:r>
              <a:rPr lang="en-US" altLang="en-US" sz="2800" dirty="0"/>
              <a:t>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>
                <a:latin typeface="Consolas" panose="020B0609020204030204" pitchFamily="49" charset="0"/>
              </a:rPr>
              <a:t>double s</a:t>
            </a:r>
            <a:r>
              <a:rPr lang="tr-TR" altLang="en-US" sz="2800" dirty="0">
                <a:latin typeface="Consolas" panose="020B0609020204030204" pitchFamily="49" charset="0"/>
              </a:rPr>
              <a:t>ur</a:t>
            </a:r>
            <a:r>
              <a:rPr lang="en-US" altLang="en-US" sz="2800" dirty="0">
                <a:latin typeface="Consolas" panose="020B0609020204030204" pitchFamily="49" charset="0"/>
              </a:rPr>
              <a:t>e;</a:t>
            </a:r>
            <a:br>
              <a:rPr lang="en-US" altLang="en-US" sz="2800" dirty="0">
                <a:latin typeface="Consolas" panose="020B0609020204030204" pitchFamily="49" charset="0"/>
              </a:rPr>
            </a:br>
            <a:endParaRPr lang="en-US" altLang="en-US" sz="2800" dirty="0"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Consolas" panose="020B0609020204030204" pitchFamily="49" charset="0"/>
              </a:rPr>
              <a:t>	</a:t>
            </a:r>
            <a:r>
              <a:rPr lang="tr-TR" altLang="en-US" sz="2800" dirty="0">
                <a:latin typeface="Consolas" panose="020B0609020204030204" pitchFamily="49" charset="0"/>
              </a:rPr>
              <a:t>sure</a:t>
            </a:r>
            <a:r>
              <a:rPr lang="en-US" altLang="en-US" sz="2800" dirty="0">
                <a:latin typeface="Consolas" panose="020B0609020204030204" pitchFamily="49" charset="0"/>
              </a:rPr>
              <a:t> = </a:t>
            </a:r>
            <a:r>
              <a:rPr lang="tr-TR" altLang="en-US" sz="2800" dirty="0">
                <a:latin typeface="Consolas" panose="020B0609020204030204" pitchFamily="49" charset="0"/>
              </a:rPr>
              <a:t>-</a:t>
            </a:r>
            <a:r>
              <a:rPr lang="en-US" altLang="en-US" sz="2800" dirty="0" err="1">
                <a:latin typeface="Consolas" panose="020B0609020204030204" pitchFamily="49" charset="0"/>
              </a:rPr>
              <a:t>MPI_Wtime</a:t>
            </a:r>
            <a:r>
              <a:rPr lang="en-US" altLang="en-US" sz="2800" dirty="0">
                <a:latin typeface="Consolas" panose="020B0609020204030204" pitchFamily="49" charset="0"/>
              </a:rPr>
              <a:t>();    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Consolas" panose="020B0609020204030204" pitchFamily="49" charset="0"/>
              </a:rPr>
              <a:t>   		 .</a:t>
            </a:r>
            <a:br>
              <a:rPr lang="en-US" altLang="en-US" sz="2800" dirty="0">
                <a:latin typeface="Consolas" panose="020B0609020204030204" pitchFamily="49" charset="0"/>
              </a:rPr>
            </a:br>
            <a:r>
              <a:rPr lang="en-US" altLang="en-US" sz="2800" dirty="0">
                <a:latin typeface="Consolas" panose="020B0609020204030204" pitchFamily="49" charset="0"/>
              </a:rPr>
              <a:t>   		 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Consolas" panose="020B0609020204030204" pitchFamily="49" charset="0"/>
              </a:rPr>
              <a:t>	</a:t>
            </a:r>
            <a:r>
              <a:rPr lang="tr-TR" altLang="en-US" sz="2800" dirty="0">
                <a:latin typeface="Consolas" panose="020B0609020204030204" pitchFamily="49" charset="0"/>
              </a:rPr>
              <a:t>sur</a:t>
            </a:r>
            <a:r>
              <a:rPr lang="en-US" altLang="en-US" sz="2800" dirty="0">
                <a:latin typeface="Consolas" panose="020B0609020204030204" pitchFamily="49" charset="0"/>
              </a:rPr>
              <a:t>e </a:t>
            </a:r>
            <a:r>
              <a:rPr lang="tr-TR" altLang="en-US" sz="2800" dirty="0"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latin typeface="Consolas" panose="020B0609020204030204" pitchFamily="49" charset="0"/>
              </a:rPr>
              <a:t>= </a:t>
            </a:r>
            <a:r>
              <a:rPr lang="en-US" altLang="en-US" sz="2800" dirty="0" err="1">
                <a:latin typeface="Consolas" panose="020B0609020204030204" pitchFamily="49" charset="0"/>
              </a:rPr>
              <a:t>MPI_Wtime</a:t>
            </a:r>
            <a:r>
              <a:rPr lang="en-US" altLang="en-US" sz="2800" dirty="0">
                <a:latin typeface="Consolas" panose="020B0609020204030204" pitchFamily="49" charset="0"/>
              </a:rPr>
              <a:t>();</a:t>
            </a:r>
            <a:br>
              <a:rPr lang="en-US" altLang="en-US" sz="2800" dirty="0">
                <a:latin typeface="Consolas" panose="020B0609020204030204" pitchFamily="49" charset="0"/>
              </a:rPr>
            </a:br>
            <a:r>
              <a:rPr lang="en-US" altLang="en-US" dirty="0"/>
              <a:t>	</a:t>
            </a:r>
            <a:endParaRPr lang="tr-TR" altLang="en-US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61748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MSMPI Kurulumu</a:t>
            </a:r>
            <a:br>
              <a:rPr lang="tr-TR" dirty="0"/>
            </a:br>
            <a:r>
              <a:rPr lang="tr-TR" sz="2000" dirty="0"/>
              <a:t>Dr.Cengiz Güngör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608806"/>
          </a:xfrm>
        </p:spPr>
        <p:txBody>
          <a:bodyPr>
            <a:normAutofit/>
          </a:bodyPr>
          <a:lstStyle/>
          <a:p>
            <a:pPr>
              <a:tabLst>
                <a:tab pos="6731000" algn="r"/>
              </a:tabLst>
            </a:pPr>
            <a:r>
              <a:rPr lang="tr-TR" dirty="0"/>
              <a:t>Visual </a:t>
            </a:r>
            <a:r>
              <a:rPr lang="tr-TR" dirty="0" err="1"/>
              <a:t>Sudio</a:t>
            </a:r>
            <a:r>
              <a:rPr lang="tr-TR" dirty="0"/>
              <a:t> 2022 MPI Kurulumu</a:t>
            </a:r>
          </a:p>
        </p:txBody>
      </p:sp>
    </p:spTree>
    <p:extLst>
      <p:ext uri="{BB962C8B-B14F-4D97-AF65-F5344CB8AC3E}">
        <p14:creationId xmlns:p14="http://schemas.microsoft.com/office/powerpoint/2010/main" val="1064979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MS-MPI Linkleri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MPI için temel bir kaynak (LLNL </a:t>
            </a:r>
            <a:r>
              <a:rPr lang="tr-TR" dirty="0" err="1"/>
              <a:t>dökümanı</a:t>
            </a:r>
            <a:r>
              <a:rPr lang="tr-TR" dirty="0"/>
              <a:t>):</a:t>
            </a:r>
          </a:p>
          <a:p>
            <a:pPr lvl="1"/>
            <a:r>
              <a:rPr lang="tr-TR" dirty="0"/>
              <a:t>https://computing.llnl.gov/tutorials/mpi/</a:t>
            </a:r>
          </a:p>
          <a:p>
            <a:r>
              <a:rPr lang="tr-TR" dirty="0"/>
              <a:t>Bir de daha kısa olan MS-MPI </a:t>
            </a:r>
            <a:r>
              <a:rPr lang="tr-TR" dirty="0" err="1"/>
              <a:t>dökümanı</a:t>
            </a:r>
            <a:r>
              <a:rPr lang="tr-TR" dirty="0"/>
              <a:t>:</a:t>
            </a:r>
          </a:p>
          <a:p>
            <a:pPr lvl="1"/>
            <a:r>
              <a:rPr lang="tr-TR" dirty="0"/>
              <a:t>https://blogs.technet.microsoft.com/windowshpc/2015/02/02/how-to-compile-and-run-a-simple-ms-mpi-program/</a:t>
            </a:r>
          </a:p>
          <a:p>
            <a:r>
              <a:rPr lang="tr-TR" dirty="0"/>
              <a:t>MS-MPI indirme sayfası:</a:t>
            </a:r>
          </a:p>
          <a:p>
            <a:pPr lvl="1"/>
            <a:r>
              <a:rPr lang="tr-TR" dirty="0"/>
              <a:t>https://msdn.microsoft.com/en-us/library/bb524831.aspx</a:t>
            </a:r>
          </a:p>
        </p:txBody>
      </p:sp>
    </p:spTree>
    <p:extLst>
      <p:ext uri="{BB962C8B-B14F-4D97-AF65-F5344CB8AC3E}">
        <p14:creationId xmlns:p14="http://schemas.microsoft.com/office/powerpoint/2010/main" val="398401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Fig 9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27075"/>
            <a:ext cx="7467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347787" y="2100263"/>
            <a:ext cx="124301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tr-TR" altLang="tr-TR" sz="1600" dirty="0"/>
              <a:t>Bilgisayar 1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6477000" y="728663"/>
            <a:ext cx="124301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tr-TR" altLang="tr-TR" sz="1600" dirty="0"/>
              <a:t>Bilgisayar 2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243388" y="3167062"/>
            <a:ext cx="124301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tr-TR" altLang="tr-TR" sz="1600" dirty="0"/>
              <a:t>Bilgisayar 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86948-1660-48CE-A3A9-072D0E2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084"/>
            <a:ext cx="9144000" cy="684581"/>
          </a:xfrm>
        </p:spPr>
        <p:txBody>
          <a:bodyPr/>
          <a:lstStyle/>
          <a:p>
            <a:r>
              <a:rPr lang="tr-TR" dirty="0"/>
              <a:t>Kütüphane Komutları ile Mesajlaşma Kavramı</a:t>
            </a:r>
          </a:p>
        </p:txBody>
      </p:sp>
    </p:spTree>
    <p:extLst>
      <p:ext uri="{BB962C8B-B14F-4D97-AF65-F5344CB8AC3E}">
        <p14:creationId xmlns:p14="http://schemas.microsoft.com/office/powerpoint/2010/main" val="3025185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mpiexec</a:t>
            </a:r>
            <a:r>
              <a:rPr lang="tr-TR" dirty="0"/>
              <a:t> testi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cmd</a:t>
            </a:r>
            <a:r>
              <a:rPr lang="tr-TR" dirty="0"/>
              <a:t> ekranında </a:t>
            </a:r>
            <a:r>
              <a:rPr lang="tr-TR" dirty="0" err="1"/>
              <a:t>mpiexec</a:t>
            </a:r>
            <a:r>
              <a:rPr lang="tr-TR" dirty="0"/>
              <a:t> yazarsanız aşağıdaki gibi bir çıktı vermelidir:</a:t>
            </a:r>
          </a:p>
          <a:p>
            <a:pPr marL="0" indent="0">
              <a:buNone/>
            </a:pPr>
            <a:endParaRPr lang="tr-TR" dirty="0"/>
          </a:p>
          <a:p>
            <a:pPr marL="274320" lvl="1" indent="0">
              <a:buNone/>
            </a:pPr>
            <a:r>
              <a:rPr lang="tr-TR" sz="1800" dirty="0">
                <a:latin typeface="Courier New" pitchFamily="49" charset="0"/>
                <a:cs typeface="Courier New" pitchFamily="49" charset="0"/>
              </a:rPr>
              <a:t>Microsoft MPI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Startup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Program [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Version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8.1.12438.1084]</a:t>
            </a:r>
          </a:p>
          <a:p>
            <a:pPr marL="274320" lvl="1" indent="0">
              <a:buNone/>
            </a:pPr>
            <a:endParaRPr lang="tr-TR" sz="1800" dirty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Launches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an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application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on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multiple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hosts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274320" lvl="1" indent="0">
              <a:buNone/>
            </a:pPr>
            <a:endParaRPr lang="tr-TR" sz="1800" dirty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Usage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274320" lvl="1" indent="0">
              <a:buNone/>
            </a:pPr>
            <a:endParaRPr lang="tr-TR" sz="1800" dirty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tr-TR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mpiexec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[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options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]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executable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[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] [ : [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options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]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exe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[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] : ... ]</a:t>
            </a:r>
          </a:p>
          <a:p>
            <a:pPr marL="274320" lvl="1" indent="0">
              <a:buNone/>
            </a:pPr>
            <a:r>
              <a:rPr lang="tr-TR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mpiexec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-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configfile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&lt;file name&gt;</a:t>
            </a:r>
          </a:p>
        </p:txBody>
      </p:sp>
    </p:spTree>
    <p:extLst>
      <p:ext uri="{BB962C8B-B14F-4D97-AF65-F5344CB8AC3E}">
        <p14:creationId xmlns:p14="http://schemas.microsoft.com/office/powerpoint/2010/main" val="4109656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Hata verirse aşağıdaki ayarları yapınız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02568"/>
            <a:ext cx="9067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838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tr-TR" dirty="0"/>
              <a:t>MSMPI_BIN, MSMPI_INC, MSMPI_LIB32 ve MSMPI_LIB64 tanımlı olmalıdır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165051"/>
            <a:ext cx="90868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722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Konsol projesi ayarı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Yeni bir C++ ‘Win32 Console </a:t>
            </a:r>
            <a:r>
              <a:rPr lang="tr-TR" dirty="0" err="1"/>
              <a:t>Aplication</a:t>
            </a:r>
            <a:r>
              <a:rPr lang="tr-TR" dirty="0"/>
              <a:t>’ açın.</a:t>
            </a:r>
          </a:p>
          <a:p>
            <a:r>
              <a:rPr lang="tr-TR" dirty="0" err="1"/>
              <a:t>Empty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olsun.</a:t>
            </a:r>
          </a:p>
          <a:p>
            <a:r>
              <a:rPr lang="tr-TR" dirty="0"/>
              <a:t>AddNew Item ile Source.cpp ekleyin.</a:t>
            </a:r>
          </a:p>
          <a:p>
            <a:r>
              <a:rPr lang="en-US" dirty="0"/>
              <a:t>Project -&gt; properties - &gt; </a:t>
            </a:r>
            <a:r>
              <a:rPr lang="tr-TR" dirty="0" err="1"/>
              <a:t>Configuration</a:t>
            </a:r>
            <a:r>
              <a:rPr lang="tr-TR" dirty="0"/>
              <a:t> =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Configuration</a:t>
            </a:r>
            <a:r>
              <a:rPr lang="tr-TR" dirty="0"/>
              <a:t> seçilir</a:t>
            </a:r>
          </a:p>
          <a:p>
            <a:r>
              <a:rPr lang="tr-TR" dirty="0"/>
              <a:t>Altta C</a:t>
            </a:r>
            <a:r>
              <a:rPr lang="en-US" dirty="0"/>
              <a:t>/</a:t>
            </a:r>
            <a:r>
              <a:rPr lang="tr-TR" dirty="0"/>
              <a:t>C</a:t>
            </a:r>
            <a:r>
              <a:rPr lang="en-US" dirty="0"/>
              <a:t>++ -&gt; All options</a:t>
            </a:r>
            <a:r>
              <a:rPr lang="tr-TR" dirty="0"/>
              <a:t> seçilir.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 err="1"/>
              <a:t>Additional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Directories</a:t>
            </a:r>
            <a:r>
              <a:rPr lang="tr-TR" dirty="0"/>
              <a:t> altına:</a:t>
            </a:r>
          </a:p>
          <a:p>
            <a:pPr lvl="1"/>
            <a:r>
              <a:rPr lang="tr-TR" dirty="0"/>
              <a:t>32 bit ise: </a:t>
            </a:r>
            <a:r>
              <a:rPr lang="en-US" dirty="0"/>
              <a:t>$(MSMPI_INC); $(MSMPI_INC)\x86 </a:t>
            </a:r>
            <a:endParaRPr lang="tr-TR" dirty="0"/>
          </a:p>
          <a:p>
            <a:pPr lvl="1"/>
            <a:r>
              <a:rPr lang="tr-TR" dirty="0"/>
              <a:t>64 bit ise: </a:t>
            </a:r>
            <a:r>
              <a:rPr lang="en-US" dirty="0"/>
              <a:t>$(MSMPI_INC); $(MSMPI_INC)\x64</a:t>
            </a:r>
            <a:endParaRPr lang="tr-TR" sz="2500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0870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984"/>
            <a:ext cx="9144000" cy="65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1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Konsol projesi ayarı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/>
          </a:bodyPr>
          <a:lstStyle/>
          <a:p>
            <a:r>
              <a:rPr lang="en-US" dirty="0"/>
              <a:t>Project -&gt; properties - &gt; </a:t>
            </a:r>
            <a:r>
              <a:rPr lang="tr-TR" dirty="0" err="1"/>
              <a:t>Linker</a:t>
            </a:r>
            <a:r>
              <a:rPr lang="en-US" dirty="0"/>
              <a:t> -&gt; All options </a:t>
            </a:r>
            <a:endParaRPr lang="tr-TR" dirty="0"/>
          </a:p>
          <a:p>
            <a:r>
              <a:rPr lang="tr-TR" dirty="0" err="1"/>
              <a:t>Additional</a:t>
            </a:r>
            <a:r>
              <a:rPr lang="tr-TR" dirty="0"/>
              <a:t> </a:t>
            </a:r>
            <a:r>
              <a:rPr lang="tr-TR" dirty="0" err="1"/>
              <a:t>Dependencies</a:t>
            </a:r>
            <a:r>
              <a:rPr lang="tr-TR" dirty="0"/>
              <a:t> altına:</a:t>
            </a:r>
          </a:p>
          <a:p>
            <a:pPr lvl="1"/>
            <a:r>
              <a:rPr lang="tr-TR" dirty="0"/>
              <a:t>msmpi.lib; </a:t>
            </a:r>
          </a:p>
          <a:p>
            <a:r>
              <a:rPr lang="tr-TR" dirty="0" err="1"/>
              <a:t>Additional</a:t>
            </a:r>
            <a:r>
              <a:rPr lang="tr-TR" dirty="0"/>
              <a:t> Library </a:t>
            </a:r>
            <a:r>
              <a:rPr lang="tr-TR" dirty="0" err="1"/>
              <a:t>Directories</a:t>
            </a:r>
            <a:r>
              <a:rPr lang="tr-TR" dirty="0"/>
              <a:t> altına:</a:t>
            </a:r>
          </a:p>
          <a:p>
            <a:pPr lvl="1"/>
            <a:r>
              <a:rPr lang="tr-TR" dirty="0"/>
              <a:t>32 bitte: $(MSMPI_LIB32) </a:t>
            </a:r>
          </a:p>
          <a:p>
            <a:pPr lvl="1"/>
            <a:r>
              <a:rPr lang="tr-TR" dirty="0"/>
              <a:t>64 bitte: $(MSMPI_LIB64) </a:t>
            </a:r>
          </a:p>
          <a:p>
            <a:r>
              <a:rPr lang="tr-TR" dirty="0"/>
              <a:t>Aşağıdaki kodu deneyin, hata vermesin:</a:t>
            </a:r>
          </a:p>
          <a:p>
            <a:pPr marL="274320" lvl="1" indent="0">
              <a:buNone/>
            </a:pPr>
            <a:r>
              <a:rPr lang="tr-TR" sz="2500" dirty="0">
                <a:latin typeface="Courier New" pitchFamily="49" charset="0"/>
                <a:cs typeface="Courier New" pitchFamily="49" charset="0"/>
              </a:rPr>
              <a:t>#</a:t>
            </a:r>
            <a:r>
              <a:rPr lang="tr-TR" sz="2500" dirty="0" err="1">
                <a:latin typeface="Courier New" pitchFamily="49" charset="0"/>
                <a:cs typeface="Courier New" pitchFamily="49" charset="0"/>
              </a:rPr>
              <a:t>include</a:t>
            </a:r>
            <a:r>
              <a:rPr lang="tr-TR" sz="2500" dirty="0">
                <a:latin typeface="Courier New" pitchFamily="49" charset="0"/>
                <a:cs typeface="Courier New" pitchFamily="49" charset="0"/>
              </a:rPr>
              <a:t> "</a:t>
            </a:r>
            <a:r>
              <a:rPr lang="tr-TR" sz="2500" dirty="0" err="1">
                <a:latin typeface="Courier New" pitchFamily="49" charset="0"/>
                <a:cs typeface="Courier New" pitchFamily="49" charset="0"/>
              </a:rPr>
              <a:t>mpi.h</a:t>
            </a:r>
            <a:r>
              <a:rPr lang="tr-TR" sz="25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274320" lvl="1" indent="0">
              <a:buNone/>
            </a:pPr>
            <a:r>
              <a:rPr lang="tr-TR" sz="2500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tr-TR" sz="2500" dirty="0">
                <a:latin typeface="Courier New" pitchFamily="49" charset="0"/>
                <a:cs typeface="Courier New" pitchFamily="49" charset="0"/>
              </a:rPr>
              <a:t> main(</a:t>
            </a:r>
            <a:r>
              <a:rPr lang="tr-TR" sz="2500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tr-TR" sz="25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274320" lvl="1" indent="0">
              <a:buNone/>
            </a:pPr>
            <a:r>
              <a:rPr lang="tr-TR" sz="25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36553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içinden çalışmak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Projeleri </a:t>
            </a:r>
            <a:r>
              <a:rPr lang="tr-TR" dirty="0" err="1"/>
              <a:t>Build</a:t>
            </a:r>
            <a:r>
              <a:rPr lang="tr-TR" dirty="0"/>
              <a:t> ettikten sonra çalıştırabilmek için, </a:t>
            </a:r>
            <a:r>
              <a:rPr lang="en-US"/>
              <a:t>konsol</a:t>
            </a:r>
            <a:r>
              <a:rPr lang="tr-TR"/>
              <a:t> </a:t>
            </a:r>
            <a:r>
              <a:rPr lang="en-US" dirty="0" err="1"/>
              <a:t>ekranında</a:t>
            </a:r>
            <a:r>
              <a:rPr lang="tr-TR" dirty="0"/>
              <a:t> ‘</a:t>
            </a:r>
            <a:r>
              <a:rPr lang="tr-TR" dirty="0" err="1"/>
              <a:t>mpiexec</a:t>
            </a:r>
            <a:r>
              <a:rPr lang="tr-TR" dirty="0"/>
              <a:t> mpitest.exe’ demeliyiz, ya da:</a:t>
            </a:r>
          </a:p>
          <a:p>
            <a:r>
              <a:rPr lang="tr-TR" dirty="0"/>
              <a:t>T</a:t>
            </a:r>
            <a:r>
              <a:rPr lang="en-US" dirty="0" err="1"/>
              <a:t>ools</a:t>
            </a:r>
            <a:r>
              <a:rPr lang="en-US" dirty="0"/>
              <a:t> -&gt; External Tool</a:t>
            </a:r>
            <a:r>
              <a:rPr lang="tr-TR" dirty="0"/>
              <a:t>s ayarı</a:t>
            </a:r>
          </a:p>
          <a:p>
            <a:pPr lvl="1"/>
            <a:r>
              <a:rPr lang="tr-TR" dirty="0" err="1"/>
              <a:t>Title</a:t>
            </a:r>
            <a:r>
              <a:rPr lang="tr-TR" dirty="0"/>
              <a:t>: MS MPI </a:t>
            </a:r>
          </a:p>
          <a:p>
            <a:pPr lvl="1"/>
            <a:r>
              <a:rPr lang="tr-TR" dirty="0" err="1"/>
              <a:t>Command</a:t>
            </a:r>
            <a:r>
              <a:rPr lang="tr-TR" dirty="0"/>
              <a:t>: $(MSMPI_BIN)mpiexec.exe</a:t>
            </a:r>
          </a:p>
          <a:p>
            <a:pPr lvl="1"/>
            <a:r>
              <a:rPr lang="tr-TR" dirty="0" err="1"/>
              <a:t>Arguments</a:t>
            </a:r>
            <a:r>
              <a:rPr lang="tr-TR" dirty="0"/>
              <a:t>: $(TargetName).exe</a:t>
            </a:r>
          </a:p>
          <a:p>
            <a:pPr lvl="1"/>
            <a:r>
              <a:rPr lang="tr-TR" dirty="0" err="1"/>
              <a:t>Initial</a:t>
            </a:r>
            <a:r>
              <a:rPr lang="tr-TR" dirty="0"/>
              <a:t> Directory: $(</a:t>
            </a:r>
            <a:r>
              <a:rPr lang="tr-TR" dirty="0" err="1"/>
              <a:t>BinDir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‘Close on </a:t>
            </a:r>
            <a:r>
              <a:rPr lang="tr-TR" dirty="0" err="1"/>
              <a:t>exit</a:t>
            </a:r>
            <a:r>
              <a:rPr lang="tr-TR" dirty="0"/>
              <a:t>’ seçili olmasın…</a:t>
            </a:r>
            <a:endParaRPr lang="en-US" dirty="0"/>
          </a:p>
          <a:p>
            <a:r>
              <a:rPr lang="en-US" dirty="0"/>
              <a:t>Executable </a:t>
            </a:r>
            <a:r>
              <a:rPr lang="en-US" dirty="0" err="1"/>
              <a:t>bulunamadı</a:t>
            </a:r>
            <a:r>
              <a:rPr lang="en-US" dirty="0"/>
              <a:t> </a:t>
            </a:r>
            <a:r>
              <a:rPr lang="en-US" dirty="0" err="1"/>
              <a:t>derse</a:t>
            </a:r>
            <a:r>
              <a:rPr lang="en-US" dirty="0"/>
              <a:t> ‘Command’ </a:t>
            </a:r>
            <a:r>
              <a:rPr lang="en-US" dirty="0" err="1"/>
              <a:t>kısmına</a:t>
            </a:r>
            <a:r>
              <a:rPr lang="en-US" dirty="0"/>
              <a:t> tam </a:t>
            </a:r>
            <a:r>
              <a:rPr lang="en-US" dirty="0" err="1"/>
              <a:t>adres</a:t>
            </a:r>
            <a:r>
              <a:rPr lang="en-US" dirty="0"/>
              <a:t> </a:t>
            </a:r>
            <a:r>
              <a:rPr lang="en-US" dirty="0" err="1"/>
              <a:t>verin</a:t>
            </a:r>
            <a:r>
              <a:rPr lang="en-US" dirty="0"/>
              <a:t>. ‘C:\Program Files…’</a:t>
            </a:r>
            <a:endParaRPr lang="tr-TR" dirty="0"/>
          </a:p>
          <a:p>
            <a:r>
              <a:rPr lang="tr-TR" dirty="0"/>
              <a:t>Artık Tools -&gt; MS MPI dersek çalışır.</a:t>
            </a:r>
          </a:p>
        </p:txBody>
      </p:sp>
    </p:spTree>
    <p:extLst>
      <p:ext uri="{BB962C8B-B14F-4D97-AF65-F5344CB8AC3E}">
        <p14:creationId xmlns:p14="http://schemas.microsoft.com/office/powerpoint/2010/main" val="2045161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kodumuz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"</a:t>
            </a:r>
            <a:r>
              <a:rPr lang="tr-TR" dirty="0" err="1"/>
              <a:t>mpi.h</a:t>
            </a:r>
            <a:r>
              <a:rPr lang="tr-TR" dirty="0"/>
              <a:t>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stdio.h</a:t>
            </a:r>
            <a:r>
              <a:rPr lang="tr-TR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err="1"/>
              <a:t>void</a:t>
            </a:r>
            <a:r>
              <a:rPr lang="tr-TR" dirty="0"/>
              <a:t> main(</a:t>
            </a:r>
            <a:r>
              <a:rPr lang="tr-TR" dirty="0" err="1"/>
              <a:t>void</a:t>
            </a:r>
            <a:r>
              <a:rPr lang="tr-TR" dirty="0"/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</a:t>
            </a:r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numtasks</a:t>
            </a:r>
            <a:r>
              <a:rPr lang="tr-TR" dirty="0"/>
              <a:t>, </a:t>
            </a:r>
            <a:r>
              <a:rPr lang="tr-TR" dirty="0" err="1"/>
              <a:t>rank</a:t>
            </a:r>
            <a:r>
              <a:rPr lang="tr-TR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</a:t>
            </a:r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rc</a:t>
            </a:r>
            <a:r>
              <a:rPr lang="tr-TR" dirty="0"/>
              <a:t> = </a:t>
            </a:r>
            <a:r>
              <a:rPr lang="tr-TR" dirty="0" err="1"/>
              <a:t>MPI_Init</a:t>
            </a:r>
            <a:r>
              <a:rPr lang="tr-TR" dirty="0"/>
              <a:t>(NULL, NULL);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</a:t>
            </a:r>
            <a:r>
              <a:rPr lang="tr-TR" dirty="0" err="1"/>
              <a:t>if</a:t>
            </a:r>
            <a:r>
              <a:rPr lang="tr-TR" dirty="0"/>
              <a:t> ( </a:t>
            </a:r>
            <a:r>
              <a:rPr lang="tr-TR" dirty="0" err="1"/>
              <a:t>rc</a:t>
            </a:r>
            <a:r>
              <a:rPr lang="tr-TR" dirty="0"/>
              <a:t> != MPI_SUCCESS 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   </a:t>
            </a:r>
            <a:r>
              <a:rPr lang="tr-TR" dirty="0" err="1"/>
              <a:t>printf</a:t>
            </a:r>
            <a:r>
              <a:rPr lang="tr-TR" dirty="0"/>
              <a:t>("MPI desteklenmiyor.\n");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   </a:t>
            </a:r>
            <a:r>
              <a:rPr lang="tr-TR" dirty="0" err="1"/>
              <a:t>MPI_Abort</a:t>
            </a:r>
            <a:r>
              <a:rPr lang="tr-TR" dirty="0"/>
              <a:t>(MPI_COMM_WORLD, </a:t>
            </a:r>
            <a:r>
              <a:rPr lang="tr-TR" dirty="0" err="1"/>
              <a:t>rc</a:t>
            </a:r>
            <a:r>
              <a:rPr lang="tr-TR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</a:t>
            </a:r>
            <a:r>
              <a:rPr lang="tr-TR" dirty="0" err="1"/>
              <a:t>MPI_Comm_size</a:t>
            </a:r>
            <a:r>
              <a:rPr lang="tr-TR" dirty="0"/>
              <a:t>(MPI_COMM_WORLD, &amp;</a:t>
            </a:r>
            <a:r>
              <a:rPr lang="tr-TR" dirty="0" err="1"/>
              <a:t>numtasks</a:t>
            </a:r>
            <a:r>
              <a:rPr lang="tr-TR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</a:t>
            </a:r>
            <a:r>
              <a:rPr lang="tr-TR" dirty="0" err="1"/>
              <a:t>MPI_Comm_rank</a:t>
            </a:r>
            <a:r>
              <a:rPr lang="tr-TR" dirty="0"/>
              <a:t>(MPI_COMM_WORLD, &amp;</a:t>
            </a:r>
            <a:r>
              <a:rPr lang="tr-TR" dirty="0" err="1"/>
              <a:t>rank</a:t>
            </a:r>
            <a:r>
              <a:rPr lang="tr-TR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</a:t>
            </a:r>
            <a:r>
              <a:rPr lang="en-US" dirty="0" err="1"/>
              <a:t>printf</a:t>
            </a:r>
            <a:r>
              <a:rPr lang="en-US" dirty="0"/>
              <a:t>("Hello from %d/%d\n", rank, </a:t>
            </a:r>
            <a:r>
              <a:rPr lang="en-US" dirty="0" err="1"/>
              <a:t>numtasks</a:t>
            </a:r>
            <a:r>
              <a:rPr lang="en-US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</a:t>
            </a:r>
            <a:r>
              <a:rPr lang="tr-TR" dirty="0" err="1"/>
              <a:t>MPI_Finalize</a:t>
            </a:r>
            <a:r>
              <a:rPr lang="tr-TR" dirty="0"/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9277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problemler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mpi.h</a:t>
            </a:r>
            <a:r>
              <a:rPr lang="en-US" dirty="0"/>
              <a:t>” </a:t>
            </a:r>
            <a:r>
              <a:rPr lang="en-US" dirty="0" err="1"/>
              <a:t>bulunamadı</a:t>
            </a:r>
            <a:r>
              <a:rPr lang="en-US" dirty="0"/>
              <a:t> </a:t>
            </a:r>
            <a:r>
              <a:rPr lang="en-US" dirty="0" err="1"/>
              <a:t>hatası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Projeyi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oluşturun</a:t>
            </a:r>
            <a:r>
              <a:rPr lang="en-US" dirty="0"/>
              <a:t>, </a:t>
            </a:r>
            <a:r>
              <a:rPr lang="en-US" dirty="0" err="1"/>
              <a:t>anlatılan</a:t>
            </a:r>
            <a:r>
              <a:rPr lang="en-US" dirty="0"/>
              <a:t> </a:t>
            </a:r>
            <a:r>
              <a:rPr lang="en-US" dirty="0" err="1"/>
              <a:t>ayarlamaları</a:t>
            </a:r>
            <a:r>
              <a:rPr lang="en-US" dirty="0"/>
              <a:t> </a:t>
            </a:r>
            <a:r>
              <a:rPr lang="en-US" dirty="0" err="1"/>
              <a:t>yaparken</a:t>
            </a:r>
            <a:r>
              <a:rPr lang="en-US" dirty="0"/>
              <a:t> </a:t>
            </a:r>
            <a:r>
              <a:rPr lang="en-US" dirty="0" err="1"/>
              <a:t>eski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 </a:t>
            </a:r>
            <a:r>
              <a:rPr lang="en-US" dirty="0" err="1"/>
              <a:t>silmemeye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C++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linker’daki</a:t>
            </a:r>
            <a:r>
              <a:rPr lang="en-US" dirty="0"/>
              <a:t> </a:t>
            </a:r>
            <a:r>
              <a:rPr lang="en-US" dirty="0" err="1"/>
              <a:t>linkleri</a:t>
            </a:r>
            <a:r>
              <a:rPr lang="en-US" dirty="0"/>
              <a:t> $(MSMPI_XXX) </a:t>
            </a:r>
            <a:r>
              <a:rPr lang="en-US" dirty="0" err="1"/>
              <a:t>yerine</a:t>
            </a:r>
            <a:r>
              <a:rPr lang="en-US" dirty="0"/>
              <a:t> tam </a:t>
            </a:r>
            <a:r>
              <a:rPr lang="en-US" dirty="0" err="1"/>
              <a:t>adres</a:t>
            </a:r>
            <a:r>
              <a:rPr lang="en-US" dirty="0"/>
              <a:t> </a:t>
            </a:r>
            <a:r>
              <a:rPr lang="en-US" dirty="0" err="1"/>
              <a:t>verin</a:t>
            </a:r>
            <a:r>
              <a:rPr lang="en-US" dirty="0"/>
              <a:t>.</a:t>
            </a:r>
          </a:p>
          <a:p>
            <a:r>
              <a:rPr lang="en-US" dirty="0"/>
              <a:t>_</a:t>
            </a:r>
            <a:r>
              <a:rPr lang="en-US" dirty="0" err="1"/>
              <a:t>MPI_Comm_Size</a:t>
            </a:r>
            <a:r>
              <a:rPr lang="en-US" dirty="0"/>
              <a:t> unresolved external.</a:t>
            </a:r>
          </a:p>
          <a:p>
            <a:pPr lvl="1"/>
            <a:r>
              <a:rPr lang="en-US" dirty="0"/>
              <a:t>C++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linker’daki</a:t>
            </a:r>
            <a:r>
              <a:rPr lang="en-US" dirty="0"/>
              <a:t> </a:t>
            </a:r>
            <a:r>
              <a:rPr lang="en-US" dirty="0" err="1"/>
              <a:t>linkleri</a:t>
            </a:r>
            <a:r>
              <a:rPr lang="en-US" dirty="0"/>
              <a:t> $(MSMPI_XXX) </a:t>
            </a:r>
            <a:r>
              <a:rPr lang="en-US" dirty="0" err="1"/>
              <a:t>yerine</a:t>
            </a:r>
            <a:r>
              <a:rPr lang="en-US" dirty="0"/>
              <a:t> tam </a:t>
            </a:r>
            <a:r>
              <a:rPr lang="en-US" dirty="0" err="1"/>
              <a:t>adres</a:t>
            </a:r>
            <a:r>
              <a:rPr lang="en-US" dirty="0"/>
              <a:t> </a:t>
            </a:r>
            <a:r>
              <a:rPr lang="en-US" dirty="0" err="1"/>
              <a:t>verin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64 bit </a:t>
            </a:r>
            <a:r>
              <a:rPr lang="en-US" dirty="0" err="1"/>
              <a:t>değil</a:t>
            </a:r>
            <a:r>
              <a:rPr lang="en-US" dirty="0"/>
              <a:t>, 32 bit </a:t>
            </a:r>
            <a:r>
              <a:rPr lang="en-US" dirty="0" err="1"/>
              <a:t>ayarları</a:t>
            </a:r>
            <a:r>
              <a:rPr lang="en-US" dirty="0"/>
              <a:t> </a:t>
            </a:r>
            <a:r>
              <a:rPr lang="en-US" dirty="0" err="1"/>
              <a:t>yapın</a:t>
            </a:r>
            <a:r>
              <a:rPr lang="en-US" dirty="0"/>
              <a:t>.</a:t>
            </a:r>
          </a:p>
          <a:p>
            <a:r>
              <a:rPr lang="en-US" dirty="0" err="1"/>
              <a:t>sal.h</a:t>
            </a:r>
            <a:r>
              <a:rPr lang="en-US" dirty="0"/>
              <a:t> </a:t>
            </a:r>
            <a:r>
              <a:rPr lang="en-US" dirty="0" err="1"/>
              <a:t>bulunamadı</a:t>
            </a:r>
            <a:r>
              <a:rPr lang="tr-TR" dirty="0"/>
              <a:t> derse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C++’</a:t>
            </a:r>
            <a:r>
              <a:rPr lang="en-US" dirty="0" err="1"/>
              <a:t>daki</a:t>
            </a:r>
            <a:r>
              <a:rPr lang="en-US" dirty="0"/>
              <a:t> “Preprocessor Definitions” a MSMPI_NO_SAL </a:t>
            </a:r>
            <a:r>
              <a:rPr lang="en-US" dirty="0" err="1"/>
              <a:t>ekleyin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602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FC343B-99DA-4385-9BF4-C9BB9AD54D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Python</a:t>
            </a:r>
            <a:r>
              <a:rPr lang="tr-TR" dirty="0"/>
              <a:t> ile Çalışmak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B12C30C-8CED-47F4-B17A-979DDFE8D4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43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742980-E6A8-4296-8E93-07092676F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2800" dirty="0"/>
              <a:t>Bilgisayarlarda Kurulu Olan, Sanal Makine Şeklinde Arka Planda Çalışan Süreçlerin Mesajlaşması </a:t>
            </a:r>
            <a:endParaRPr lang="tr-TR" dirty="0"/>
          </a:p>
        </p:txBody>
      </p:sp>
      <p:sp>
        <p:nvSpPr>
          <p:cNvPr id="17421" name="Rectangle 1039"/>
          <p:cNvSpPr>
            <a:spLocks noChangeArrowheads="1"/>
          </p:cNvSpPr>
          <p:nvPr/>
        </p:nvSpPr>
        <p:spPr bwMode="auto">
          <a:xfrm>
            <a:off x="6400800" y="4038600"/>
            <a:ext cx="1765300" cy="1943100"/>
          </a:xfrm>
          <a:prstGeom prst="rect">
            <a:avLst/>
          </a:prstGeom>
          <a:solidFill>
            <a:schemeClr val="bg1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 altLang="tr-TR" sz="1200"/>
          </a:p>
        </p:txBody>
      </p:sp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altLang="en-US" dirty="0"/>
              <a:t>Bilgisayarlarda Süreçlerin Mesajlaşması  </a:t>
            </a:r>
            <a:endParaRPr lang="en-US" altLang="en-US" sz="6000" dirty="0"/>
          </a:p>
        </p:txBody>
      </p:sp>
      <p:sp>
        <p:nvSpPr>
          <p:cNvPr id="17411" name="Rectangle 1029"/>
          <p:cNvSpPr>
            <a:spLocks noChangeArrowheads="1"/>
          </p:cNvSpPr>
          <p:nvPr/>
        </p:nvSpPr>
        <p:spPr bwMode="auto">
          <a:xfrm>
            <a:off x="2470150" y="4735513"/>
            <a:ext cx="355600" cy="7127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17412" name="Rectangle 1030"/>
          <p:cNvSpPr>
            <a:spLocks noChangeArrowheads="1"/>
          </p:cNvSpPr>
          <p:nvPr/>
        </p:nvSpPr>
        <p:spPr bwMode="auto">
          <a:xfrm>
            <a:off x="2478088" y="4743450"/>
            <a:ext cx="358775" cy="714375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17413" name="Rectangle 1031"/>
          <p:cNvSpPr>
            <a:spLocks noChangeArrowheads="1"/>
          </p:cNvSpPr>
          <p:nvPr/>
        </p:nvSpPr>
        <p:spPr bwMode="auto">
          <a:xfrm>
            <a:off x="2122488" y="3692525"/>
            <a:ext cx="1763712" cy="194310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17414" name="Oval 1032"/>
          <p:cNvSpPr>
            <a:spLocks noChangeArrowheads="1"/>
          </p:cNvSpPr>
          <p:nvPr/>
        </p:nvSpPr>
        <p:spPr bwMode="auto">
          <a:xfrm>
            <a:off x="2781300" y="3924300"/>
            <a:ext cx="803275" cy="341313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 altLang="tr-TR" sz="1200"/>
          </a:p>
        </p:txBody>
      </p:sp>
      <p:sp>
        <p:nvSpPr>
          <p:cNvPr id="17415" name="Rectangle 1033"/>
          <p:cNvSpPr>
            <a:spLocks noChangeArrowheads="1"/>
          </p:cNvSpPr>
          <p:nvPr/>
        </p:nvSpPr>
        <p:spPr bwMode="auto">
          <a:xfrm>
            <a:off x="4835525" y="2941638"/>
            <a:ext cx="355600" cy="7127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17416" name="Rectangle 1034"/>
          <p:cNvSpPr>
            <a:spLocks noChangeArrowheads="1"/>
          </p:cNvSpPr>
          <p:nvPr/>
        </p:nvSpPr>
        <p:spPr bwMode="auto">
          <a:xfrm>
            <a:off x="4843463" y="2949575"/>
            <a:ext cx="358775" cy="714375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17417" name="Rectangle 1035"/>
          <p:cNvSpPr>
            <a:spLocks noChangeArrowheads="1"/>
          </p:cNvSpPr>
          <p:nvPr/>
        </p:nvSpPr>
        <p:spPr bwMode="auto">
          <a:xfrm>
            <a:off x="4505325" y="1898650"/>
            <a:ext cx="1765300" cy="194310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17418" name="Oval 1036"/>
          <p:cNvSpPr>
            <a:spLocks noChangeArrowheads="1"/>
          </p:cNvSpPr>
          <p:nvPr/>
        </p:nvSpPr>
        <p:spPr bwMode="auto">
          <a:xfrm>
            <a:off x="5146675" y="2130425"/>
            <a:ext cx="803275" cy="3397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 altLang="tr-TR" sz="1200"/>
          </a:p>
        </p:txBody>
      </p:sp>
      <p:sp>
        <p:nvSpPr>
          <p:cNvPr id="17419" name="Rectangle 1037"/>
          <p:cNvSpPr>
            <a:spLocks noChangeArrowheads="1"/>
          </p:cNvSpPr>
          <p:nvPr/>
        </p:nvSpPr>
        <p:spPr bwMode="auto">
          <a:xfrm>
            <a:off x="6762750" y="5057775"/>
            <a:ext cx="357188" cy="6953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17420" name="Rectangle 1038"/>
          <p:cNvSpPr>
            <a:spLocks noChangeArrowheads="1"/>
          </p:cNvSpPr>
          <p:nvPr/>
        </p:nvSpPr>
        <p:spPr bwMode="auto">
          <a:xfrm>
            <a:off x="6770688" y="5065713"/>
            <a:ext cx="358775" cy="696912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17422" name="Oval 1040"/>
          <p:cNvSpPr>
            <a:spLocks noChangeArrowheads="1"/>
          </p:cNvSpPr>
          <p:nvPr/>
        </p:nvSpPr>
        <p:spPr bwMode="auto">
          <a:xfrm>
            <a:off x="7073900" y="4246563"/>
            <a:ext cx="803275" cy="322262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 altLang="tr-TR" sz="1200"/>
          </a:p>
        </p:txBody>
      </p:sp>
      <p:sp>
        <p:nvSpPr>
          <p:cNvPr id="17423" name="Line 1043"/>
          <p:cNvSpPr>
            <a:spLocks noChangeShapeType="1"/>
          </p:cNvSpPr>
          <p:nvPr/>
        </p:nvSpPr>
        <p:spPr bwMode="auto">
          <a:xfrm flipH="1">
            <a:off x="3235325" y="3827463"/>
            <a:ext cx="19050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4" name="Freeform 1044"/>
          <p:cNvSpPr>
            <a:spLocks/>
          </p:cNvSpPr>
          <p:nvPr/>
        </p:nvSpPr>
        <p:spPr bwMode="auto">
          <a:xfrm>
            <a:off x="3200400" y="3827463"/>
            <a:ext cx="71438" cy="71437"/>
          </a:xfrm>
          <a:custGeom>
            <a:avLst/>
            <a:gdLst>
              <a:gd name="T0" fmla="*/ 2147483646 w 45"/>
              <a:gd name="T1" fmla="*/ 2147483646 h 45"/>
              <a:gd name="T2" fmla="*/ 2147483646 w 45"/>
              <a:gd name="T3" fmla="*/ 2147483646 h 45"/>
              <a:gd name="T4" fmla="*/ 0 w 45"/>
              <a:gd name="T5" fmla="*/ 2147483646 h 45"/>
              <a:gd name="T6" fmla="*/ 2147483646 w 45"/>
              <a:gd name="T7" fmla="*/ 0 h 45"/>
              <a:gd name="T8" fmla="*/ 2147483646 w 45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5"/>
              <a:gd name="T17" fmla="*/ 45 w 4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5">
                <a:moveTo>
                  <a:pt x="22" y="11"/>
                </a:moveTo>
                <a:lnTo>
                  <a:pt x="45" y="11"/>
                </a:lnTo>
                <a:lnTo>
                  <a:pt x="0" y="45"/>
                </a:lnTo>
                <a:lnTo>
                  <a:pt x="22" y="0"/>
                </a:lnTo>
                <a:lnTo>
                  <a:pt x="22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5" name="Freeform 1045"/>
          <p:cNvSpPr>
            <a:spLocks/>
          </p:cNvSpPr>
          <p:nvPr/>
        </p:nvSpPr>
        <p:spPr bwMode="auto">
          <a:xfrm>
            <a:off x="3200400" y="3827463"/>
            <a:ext cx="71438" cy="71437"/>
          </a:xfrm>
          <a:custGeom>
            <a:avLst/>
            <a:gdLst>
              <a:gd name="T0" fmla="*/ 2147483646 w 45"/>
              <a:gd name="T1" fmla="*/ 2147483646 h 45"/>
              <a:gd name="T2" fmla="*/ 2147483646 w 45"/>
              <a:gd name="T3" fmla="*/ 2147483646 h 45"/>
              <a:gd name="T4" fmla="*/ 0 w 45"/>
              <a:gd name="T5" fmla="*/ 2147483646 h 45"/>
              <a:gd name="T6" fmla="*/ 2147483646 w 45"/>
              <a:gd name="T7" fmla="*/ 0 h 45"/>
              <a:gd name="T8" fmla="*/ 2147483646 w 45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5"/>
              <a:gd name="T17" fmla="*/ 45 w 4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5">
                <a:moveTo>
                  <a:pt x="22" y="11"/>
                </a:moveTo>
                <a:lnTo>
                  <a:pt x="45" y="11"/>
                </a:lnTo>
                <a:lnTo>
                  <a:pt x="0" y="45"/>
                </a:lnTo>
                <a:lnTo>
                  <a:pt x="22" y="0"/>
                </a:lnTo>
                <a:lnTo>
                  <a:pt x="2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6" name="Line 1046"/>
          <p:cNvSpPr>
            <a:spLocks noChangeShapeType="1"/>
          </p:cNvSpPr>
          <p:nvPr/>
        </p:nvSpPr>
        <p:spPr bwMode="auto">
          <a:xfrm flipV="1">
            <a:off x="5102225" y="2425700"/>
            <a:ext cx="17463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7" name="Freeform 1047"/>
          <p:cNvSpPr>
            <a:spLocks/>
          </p:cNvSpPr>
          <p:nvPr/>
        </p:nvSpPr>
        <p:spPr bwMode="auto">
          <a:xfrm>
            <a:off x="5084763" y="2389188"/>
            <a:ext cx="71437" cy="71437"/>
          </a:xfrm>
          <a:custGeom>
            <a:avLst/>
            <a:gdLst>
              <a:gd name="T0" fmla="*/ 2147483646 w 45"/>
              <a:gd name="T1" fmla="*/ 2147483646 h 45"/>
              <a:gd name="T2" fmla="*/ 0 w 45"/>
              <a:gd name="T3" fmla="*/ 2147483646 h 45"/>
              <a:gd name="T4" fmla="*/ 2147483646 w 45"/>
              <a:gd name="T5" fmla="*/ 0 h 45"/>
              <a:gd name="T6" fmla="*/ 2147483646 w 45"/>
              <a:gd name="T7" fmla="*/ 2147483646 h 45"/>
              <a:gd name="T8" fmla="*/ 2147483646 w 45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5"/>
              <a:gd name="T17" fmla="*/ 45 w 4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5">
                <a:moveTo>
                  <a:pt x="22" y="23"/>
                </a:moveTo>
                <a:lnTo>
                  <a:pt x="0" y="23"/>
                </a:lnTo>
                <a:lnTo>
                  <a:pt x="45" y="0"/>
                </a:lnTo>
                <a:lnTo>
                  <a:pt x="22" y="45"/>
                </a:lnTo>
                <a:lnTo>
                  <a:pt x="22" y="23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8" name="Freeform 1048"/>
          <p:cNvSpPr>
            <a:spLocks/>
          </p:cNvSpPr>
          <p:nvPr/>
        </p:nvSpPr>
        <p:spPr bwMode="auto">
          <a:xfrm>
            <a:off x="5084763" y="2389188"/>
            <a:ext cx="71437" cy="71437"/>
          </a:xfrm>
          <a:custGeom>
            <a:avLst/>
            <a:gdLst>
              <a:gd name="T0" fmla="*/ 2147483646 w 45"/>
              <a:gd name="T1" fmla="*/ 2147483646 h 45"/>
              <a:gd name="T2" fmla="*/ 0 w 45"/>
              <a:gd name="T3" fmla="*/ 2147483646 h 45"/>
              <a:gd name="T4" fmla="*/ 2147483646 w 45"/>
              <a:gd name="T5" fmla="*/ 0 h 45"/>
              <a:gd name="T6" fmla="*/ 2147483646 w 45"/>
              <a:gd name="T7" fmla="*/ 2147483646 h 45"/>
              <a:gd name="T8" fmla="*/ 2147483646 w 45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5"/>
              <a:gd name="T17" fmla="*/ 45 w 4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5">
                <a:moveTo>
                  <a:pt x="22" y="23"/>
                </a:moveTo>
                <a:lnTo>
                  <a:pt x="0" y="23"/>
                </a:lnTo>
                <a:lnTo>
                  <a:pt x="45" y="0"/>
                </a:lnTo>
                <a:lnTo>
                  <a:pt x="22" y="45"/>
                </a:lnTo>
                <a:lnTo>
                  <a:pt x="22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9" name="Line 1049"/>
          <p:cNvSpPr>
            <a:spLocks noChangeShapeType="1"/>
          </p:cNvSpPr>
          <p:nvPr/>
        </p:nvSpPr>
        <p:spPr bwMode="auto">
          <a:xfrm flipV="1">
            <a:off x="3254374" y="2425699"/>
            <a:ext cx="1836737" cy="14017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0" name="Line 1050"/>
          <p:cNvSpPr>
            <a:spLocks noChangeShapeType="1"/>
          </p:cNvSpPr>
          <p:nvPr/>
        </p:nvSpPr>
        <p:spPr bwMode="auto">
          <a:xfrm flipH="1" flipV="1">
            <a:off x="5815013" y="2532063"/>
            <a:ext cx="17462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1" name="Freeform 1051"/>
          <p:cNvSpPr>
            <a:spLocks/>
          </p:cNvSpPr>
          <p:nvPr/>
        </p:nvSpPr>
        <p:spPr bwMode="auto">
          <a:xfrm>
            <a:off x="5797550" y="2478088"/>
            <a:ext cx="52388" cy="88900"/>
          </a:xfrm>
          <a:custGeom>
            <a:avLst/>
            <a:gdLst>
              <a:gd name="T0" fmla="*/ 2147483646 w 33"/>
              <a:gd name="T1" fmla="*/ 2147483646 h 56"/>
              <a:gd name="T2" fmla="*/ 2147483646 w 33"/>
              <a:gd name="T3" fmla="*/ 2147483646 h 56"/>
              <a:gd name="T4" fmla="*/ 0 w 33"/>
              <a:gd name="T5" fmla="*/ 0 h 56"/>
              <a:gd name="T6" fmla="*/ 2147483646 w 33"/>
              <a:gd name="T7" fmla="*/ 2147483646 h 56"/>
              <a:gd name="T8" fmla="*/ 2147483646 w 33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56"/>
              <a:gd name="T17" fmla="*/ 33 w 33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56">
                <a:moveTo>
                  <a:pt x="11" y="34"/>
                </a:moveTo>
                <a:lnTo>
                  <a:pt x="11" y="56"/>
                </a:lnTo>
                <a:lnTo>
                  <a:pt x="0" y="0"/>
                </a:lnTo>
                <a:lnTo>
                  <a:pt x="33" y="34"/>
                </a:lnTo>
                <a:lnTo>
                  <a:pt x="11" y="34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2" name="Freeform 1052"/>
          <p:cNvSpPr>
            <a:spLocks/>
          </p:cNvSpPr>
          <p:nvPr/>
        </p:nvSpPr>
        <p:spPr bwMode="auto">
          <a:xfrm>
            <a:off x="5797550" y="2478088"/>
            <a:ext cx="52388" cy="88900"/>
          </a:xfrm>
          <a:custGeom>
            <a:avLst/>
            <a:gdLst>
              <a:gd name="T0" fmla="*/ 2147483646 w 33"/>
              <a:gd name="T1" fmla="*/ 2147483646 h 56"/>
              <a:gd name="T2" fmla="*/ 2147483646 w 33"/>
              <a:gd name="T3" fmla="*/ 2147483646 h 56"/>
              <a:gd name="T4" fmla="*/ 0 w 33"/>
              <a:gd name="T5" fmla="*/ 0 h 56"/>
              <a:gd name="T6" fmla="*/ 2147483646 w 33"/>
              <a:gd name="T7" fmla="*/ 2147483646 h 56"/>
              <a:gd name="T8" fmla="*/ 2147483646 w 33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56"/>
              <a:gd name="T17" fmla="*/ 33 w 33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56">
                <a:moveTo>
                  <a:pt x="11" y="34"/>
                </a:moveTo>
                <a:lnTo>
                  <a:pt x="11" y="56"/>
                </a:lnTo>
                <a:lnTo>
                  <a:pt x="0" y="0"/>
                </a:lnTo>
                <a:lnTo>
                  <a:pt x="33" y="34"/>
                </a:lnTo>
                <a:lnTo>
                  <a:pt x="11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3" name="Line 1053"/>
          <p:cNvSpPr>
            <a:spLocks noChangeShapeType="1"/>
          </p:cNvSpPr>
          <p:nvPr/>
        </p:nvSpPr>
        <p:spPr bwMode="auto">
          <a:xfrm>
            <a:off x="7421563" y="4132263"/>
            <a:ext cx="19050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4" name="Freeform 1054"/>
          <p:cNvSpPr>
            <a:spLocks/>
          </p:cNvSpPr>
          <p:nvPr/>
        </p:nvSpPr>
        <p:spPr bwMode="auto">
          <a:xfrm>
            <a:off x="7404100" y="4114800"/>
            <a:ext cx="53975" cy="88900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0 h 56"/>
              <a:gd name="T4" fmla="*/ 2147483646 w 34"/>
              <a:gd name="T5" fmla="*/ 2147483646 h 56"/>
              <a:gd name="T6" fmla="*/ 0 w 34"/>
              <a:gd name="T7" fmla="*/ 2147483646 h 56"/>
              <a:gd name="T8" fmla="*/ 2147483646 w 34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23" y="22"/>
                </a:moveTo>
                <a:lnTo>
                  <a:pt x="23" y="0"/>
                </a:lnTo>
                <a:lnTo>
                  <a:pt x="34" y="56"/>
                </a:lnTo>
                <a:lnTo>
                  <a:pt x="0" y="22"/>
                </a:lnTo>
                <a:lnTo>
                  <a:pt x="23" y="2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5" name="Freeform 1055"/>
          <p:cNvSpPr>
            <a:spLocks/>
          </p:cNvSpPr>
          <p:nvPr/>
        </p:nvSpPr>
        <p:spPr bwMode="auto">
          <a:xfrm>
            <a:off x="7404100" y="4114800"/>
            <a:ext cx="53975" cy="88900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0 h 56"/>
              <a:gd name="T4" fmla="*/ 2147483646 w 34"/>
              <a:gd name="T5" fmla="*/ 2147483646 h 56"/>
              <a:gd name="T6" fmla="*/ 0 w 34"/>
              <a:gd name="T7" fmla="*/ 2147483646 h 56"/>
              <a:gd name="T8" fmla="*/ 2147483646 w 34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23" y="22"/>
                </a:moveTo>
                <a:lnTo>
                  <a:pt x="23" y="0"/>
                </a:lnTo>
                <a:lnTo>
                  <a:pt x="34" y="56"/>
                </a:lnTo>
                <a:lnTo>
                  <a:pt x="0" y="22"/>
                </a:lnTo>
                <a:lnTo>
                  <a:pt x="23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6" name="Line 1056"/>
          <p:cNvSpPr>
            <a:spLocks noChangeShapeType="1"/>
          </p:cNvSpPr>
          <p:nvPr/>
        </p:nvSpPr>
        <p:spPr bwMode="auto">
          <a:xfrm>
            <a:off x="5811837" y="2487611"/>
            <a:ext cx="1609726" cy="1601789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7" name="Line 1057"/>
          <p:cNvSpPr>
            <a:spLocks noChangeShapeType="1"/>
          </p:cNvSpPr>
          <p:nvPr/>
        </p:nvSpPr>
        <p:spPr bwMode="auto">
          <a:xfrm flipH="1">
            <a:off x="3681413" y="4113213"/>
            <a:ext cx="1746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8" name="Freeform 1058"/>
          <p:cNvSpPr>
            <a:spLocks/>
          </p:cNvSpPr>
          <p:nvPr/>
        </p:nvSpPr>
        <p:spPr bwMode="auto">
          <a:xfrm>
            <a:off x="3627438" y="4094163"/>
            <a:ext cx="71437" cy="53975"/>
          </a:xfrm>
          <a:custGeom>
            <a:avLst/>
            <a:gdLst>
              <a:gd name="T0" fmla="*/ 2147483646 w 45"/>
              <a:gd name="T1" fmla="*/ 2147483646 h 34"/>
              <a:gd name="T2" fmla="*/ 2147483646 w 45"/>
              <a:gd name="T3" fmla="*/ 2147483646 h 34"/>
              <a:gd name="T4" fmla="*/ 0 w 45"/>
              <a:gd name="T5" fmla="*/ 0 h 34"/>
              <a:gd name="T6" fmla="*/ 2147483646 w 45"/>
              <a:gd name="T7" fmla="*/ 0 h 34"/>
              <a:gd name="T8" fmla="*/ 2147483646 w 45"/>
              <a:gd name="T9" fmla="*/ 2147483646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34"/>
              <a:gd name="T17" fmla="*/ 45 w 45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34">
                <a:moveTo>
                  <a:pt x="34" y="12"/>
                </a:moveTo>
                <a:lnTo>
                  <a:pt x="45" y="34"/>
                </a:lnTo>
                <a:lnTo>
                  <a:pt x="0" y="0"/>
                </a:lnTo>
                <a:lnTo>
                  <a:pt x="45" y="0"/>
                </a:lnTo>
                <a:lnTo>
                  <a:pt x="34" y="1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9" name="Freeform 1059"/>
          <p:cNvSpPr>
            <a:spLocks/>
          </p:cNvSpPr>
          <p:nvPr/>
        </p:nvSpPr>
        <p:spPr bwMode="auto">
          <a:xfrm>
            <a:off x="3627438" y="4094163"/>
            <a:ext cx="71437" cy="53975"/>
          </a:xfrm>
          <a:custGeom>
            <a:avLst/>
            <a:gdLst>
              <a:gd name="T0" fmla="*/ 2147483646 w 45"/>
              <a:gd name="T1" fmla="*/ 2147483646 h 34"/>
              <a:gd name="T2" fmla="*/ 2147483646 w 45"/>
              <a:gd name="T3" fmla="*/ 2147483646 h 34"/>
              <a:gd name="T4" fmla="*/ 0 w 45"/>
              <a:gd name="T5" fmla="*/ 0 h 34"/>
              <a:gd name="T6" fmla="*/ 2147483646 w 45"/>
              <a:gd name="T7" fmla="*/ 0 h 34"/>
              <a:gd name="T8" fmla="*/ 2147483646 w 45"/>
              <a:gd name="T9" fmla="*/ 2147483646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34"/>
              <a:gd name="T17" fmla="*/ 45 w 45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34">
                <a:moveTo>
                  <a:pt x="34" y="12"/>
                </a:moveTo>
                <a:lnTo>
                  <a:pt x="45" y="34"/>
                </a:lnTo>
                <a:lnTo>
                  <a:pt x="0" y="0"/>
                </a:lnTo>
                <a:lnTo>
                  <a:pt x="45" y="0"/>
                </a:lnTo>
                <a:lnTo>
                  <a:pt x="34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0" name="Line 1060"/>
          <p:cNvSpPr>
            <a:spLocks noChangeShapeType="1"/>
          </p:cNvSpPr>
          <p:nvPr/>
        </p:nvSpPr>
        <p:spPr bwMode="auto">
          <a:xfrm>
            <a:off x="6942138" y="4381500"/>
            <a:ext cx="349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1" name="Freeform 1061"/>
          <p:cNvSpPr>
            <a:spLocks/>
          </p:cNvSpPr>
          <p:nvPr/>
        </p:nvSpPr>
        <p:spPr bwMode="auto">
          <a:xfrm>
            <a:off x="6959600" y="4364038"/>
            <a:ext cx="71438" cy="34925"/>
          </a:xfrm>
          <a:custGeom>
            <a:avLst/>
            <a:gdLst>
              <a:gd name="T0" fmla="*/ 2147483646 w 45"/>
              <a:gd name="T1" fmla="*/ 2147483646 h 22"/>
              <a:gd name="T2" fmla="*/ 0 w 45"/>
              <a:gd name="T3" fmla="*/ 0 h 22"/>
              <a:gd name="T4" fmla="*/ 2147483646 w 45"/>
              <a:gd name="T5" fmla="*/ 2147483646 h 22"/>
              <a:gd name="T6" fmla="*/ 0 w 45"/>
              <a:gd name="T7" fmla="*/ 2147483646 h 22"/>
              <a:gd name="T8" fmla="*/ 2147483646 w 45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11" y="11"/>
                </a:moveTo>
                <a:lnTo>
                  <a:pt x="0" y="0"/>
                </a:lnTo>
                <a:lnTo>
                  <a:pt x="45" y="22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2" name="Freeform 1062"/>
          <p:cNvSpPr>
            <a:spLocks/>
          </p:cNvSpPr>
          <p:nvPr/>
        </p:nvSpPr>
        <p:spPr bwMode="auto">
          <a:xfrm>
            <a:off x="6959600" y="4364038"/>
            <a:ext cx="71438" cy="34925"/>
          </a:xfrm>
          <a:custGeom>
            <a:avLst/>
            <a:gdLst>
              <a:gd name="T0" fmla="*/ 2147483646 w 45"/>
              <a:gd name="T1" fmla="*/ 2147483646 h 22"/>
              <a:gd name="T2" fmla="*/ 0 w 45"/>
              <a:gd name="T3" fmla="*/ 0 h 22"/>
              <a:gd name="T4" fmla="*/ 2147483646 w 45"/>
              <a:gd name="T5" fmla="*/ 2147483646 h 22"/>
              <a:gd name="T6" fmla="*/ 0 w 45"/>
              <a:gd name="T7" fmla="*/ 2147483646 h 22"/>
              <a:gd name="T8" fmla="*/ 2147483646 w 45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11" y="11"/>
                </a:moveTo>
                <a:lnTo>
                  <a:pt x="0" y="0"/>
                </a:lnTo>
                <a:lnTo>
                  <a:pt x="45" y="22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3" name="Line 1063"/>
          <p:cNvSpPr>
            <a:spLocks noChangeShapeType="1"/>
          </p:cNvSpPr>
          <p:nvPr/>
        </p:nvSpPr>
        <p:spPr bwMode="auto">
          <a:xfrm>
            <a:off x="3698875" y="4113214"/>
            <a:ext cx="3357563" cy="290514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4" name="Rectangle 1064"/>
          <p:cNvSpPr>
            <a:spLocks noChangeArrowheads="1"/>
          </p:cNvSpPr>
          <p:nvPr/>
        </p:nvSpPr>
        <p:spPr bwMode="auto">
          <a:xfrm>
            <a:off x="4864100" y="1905000"/>
            <a:ext cx="12842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400">
                <a:solidFill>
                  <a:srgbClr val="FF0000"/>
                </a:solidFill>
              </a:rPr>
              <a:t>Arka plan süreci</a:t>
            </a:r>
            <a:endParaRPr lang="en-US" altLang="tr-TR" sz="1200"/>
          </a:p>
        </p:txBody>
      </p:sp>
      <p:sp>
        <p:nvSpPr>
          <p:cNvPr id="17445" name="Line 1068"/>
          <p:cNvSpPr>
            <a:spLocks noChangeShapeType="1"/>
          </p:cNvSpPr>
          <p:nvPr/>
        </p:nvSpPr>
        <p:spPr bwMode="auto">
          <a:xfrm flipH="1">
            <a:off x="2684463" y="4646613"/>
            <a:ext cx="17462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6" name="Freeform 1069"/>
          <p:cNvSpPr>
            <a:spLocks/>
          </p:cNvSpPr>
          <p:nvPr/>
        </p:nvSpPr>
        <p:spPr bwMode="auto">
          <a:xfrm>
            <a:off x="2665413" y="4629150"/>
            <a:ext cx="53975" cy="88900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0 w 34"/>
              <a:gd name="T5" fmla="*/ 2147483646 h 56"/>
              <a:gd name="T6" fmla="*/ 2147483646 w 34"/>
              <a:gd name="T7" fmla="*/ 0 h 56"/>
              <a:gd name="T8" fmla="*/ 2147483646 w 34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12" y="22"/>
                </a:moveTo>
                <a:lnTo>
                  <a:pt x="34" y="22"/>
                </a:lnTo>
                <a:lnTo>
                  <a:pt x="0" y="56"/>
                </a:lnTo>
                <a:lnTo>
                  <a:pt x="12" y="0"/>
                </a:lnTo>
                <a:lnTo>
                  <a:pt x="12" y="2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7" name="Freeform 1070"/>
          <p:cNvSpPr>
            <a:spLocks/>
          </p:cNvSpPr>
          <p:nvPr/>
        </p:nvSpPr>
        <p:spPr bwMode="auto">
          <a:xfrm>
            <a:off x="2665413" y="4629150"/>
            <a:ext cx="53975" cy="88900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0 w 34"/>
              <a:gd name="T5" fmla="*/ 2147483646 h 56"/>
              <a:gd name="T6" fmla="*/ 2147483646 w 34"/>
              <a:gd name="T7" fmla="*/ 0 h 56"/>
              <a:gd name="T8" fmla="*/ 2147483646 w 34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12" y="22"/>
                </a:moveTo>
                <a:lnTo>
                  <a:pt x="34" y="22"/>
                </a:lnTo>
                <a:lnTo>
                  <a:pt x="0" y="56"/>
                </a:lnTo>
                <a:lnTo>
                  <a:pt x="12" y="0"/>
                </a:lnTo>
                <a:lnTo>
                  <a:pt x="12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8" name="Line 1071"/>
          <p:cNvSpPr>
            <a:spLocks noChangeShapeType="1"/>
          </p:cNvSpPr>
          <p:nvPr/>
        </p:nvSpPr>
        <p:spPr bwMode="auto">
          <a:xfrm flipV="1">
            <a:off x="2879725" y="4308475"/>
            <a:ext cx="17463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9" name="Freeform 1072"/>
          <p:cNvSpPr>
            <a:spLocks/>
          </p:cNvSpPr>
          <p:nvPr/>
        </p:nvSpPr>
        <p:spPr bwMode="auto">
          <a:xfrm>
            <a:off x="2862263" y="4273550"/>
            <a:ext cx="52387" cy="71438"/>
          </a:xfrm>
          <a:custGeom>
            <a:avLst/>
            <a:gdLst>
              <a:gd name="T0" fmla="*/ 2147483646 w 33"/>
              <a:gd name="T1" fmla="*/ 2147483646 h 45"/>
              <a:gd name="T2" fmla="*/ 0 w 33"/>
              <a:gd name="T3" fmla="*/ 2147483646 h 45"/>
              <a:gd name="T4" fmla="*/ 2147483646 w 33"/>
              <a:gd name="T5" fmla="*/ 0 h 45"/>
              <a:gd name="T6" fmla="*/ 2147483646 w 33"/>
              <a:gd name="T7" fmla="*/ 2147483646 h 45"/>
              <a:gd name="T8" fmla="*/ 2147483646 w 33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22" y="22"/>
                </a:moveTo>
                <a:lnTo>
                  <a:pt x="0" y="33"/>
                </a:lnTo>
                <a:lnTo>
                  <a:pt x="33" y="0"/>
                </a:lnTo>
                <a:lnTo>
                  <a:pt x="22" y="45"/>
                </a:lnTo>
                <a:lnTo>
                  <a:pt x="22" y="2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0" name="Freeform 1073"/>
          <p:cNvSpPr>
            <a:spLocks/>
          </p:cNvSpPr>
          <p:nvPr/>
        </p:nvSpPr>
        <p:spPr bwMode="auto">
          <a:xfrm>
            <a:off x="2862263" y="4273550"/>
            <a:ext cx="52387" cy="71438"/>
          </a:xfrm>
          <a:custGeom>
            <a:avLst/>
            <a:gdLst>
              <a:gd name="T0" fmla="*/ 2147483646 w 33"/>
              <a:gd name="T1" fmla="*/ 2147483646 h 45"/>
              <a:gd name="T2" fmla="*/ 0 w 33"/>
              <a:gd name="T3" fmla="*/ 2147483646 h 45"/>
              <a:gd name="T4" fmla="*/ 2147483646 w 33"/>
              <a:gd name="T5" fmla="*/ 0 h 45"/>
              <a:gd name="T6" fmla="*/ 2147483646 w 33"/>
              <a:gd name="T7" fmla="*/ 2147483646 h 45"/>
              <a:gd name="T8" fmla="*/ 2147483646 w 33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22" y="22"/>
                </a:moveTo>
                <a:lnTo>
                  <a:pt x="0" y="33"/>
                </a:lnTo>
                <a:lnTo>
                  <a:pt x="33" y="0"/>
                </a:lnTo>
                <a:lnTo>
                  <a:pt x="22" y="45"/>
                </a:lnTo>
                <a:lnTo>
                  <a:pt x="22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1" name="Line 1074"/>
          <p:cNvSpPr>
            <a:spLocks noChangeShapeType="1"/>
          </p:cNvSpPr>
          <p:nvPr/>
        </p:nvSpPr>
        <p:spPr bwMode="auto">
          <a:xfrm flipV="1">
            <a:off x="2701925" y="4344988"/>
            <a:ext cx="177800" cy="3016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2" name="Line 1075"/>
          <p:cNvSpPr>
            <a:spLocks noChangeShapeType="1"/>
          </p:cNvSpPr>
          <p:nvPr/>
        </p:nvSpPr>
        <p:spPr bwMode="auto">
          <a:xfrm flipH="1">
            <a:off x="6994525" y="4951413"/>
            <a:ext cx="17463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3" name="Freeform 1076"/>
          <p:cNvSpPr>
            <a:spLocks/>
          </p:cNvSpPr>
          <p:nvPr/>
        </p:nvSpPr>
        <p:spPr bwMode="auto">
          <a:xfrm>
            <a:off x="6959600" y="4951413"/>
            <a:ext cx="52388" cy="71437"/>
          </a:xfrm>
          <a:custGeom>
            <a:avLst/>
            <a:gdLst>
              <a:gd name="T0" fmla="*/ 2147483646 w 33"/>
              <a:gd name="T1" fmla="*/ 2147483646 h 45"/>
              <a:gd name="T2" fmla="*/ 2147483646 w 33"/>
              <a:gd name="T3" fmla="*/ 2147483646 h 45"/>
              <a:gd name="T4" fmla="*/ 0 w 33"/>
              <a:gd name="T5" fmla="*/ 2147483646 h 45"/>
              <a:gd name="T6" fmla="*/ 2147483646 w 33"/>
              <a:gd name="T7" fmla="*/ 0 h 45"/>
              <a:gd name="T8" fmla="*/ 2147483646 w 33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22" y="11"/>
                </a:moveTo>
                <a:lnTo>
                  <a:pt x="33" y="11"/>
                </a:lnTo>
                <a:lnTo>
                  <a:pt x="0" y="45"/>
                </a:lnTo>
                <a:lnTo>
                  <a:pt x="11" y="0"/>
                </a:lnTo>
                <a:lnTo>
                  <a:pt x="22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4" name="Freeform 1077"/>
          <p:cNvSpPr>
            <a:spLocks/>
          </p:cNvSpPr>
          <p:nvPr/>
        </p:nvSpPr>
        <p:spPr bwMode="auto">
          <a:xfrm>
            <a:off x="6959600" y="4951413"/>
            <a:ext cx="52388" cy="71437"/>
          </a:xfrm>
          <a:custGeom>
            <a:avLst/>
            <a:gdLst>
              <a:gd name="T0" fmla="*/ 2147483646 w 33"/>
              <a:gd name="T1" fmla="*/ 2147483646 h 45"/>
              <a:gd name="T2" fmla="*/ 2147483646 w 33"/>
              <a:gd name="T3" fmla="*/ 2147483646 h 45"/>
              <a:gd name="T4" fmla="*/ 0 w 33"/>
              <a:gd name="T5" fmla="*/ 2147483646 h 45"/>
              <a:gd name="T6" fmla="*/ 2147483646 w 33"/>
              <a:gd name="T7" fmla="*/ 0 h 45"/>
              <a:gd name="T8" fmla="*/ 2147483646 w 33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22" y="11"/>
                </a:moveTo>
                <a:lnTo>
                  <a:pt x="33" y="11"/>
                </a:lnTo>
                <a:lnTo>
                  <a:pt x="0" y="45"/>
                </a:lnTo>
                <a:lnTo>
                  <a:pt x="11" y="0"/>
                </a:lnTo>
                <a:lnTo>
                  <a:pt x="2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5" name="Line 1078"/>
          <p:cNvSpPr>
            <a:spLocks noChangeShapeType="1"/>
          </p:cNvSpPr>
          <p:nvPr/>
        </p:nvSpPr>
        <p:spPr bwMode="auto">
          <a:xfrm flipV="1">
            <a:off x="7172325" y="4613275"/>
            <a:ext cx="19050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6" name="Freeform 1079"/>
          <p:cNvSpPr>
            <a:spLocks/>
          </p:cNvSpPr>
          <p:nvPr/>
        </p:nvSpPr>
        <p:spPr bwMode="auto">
          <a:xfrm>
            <a:off x="7154863" y="4576763"/>
            <a:ext cx="53975" cy="71437"/>
          </a:xfrm>
          <a:custGeom>
            <a:avLst/>
            <a:gdLst>
              <a:gd name="T0" fmla="*/ 2147483646 w 34"/>
              <a:gd name="T1" fmla="*/ 2147483646 h 45"/>
              <a:gd name="T2" fmla="*/ 0 w 34"/>
              <a:gd name="T3" fmla="*/ 2147483646 h 45"/>
              <a:gd name="T4" fmla="*/ 2147483646 w 34"/>
              <a:gd name="T5" fmla="*/ 0 h 45"/>
              <a:gd name="T6" fmla="*/ 2147483646 w 34"/>
              <a:gd name="T7" fmla="*/ 2147483646 h 45"/>
              <a:gd name="T8" fmla="*/ 2147483646 w 3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5"/>
              <a:gd name="T17" fmla="*/ 34 w 3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5">
                <a:moveTo>
                  <a:pt x="23" y="23"/>
                </a:moveTo>
                <a:lnTo>
                  <a:pt x="0" y="34"/>
                </a:lnTo>
                <a:lnTo>
                  <a:pt x="34" y="0"/>
                </a:lnTo>
                <a:lnTo>
                  <a:pt x="23" y="45"/>
                </a:lnTo>
                <a:lnTo>
                  <a:pt x="23" y="23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7" name="Freeform 1080"/>
          <p:cNvSpPr>
            <a:spLocks/>
          </p:cNvSpPr>
          <p:nvPr/>
        </p:nvSpPr>
        <p:spPr bwMode="auto">
          <a:xfrm>
            <a:off x="7154863" y="4576763"/>
            <a:ext cx="53975" cy="71437"/>
          </a:xfrm>
          <a:custGeom>
            <a:avLst/>
            <a:gdLst>
              <a:gd name="T0" fmla="*/ 2147483646 w 34"/>
              <a:gd name="T1" fmla="*/ 2147483646 h 45"/>
              <a:gd name="T2" fmla="*/ 0 w 34"/>
              <a:gd name="T3" fmla="*/ 2147483646 h 45"/>
              <a:gd name="T4" fmla="*/ 2147483646 w 34"/>
              <a:gd name="T5" fmla="*/ 0 h 45"/>
              <a:gd name="T6" fmla="*/ 2147483646 w 34"/>
              <a:gd name="T7" fmla="*/ 2147483646 h 45"/>
              <a:gd name="T8" fmla="*/ 2147483646 w 3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5"/>
              <a:gd name="T17" fmla="*/ 34 w 3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5">
                <a:moveTo>
                  <a:pt x="23" y="23"/>
                </a:moveTo>
                <a:lnTo>
                  <a:pt x="0" y="34"/>
                </a:lnTo>
                <a:lnTo>
                  <a:pt x="34" y="0"/>
                </a:lnTo>
                <a:lnTo>
                  <a:pt x="23" y="45"/>
                </a:lnTo>
                <a:lnTo>
                  <a:pt x="23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8" name="Line 1081"/>
          <p:cNvSpPr>
            <a:spLocks noChangeShapeType="1"/>
          </p:cNvSpPr>
          <p:nvPr/>
        </p:nvSpPr>
        <p:spPr bwMode="auto">
          <a:xfrm flipV="1">
            <a:off x="7011988" y="4648200"/>
            <a:ext cx="160337" cy="3032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9" name="Line 1082"/>
          <p:cNvSpPr>
            <a:spLocks noChangeShapeType="1"/>
          </p:cNvSpPr>
          <p:nvPr/>
        </p:nvSpPr>
        <p:spPr bwMode="auto">
          <a:xfrm flipH="1">
            <a:off x="5067300" y="2852738"/>
            <a:ext cx="17463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60" name="Freeform 1083"/>
          <p:cNvSpPr>
            <a:spLocks/>
          </p:cNvSpPr>
          <p:nvPr/>
        </p:nvSpPr>
        <p:spPr bwMode="auto">
          <a:xfrm>
            <a:off x="5030788" y="2835275"/>
            <a:ext cx="71437" cy="88900"/>
          </a:xfrm>
          <a:custGeom>
            <a:avLst/>
            <a:gdLst>
              <a:gd name="T0" fmla="*/ 2147483646 w 45"/>
              <a:gd name="T1" fmla="*/ 2147483646 h 56"/>
              <a:gd name="T2" fmla="*/ 2147483646 w 45"/>
              <a:gd name="T3" fmla="*/ 2147483646 h 56"/>
              <a:gd name="T4" fmla="*/ 0 w 45"/>
              <a:gd name="T5" fmla="*/ 2147483646 h 56"/>
              <a:gd name="T6" fmla="*/ 2147483646 w 45"/>
              <a:gd name="T7" fmla="*/ 0 h 56"/>
              <a:gd name="T8" fmla="*/ 2147483646 w 45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6"/>
              <a:gd name="T17" fmla="*/ 45 w 45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6">
                <a:moveTo>
                  <a:pt x="23" y="22"/>
                </a:moveTo>
                <a:lnTo>
                  <a:pt x="45" y="22"/>
                </a:lnTo>
                <a:lnTo>
                  <a:pt x="0" y="56"/>
                </a:lnTo>
                <a:lnTo>
                  <a:pt x="23" y="0"/>
                </a:lnTo>
                <a:lnTo>
                  <a:pt x="23" y="2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61" name="Freeform 1084"/>
          <p:cNvSpPr>
            <a:spLocks/>
          </p:cNvSpPr>
          <p:nvPr/>
        </p:nvSpPr>
        <p:spPr bwMode="auto">
          <a:xfrm>
            <a:off x="5030788" y="2835275"/>
            <a:ext cx="71437" cy="88900"/>
          </a:xfrm>
          <a:custGeom>
            <a:avLst/>
            <a:gdLst>
              <a:gd name="T0" fmla="*/ 2147483646 w 45"/>
              <a:gd name="T1" fmla="*/ 2147483646 h 56"/>
              <a:gd name="T2" fmla="*/ 2147483646 w 45"/>
              <a:gd name="T3" fmla="*/ 2147483646 h 56"/>
              <a:gd name="T4" fmla="*/ 0 w 45"/>
              <a:gd name="T5" fmla="*/ 2147483646 h 56"/>
              <a:gd name="T6" fmla="*/ 2147483646 w 45"/>
              <a:gd name="T7" fmla="*/ 0 h 56"/>
              <a:gd name="T8" fmla="*/ 2147483646 w 45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6"/>
              <a:gd name="T17" fmla="*/ 45 w 45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6">
                <a:moveTo>
                  <a:pt x="23" y="22"/>
                </a:moveTo>
                <a:lnTo>
                  <a:pt x="45" y="22"/>
                </a:lnTo>
                <a:lnTo>
                  <a:pt x="0" y="56"/>
                </a:lnTo>
                <a:lnTo>
                  <a:pt x="23" y="0"/>
                </a:lnTo>
                <a:lnTo>
                  <a:pt x="23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62" name="Line 1085"/>
          <p:cNvSpPr>
            <a:spLocks noChangeShapeType="1"/>
          </p:cNvSpPr>
          <p:nvPr/>
        </p:nvSpPr>
        <p:spPr bwMode="auto">
          <a:xfrm flipV="1">
            <a:off x="5280025" y="2514600"/>
            <a:ext cx="19050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63" name="Freeform 1086"/>
          <p:cNvSpPr>
            <a:spLocks/>
          </p:cNvSpPr>
          <p:nvPr/>
        </p:nvSpPr>
        <p:spPr bwMode="auto">
          <a:xfrm>
            <a:off x="5280025" y="2478088"/>
            <a:ext cx="53975" cy="71437"/>
          </a:xfrm>
          <a:custGeom>
            <a:avLst/>
            <a:gdLst>
              <a:gd name="T0" fmla="*/ 2147483646 w 34"/>
              <a:gd name="T1" fmla="*/ 2147483646 h 45"/>
              <a:gd name="T2" fmla="*/ 0 w 34"/>
              <a:gd name="T3" fmla="*/ 2147483646 h 45"/>
              <a:gd name="T4" fmla="*/ 2147483646 w 34"/>
              <a:gd name="T5" fmla="*/ 0 h 45"/>
              <a:gd name="T6" fmla="*/ 2147483646 w 34"/>
              <a:gd name="T7" fmla="*/ 2147483646 h 45"/>
              <a:gd name="T8" fmla="*/ 2147483646 w 3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5"/>
              <a:gd name="T17" fmla="*/ 34 w 3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5">
                <a:moveTo>
                  <a:pt x="12" y="23"/>
                </a:moveTo>
                <a:lnTo>
                  <a:pt x="0" y="34"/>
                </a:lnTo>
                <a:lnTo>
                  <a:pt x="34" y="0"/>
                </a:lnTo>
                <a:lnTo>
                  <a:pt x="23" y="45"/>
                </a:lnTo>
                <a:lnTo>
                  <a:pt x="12" y="23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64" name="Freeform 1087"/>
          <p:cNvSpPr>
            <a:spLocks/>
          </p:cNvSpPr>
          <p:nvPr/>
        </p:nvSpPr>
        <p:spPr bwMode="auto">
          <a:xfrm>
            <a:off x="5280025" y="2478088"/>
            <a:ext cx="53975" cy="71437"/>
          </a:xfrm>
          <a:custGeom>
            <a:avLst/>
            <a:gdLst>
              <a:gd name="T0" fmla="*/ 2147483646 w 34"/>
              <a:gd name="T1" fmla="*/ 2147483646 h 45"/>
              <a:gd name="T2" fmla="*/ 0 w 34"/>
              <a:gd name="T3" fmla="*/ 2147483646 h 45"/>
              <a:gd name="T4" fmla="*/ 2147483646 w 34"/>
              <a:gd name="T5" fmla="*/ 0 h 45"/>
              <a:gd name="T6" fmla="*/ 2147483646 w 34"/>
              <a:gd name="T7" fmla="*/ 2147483646 h 45"/>
              <a:gd name="T8" fmla="*/ 2147483646 w 3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5"/>
              <a:gd name="T17" fmla="*/ 34 w 3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5">
                <a:moveTo>
                  <a:pt x="12" y="23"/>
                </a:moveTo>
                <a:lnTo>
                  <a:pt x="0" y="34"/>
                </a:lnTo>
                <a:lnTo>
                  <a:pt x="34" y="0"/>
                </a:lnTo>
                <a:lnTo>
                  <a:pt x="23" y="45"/>
                </a:lnTo>
                <a:lnTo>
                  <a:pt x="12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65" name="Line 1088"/>
          <p:cNvSpPr>
            <a:spLocks noChangeShapeType="1"/>
          </p:cNvSpPr>
          <p:nvPr/>
        </p:nvSpPr>
        <p:spPr bwMode="auto">
          <a:xfrm flipV="1">
            <a:off x="5084763" y="2549525"/>
            <a:ext cx="195262" cy="3032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66" name="Rectangle 1098"/>
          <p:cNvSpPr>
            <a:spLocks noChangeArrowheads="1"/>
          </p:cNvSpPr>
          <p:nvPr/>
        </p:nvSpPr>
        <p:spPr bwMode="auto">
          <a:xfrm>
            <a:off x="5262563" y="3213100"/>
            <a:ext cx="815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400">
                <a:solidFill>
                  <a:srgbClr val="000000"/>
                </a:solidFill>
              </a:rPr>
              <a:t>Uygulama</a:t>
            </a:r>
            <a:endParaRPr lang="en-US" altLang="tr-TR" sz="1200"/>
          </a:p>
        </p:txBody>
      </p:sp>
      <p:sp>
        <p:nvSpPr>
          <p:cNvPr id="17467" name="Rectangle 1109"/>
          <p:cNvSpPr>
            <a:spLocks noChangeArrowheads="1"/>
          </p:cNvSpPr>
          <p:nvPr/>
        </p:nvSpPr>
        <p:spPr bwMode="auto">
          <a:xfrm>
            <a:off x="3271838" y="1928812"/>
            <a:ext cx="11541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700" dirty="0">
                <a:solidFill>
                  <a:srgbClr val="000000"/>
                </a:solidFill>
              </a:rPr>
              <a:t>İş istasyonu</a:t>
            </a:r>
            <a:endParaRPr lang="en-US" altLang="tr-TR" sz="1200" dirty="0"/>
          </a:p>
        </p:txBody>
      </p:sp>
      <p:sp>
        <p:nvSpPr>
          <p:cNvPr id="17468" name="Rectangle 1110"/>
          <p:cNvSpPr>
            <a:spLocks noChangeArrowheads="1"/>
          </p:cNvSpPr>
          <p:nvPr/>
        </p:nvSpPr>
        <p:spPr bwMode="auto">
          <a:xfrm>
            <a:off x="6415088" y="237331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700" dirty="0">
                <a:solidFill>
                  <a:srgbClr val="000000"/>
                </a:solidFill>
              </a:rPr>
              <a:t>Mesajlar ağ üzerinden </a:t>
            </a:r>
            <a:br>
              <a:rPr lang="tr-TR" altLang="tr-TR" sz="1700" dirty="0">
                <a:solidFill>
                  <a:srgbClr val="000000"/>
                </a:solidFill>
              </a:rPr>
            </a:br>
            <a:r>
              <a:rPr lang="tr-TR" altLang="tr-TR" sz="1700" dirty="0">
                <a:solidFill>
                  <a:srgbClr val="000000"/>
                </a:solidFill>
              </a:rPr>
              <a:t>yollanır. </a:t>
            </a:r>
            <a:endParaRPr lang="en-US" altLang="tr-TR" sz="1200" dirty="0"/>
          </a:p>
        </p:txBody>
      </p:sp>
      <p:sp>
        <p:nvSpPr>
          <p:cNvPr id="17469" name="Rectangle 1129"/>
          <p:cNvSpPr>
            <a:spLocks noChangeArrowheads="1"/>
          </p:cNvSpPr>
          <p:nvPr/>
        </p:nvSpPr>
        <p:spPr bwMode="auto">
          <a:xfrm>
            <a:off x="5018088" y="6088063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FF00FF"/>
                </a:solidFill>
              </a:rPr>
              <a:t>.</a:t>
            </a:r>
            <a:endParaRPr lang="en-US" altLang="tr-TR" sz="1200"/>
          </a:p>
        </p:txBody>
      </p:sp>
      <p:sp>
        <p:nvSpPr>
          <p:cNvPr id="17470" name="Rectangle 1132"/>
          <p:cNvSpPr>
            <a:spLocks noChangeArrowheads="1"/>
          </p:cNvSpPr>
          <p:nvPr/>
        </p:nvSpPr>
        <p:spPr bwMode="auto">
          <a:xfrm>
            <a:off x="1163639" y="2540795"/>
            <a:ext cx="2281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700" dirty="0">
                <a:solidFill>
                  <a:srgbClr val="0000FF"/>
                </a:solidFill>
              </a:rPr>
              <a:t>Her bilgisayarda bir çok</a:t>
            </a:r>
            <a:br>
              <a:rPr lang="tr-TR" altLang="tr-TR" sz="1700" dirty="0">
                <a:solidFill>
                  <a:srgbClr val="0000FF"/>
                </a:solidFill>
              </a:rPr>
            </a:br>
            <a:r>
              <a:rPr lang="tr-TR" altLang="tr-TR" sz="1700" dirty="0">
                <a:solidFill>
                  <a:srgbClr val="0000FF"/>
                </a:solidFill>
              </a:rPr>
              <a:t>süreç çalışabilir.</a:t>
            </a:r>
            <a:endParaRPr lang="en-US" altLang="tr-TR" sz="1200" dirty="0"/>
          </a:p>
        </p:txBody>
      </p:sp>
      <p:sp>
        <p:nvSpPr>
          <p:cNvPr id="17472" name="Rectangle 1109"/>
          <p:cNvSpPr>
            <a:spLocks noChangeArrowheads="1"/>
          </p:cNvSpPr>
          <p:nvPr/>
        </p:nvSpPr>
        <p:spPr bwMode="auto">
          <a:xfrm>
            <a:off x="914400" y="3700463"/>
            <a:ext cx="11541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700">
                <a:solidFill>
                  <a:srgbClr val="000000"/>
                </a:solidFill>
              </a:rPr>
              <a:t>İş istasyonu</a:t>
            </a:r>
            <a:endParaRPr lang="en-US" altLang="tr-TR" sz="1200"/>
          </a:p>
        </p:txBody>
      </p:sp>
      <p:sp>
        <p:nvSpPr>
          <p:cNvPr id="17473" name="Rectangle 1109"/>
          <p:cNvSpPr>
            <a:spLocks noChangeArrowheads="1"/>
          </p:cNvSpPr>
          <p:nvPr/>
        </p:nvSpPr>
        <p:spPr bwMode="auto">
          <a:xfrm>
            <a:off x="5210175" y="4614863"/>
            <a:ext cx="11541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700">
                <a:solidFill>
                  <a:srgbClr val="000000"/>
                </a:solidFill>
              </a:rPr>
              <a:t>İş istasyonu</a:t>
            </a:r>
            <a:endParaRPr lang="en-US" altLang="tr-TR" sz="1200"/>
          </a:p>
        </p:txBody>
      </p:sp>
      <p:sp>
        <p:nvSpPr>
          <p:cNvPr id="17474" name="Rectangle 1098"/>
          <p:cNvSpPr>
            <a:spLocks noChangeArrowheads="1"/>
          </p:cNvSpPr>
          <p:nvPr/>
        </p:nvSpPr>
        <p:spPr bwMode="auto">
          <a:xfrm>
            <a:off x="2895600" y="5029200"/>
            <a:ext cx="815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400">
                <a:solidFill>
                  <a:srgbClr val="000000"/>
                </a:solidFill>
              </a:rPr>
              <a:t>Uygulama</a:t>
            </a:r>
            <a:endParaRPr lang="en-US" altLang="tr-TR" sz="1200"/>
          </a:p>
        </p:txBody>
      </p:sp>
      <p:sp>
        <p:nvSpPr>
          <p:cNvPr id="17475" name="Rectangle 1098"/>
          <p:cNvSpPr>
            <a:spLocks noChangeArrowheads="1"/>
          </p:cNvSpPr>
          <p:nvPr/>
        </p:nvSpPr>
        <p:spPr bwMode="auto">
          <a:xfrm>
            <a:off x="7194550" y="5314950"/>
            <a:ext cx="806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400">
                <a:solidFill>
                  <a:srgbClr val="000000"/>
                </a:solidFill>
              </a:rPr>
              <a:t>Uygulama</a:t>
            </a:r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5499843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0B94-8C57-4DBD-B097-72F2AA15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11 - </a:t>
            </a:r>
            <a:r>
              <a:rPr lang="tr-TR" dirty="0" err="1"/>
              <a:t>Python</a:t>
            </a:r>
            <a:r>
              <a:rPr lang="tr-TR" dirty="0"/>
              <a:t> Kurulumu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9DCC7-10B1-4687-8127-E81C3B9315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Komut satırına çıkın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4AF015-66B2-4792-94CF-5AC1DDC05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0" y="1916832"/>
            <a:ext cx="8717820" cy="490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719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0B94-8C57-4DBD-B097-72F2AA15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11 - </a:t>
            </a:r>
            <a:r>
              <a:rPr lang="tr-TR" dirty="0" err="1"/>
              <a:t>Python</a:t>
            </a:r>
            <a:r>
              <a:rPr lang="tr-TR" dirty="0"/>
              <a:t> Kurulumu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9DCC7-10B1-4687-8127-E81C3B9315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Python</a:t>
            </a:r>
            <a:r>
              <a:rPr lang="tr-TR" dirty="0"/>
              <a:t> yazın varsa görecek, yoksa kuracaktır.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87B180-FF4E-4F51-B54B-9FC96A75F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48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019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0B94-8C57-4DBD-B097-72F2AA15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11 - </a:t>
            </a:r>
            <a:r>
              <a:rPr lang="tr-TR" dirty="0" err="1"/>
              <a:t>Python</a:t>
            </a:r>
            <a:r>
              <a:rPr lang="tr-TR" dirty="0"/>
              <a:t> Kurulumu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9DCC7-10B1-4687-8127-E81C3B9315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Python</a:t>
            </a:r>
            <a:r>
              <a:rPr lang="tr-TR" dirty="0"/>
              <a:t> yoksa kuruluma geçer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C20DDC-D933-47E2-A5C2-E5853028C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5812"/>
            <a:ext cx="8496944" cy="477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59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0B94-8C57-4DBD-B097-72F2AA15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Sistemlerde </a:t>
            </a:r>
            <a:r>
              <a:rPr lang="tr-TR" dirty="0" err="1"/>
              <a:t>Python</a:t>
            </a:r>
            <a:r>
              <a:rPr lang="tr-TR" dirty="0"/>
              <a:t> Kurulumu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9DCC7-10B1-4687-8127-E81C3B9315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Python</a:t>
            </a:r>
            <a:r>
              <a:rPr lang="tr-TR" dirty="0"/>
              <a:t> sitesinden de kurabilirsiniz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15B40-C0E6-46E6-A802-451897EEF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5985"/>
            <a:ext cx="8640960" cy="43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771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0B94-8C57-4DBD-B097-72F2AA15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Python</a:t>
            </a:r>
            <a:r>
              <a:rPr lang="tr-TR" dirty="0"/>
              <a:t> MPI Kütüphanesi Kurulumu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9DCC7-10B1-4687-8127-E81C3B9315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Size mpi4py </a:t>
            </a:r>
            <a:r>
              <a:rPr lang="tr-TR" dirty="0" err="1"/>
              <a:t>Python</a:t>
            </a:r>
            <a:r>
              <a:rPr lang="tr-TR" dirty="0"/>
              <a:t> kütüphanesi gereklidir</a:t>
            </a:r>
          </a:p>
          <a:p>
            <a:r>
              <a:rPr lang="tr-TR" dirty="0"/>
              <a:t>Konsoldan </a:t>
            </a:r>
            <a:r>
              <a:rPr lang="tr-TR" dirty="0" err="1">
                <a:latin typeface="Consolas" panose="020B0609020204030204" pitchFamily="49" charset="0"/>
              </a:rPr>
              <a:t>python</a:t>
            </a:r>
            <a:r>
              <a:rPr lang="tr-TR" dirty="0">
                <a:latin typeface="Consolas" panose="020B0609020204030204" pitchFamily="49" charset="0"/>
              </a:rPr>
              <a:t> –m </a:t>
            </a:r>
            <a:r>
              <a:rPr lang="tr-TR" dirty="0" err="1">
                <a:latin typeface="Consolas" panose="020B0609020204030204" pitchFamily="49" charset="0"/>
              </a:rPr>
              <a:t>pip</a:t>
            </a:r>
            <a:r>
              <a:rPr lang="tr-TR" dirty="0">
                <a:latin typeface="Consolas" panose="020B0609020204030204" pitchFamily="49" charset="0"/>
              </a:rPr>
              <a:t> </a:t>
            </a:r>
            <a:r>
              <a:rPr lang="tr-TR" dirty="0" err="1">
                <a:latin typeface="Consolas" panose="020B0609020204030204" pitchFamily="49" charset="0"/>
              </a:rPr>
              <a:t>install</a:t>
            </a:r>
            <a:r>
              <a:rPr lang="tr-TR" dirty="0">
                <a:latin typeface="Consolas" panose="020B0609020204030204" pitchFamily="49" charset="0"/>
              </a:rPr>
              <a:t> mpi4py</a:t>
            </a:r>
            <a:r>
              <a:rPr lang="tr-TR" dirty="0"/>
              <a:t> giriyoruz, kuruluyor.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9EDFEF-42D8-4639-BDAC-77768D74A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133062"/>
            <a:ext cx="8640960" cy="20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12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619C-5EEB-4F91-8BD4-2B3D9BC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test.py kodumuz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2957D-8704-46D4-A8DF-5F4F17CB32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>
            <a:normAutofit/>
          </a:bodyPr>
          <a:lstStyle/>
          <a:p>
            <a:r>
              <a:rPr lang="tr-TR" dirty="0"/>
              <a:t>Yandaki kodu test.py dosyasına kaydedin</a:t>
            </a:r>
          </a:p>
          <a:p>
            <a:r>
              <a:rPr lang="tr-TR" dirty="0" err="1"/>
              <a:t>Python</a:t>
            </a:r>
            <a:r>
              <a:rPr lang="tr-TR" dirty="0"/>
              <a:t> yazmak için Visual </a:t>
            </a:r>
            <a:r>
              <a:rPr lang="tr-TR" dirty="0" err="1"/>
              <a:t>Studio</a:t>
            </a:r>
            <a:r>
              <a:rPr lang="tr-TR" dirty="0"/>
              <a:t> </a:t>
            </a:r>
            <a:r>
              <a:rPr lang="tr-TR" dirty="0" err="1"/>
              <a:t>Code</a:t>
            </a:r>
            <a:r>
              <a:rPr lang="tr-TR" dirty="0"/>
              <a:t> tavsiye ederim</a:t>
            </a:r>
          </a:p>
          <a:p>
            <a:r>
              <a:rPr lang="tr-TR" dirty="0"/>
              <a:t>Konsoldan dosyanın olduğu yere gidin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F3FBF7-90A5-4F32-A28D-B62B469102E8}"/>
              </a:ext>
            </a:extLst>
          </p:cNvPr>
          <p:cNvSpPr txBox="1">
            <a:spLocks/>
          </p:cNvSpPr>
          <p:nvPr/>
        </p:nvSpPr>
        <p:spPr>
          <a:xfrm flipH="1">
            <a:off x="4355976" y="1326664"/>
            <a:ext cx="4788024" cy="44065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12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200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 err="1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mpi4py </a:t>
            </a:r>
            <a:r>
              <a:rPr lang="tr-TR" b="1" dirty="0" err="1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MPI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</a:b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comm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MPI.COMM_WORLD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comm</a:t>
            </a:r>
            <a:r>
              <a:rPr lang="tr-TR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.Get_rank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</a:br>
            <a:r>
              <a:rPr lang="tr-TR" b="1" dirty="0" err="1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b="1" dirty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{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'a'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: 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7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'b'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: 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3.14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comm</a:t>
            </a:r>
            <a:r>
              <a:rPr lang="tr-TR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.send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(</a:t>
            </a:r>
            <a:r>
              <a:rPr lang="tr-TR" b="1" dirty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>
                <a:solidFill>
                  <a:srgbClr val="9CDCFE"/>
                </a:solidFill>
                <a:latin typeface="Consolas" panose="020B0609020204030204" pitchFamily="49" charset="0"/>
              </a:rPr>
              <a:t>dest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tag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11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b="1" dirty="0" err="1">
                <a:solidFill>
                  <a:srgbClr val="DCDCAA"/>
                </a:solidFill>
                <a:latin typeface="Consolas" panose="020B0609020204030204" pitchFamily="49" charset="0"/>
              </a:rPr>
              <a:t>print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(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"Proses:"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",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	</a:t>
            </a:r>
            <a:r>
              <a:rPr lang="tr-TR" b="1" dirty="0" err="1">
                <a:solidFill>
                  <a:srgbClr val="CE9178"/>
                </a:solidFill>
                <a:latin typeface="Consolas" panose="020B0609020204030204" pitchFamily="49" charset="0"/>
              </a:rPr>
              <a:t>yollanan:"</a:t>
            </a:r>
            <a:r>
              <a:rPr lang="tr-TR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,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C586C0"/>
                </a:solidFill>
                <a:latin typeface="Consolas" panose="020B0609020204030204" pitchFamily="49" charset="0"/>
              </a:rPr>
              <a:t>elif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b="1" dirty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comm</a:t>
            </a:r>
            <a:r>
              <a:rPr lang="tr-TR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.recv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(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source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tag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11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b="1" dirty="0" err="1">
                <a:solidFill>
                  <a:srgbClr val="DCDCAA"/>
                </a:solidFill>
                <a:latin typeface="Consolas" panose="020B0609020204030204" pitchFamily="49" charset="0"/>
              </a:rPr>
              <a:t>print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(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"Proses:"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",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	</a:t>
            </a:r>
            <a:r>
              <a:rPr lang="tr-TR" b="1" dirty="0" err="1">
                <a:solidFill>
                  <a:srgbClr val="CE9178"/>
                </a:solidFill>
                <a:latin typeface="Consolas" panose="020B0609020204030204" pitchFamily="49" charset="0"/>
              </a:rPr>
              <a:t>alinan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:"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</a:t>
            </a:r>
            <a:r>
              <a:rPr lang="tr-TR" b="1" dirty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b="1" dirty="0" err="1">
                <a:solidFill>
                  <a:srgbClr val="DCDCAA"/>
                </a:solidFill>
                <a:latin typeface="Consolas" panose="020B0609020204030204" pitchFamily="49" charset="0"/>
              </a:rPr>
              <a:t>print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(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"Proses:"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"bekliyor"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</a:br>
            <a:endParaRPr lang="tr-TR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155713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535B-B16F-422D-BD9A-E4C62012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</a:t>
            </a:r>
            <a:r>
              <a:rPr lang="tr-TR" dirty="0" err="1"/>
              <a:t>Code</a:t>
            </a:r>
            <a:r>
              <a:rPr lang="tr-TR" dirty="0"/>
              <a:t> Ekranı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DAF0D-D595-45EB-AFC6-97A053B689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A037AA-725E-4B6B-98BE-CA165A401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266795"/>
            <a:ext cx="8784978" cy="49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300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0B94-8C57-4DBD-B097-72F2AA15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Python</a:t>
            </a:r>
            <a:r>
              <a:rPr lang="tr-TR" dirty="0"/>
              <a:t> MPI Kodlar Konsoldan Çalışır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9DCC7-10B1-4687-8127-E81C3B9315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Konsoldan </a:t>
            </a:r>
            <a:r>
              <a:rPr lang="tr-TR" dirty="0" err="1">
                <a:latin typeface="Consolas" panose="020B0609020204030204" pitchFamily="49" charset="0"/>
              </a:rPr>
              <a:t>mpiexec</a:t>
            </a:r>
            <a:r>
              <a:rPr lang="tr-TR" dirty="0">
                <a:latin typeface="Consolas" panose="020B0609020204030204" pitchFamily="49" charset="0"/>
              </a:rPr>
              <a:t> </a:t>
            </a:r>
            <a:r>
              <a:rPr lang="tr-TR" dirty="0" err="1">
                <a:latin typeface="Consolas" panose="020B0609020204030204" pitchFamily="49" charset="0"/>
              </a:rPr>
              <a:t>python</a:t>
            </a:r>
            <a:r>
              <a:rPr lang="tr-TR" dirty="0">
                <a:latin typeface="Consolas" panose="020B0609020204030204" pitchFamily="49" charset="0"/>
              </a:rPr>
              <a:t> test.py</a:t>
            </a:r>
            <a:r>
              <a:rPr lang="tr-TR" dirty="0"/>
              <a:t> giriyoruz</a:t>
            </a:r>
          </a:p>
          <a:p>
            <a:r>
              <a:rPr lang="tr-TR" dirty="0"/>
              <a:t>Her seferinde farklı ekran çıkar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E4DC1F-A783-47AA-8080-BA23D33AE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85533"/>
            <a:ext cx="8640960" cy="37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74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619C-5EEB-4F91-8BD4-2B3D9BC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test.py Kodumuzun Açıklaması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2957D-8704-46D4-A8DF-5F4F17CB32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3754760" cy="4937760"/>
          </a:xfrm>
        </p:spPr>
        <p:txBody>
          <a:bodyPr>
            <a:normAutofit/>
          </a:bodyPr>
          <a:lstStyle/>
          <a:p>
            <a:r>
              <a:rPr lang="tr-TR" sz="1600" dirty="0"/>
              <a:t>MPI kütüphanesi alınır</a:t>
            </a:r>
          </a:p>
          <a:p>
            <a:r>
              <a:rPr lang="tr-TR" sz="1600" dirty="0" err="1"/>
              <a:t>comm</a:t>
            </a:r>
            <a:r>
              <a:rPr lang="tr-TR" sz="1600" dirty="0"/>
              <a:t> iletişim kanalıdır</a:t>
            </a:r>
          </a:p>
          <a:p>
            <a:r>
              <a:rPr lang="tr-TR" sz="1600" dirty="0" err="1"/>
              <a:t>rank</a:t>
            </a:r>
            <a:r>
              <a:rPr lang="tr-TR" sz="1600" dirty="0"/>
              <a:t> prosesin numarasıdır</a:t>
            </a:r>
          </a:p>
          <a:p>
            <a:r>
              <a:rPr lang="tr-TR" sz="1600" dirty="0" err="1"/>
              <a:t>rank</a:t>
            </a:r>
            <a:r>
              <a:rPr lang="tr-TR" sz="1600" dirty="0"/>
              <a:t> 0: </a:t>
            </a:r>
            <a:r>
              <a:rPr lang="tr-TR" sz="1600" dirty="0" err="1"/>
              <a:t>master’dır</a:t>
            </a:r>
            <a:endParaRPr lang="tr-TR" sz="1600" dirty="0"/>
          </a:p>
          <a:p>
            <a:pPr lvl="1"/>
            <a:r>
              <a:rPr lang="tr-TR" sz="1400" dirty="0" err="1"/>
              <a:t>comm.send</a:t>
            </a:r>
            <a:r>
              <a:rPr lang="tr-TR" sz="1400" dirty="0"/>
              <a:t> ile datayı yolluyor</a:t>
            </a:r>
          </a:p>
          <a:p>
            <a:pPr lvl="1"/>
            <a:r>
              <a:rPr lang="tr-TR" sz="1400" dirty="0" err="1"/>
              <a:t>print</a:t>
            </a:r>
            <a:r>
              <a:rPr lang="tr-TR" sz="1400" dirty="0"/>
              <a:t> ile kendi mesajı</a:t>
            </a:r>
          </a:p>
          <a:p>
            <a:r>
              <a:rPr lang="tr-TR" sz="1600" dirty="0" err="1"/>
              <a:t>rank</a:t>
            </a:r>
            <a:r>
              <a:rPr lang="tr-TR" sz="1600" dirty="0"/>
              <a:t> 1: alıcı proses</a:t>
            </a:r>
          </a:p>
          <a:p>
            <a:pPr lvl="1"/>
            <a:r>
              <a:rPr lang="tr-TR" sz="1400" dirty="0" err="1"/>
              <a:t>comm.recv</a:t>
            </a:r>
            <a:r>
              <a:rPr lang="tr-TR" sz="1400" dirty="0"/>
              <a:t> ile datayı alıyor</a:t>
            </a:r>
          </a:p>
          <a:p>
            <a:pPr lvl="1"/>
            <a:r>
              <a:rPr lang="tr-TR" sz="1400" dirty="0" err="1"/>
              <a:t>print</a:t>
            </a:r>
            <a:r>
              <a:rPr lang="tr-TR" sz="1400" dirty="0"/>
              <a:t> ile kendi mesajını yazar</a:t>
            </a:r>
          </a:p>
          <a:p>
            <a:r>
              <a:rPr lang="tr-TR" sz="1600" dirty="0" err="1"/>
              <a:t>rank</a:t>
            </a:r>
            <a:r>
              <a:rPr lang="tr-TR" sz="1600" dirty="0"/>
              <a:t> 2 ve üstü </a:t>
            </a:r>
          </a:p>
          <a:p>
            <a:pPr lvl="1"/>
            <a:r>
              <a:rPr lang="tr-TR" sz="1400" dirty="0" err="1"/>
              <a:t>print</a:t>
            </a:r>
            <a:r>
              <a:rPr lang="tr-TR" sz="1400" dirty="0"/>
              <a:t> ile beklediğine dair kendi mesajını yazar</a:t>
            </a:r>
          </a:p>
          <a:p>
            <a:endParaRPr lang="tr-TR" sz="16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F3FBF7-90A5-4F32-A28D-B62B469102E8}"/>
              </a:ext>
            </a:extLst>
          </p:cNvPr>
          <p:cNvSpPr txBox="1">
            <a:spLocks/>
          </p:cNvSpPr>
          <p:nvPr/>
        </p:nvSpPr>
        <p:spPr>
          <a:xfrm flipH="1">
            <a:off x="4355976" y="1196752"/>
            <a:ext cx="4788024" cy="44065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12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200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 err="1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mpi4py </a:t>
            </a:r>
            <a:r>
              <a:rPr lang="tr-TR" b="1" dirty="0" err="1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MPI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</a:b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comm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MPI.COMM_WORLD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comm</a:t>
            </a:r>
            <a:r>
              <a:rPr lang="tr-TR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.Get_rank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</a:br>
            <a:r>
              <a:rPr lang="tr-TR" b="1" dirty="0" err="1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b="1" dirty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{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'a'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: 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7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'b'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: 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3.14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comm</a:t>
            </a:r>
            <a:r>
              <a:rPr lang="tr-TR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.send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(</a:t>
            </a:r>
            <a:r>
              <a:rPr lang="tr-TR" b="1" dirty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>
                <a:solidFill>
                  <a:srgbClr val="9CDCFE"/>
                </a:solidFill>
                <a:latin typeface="Consolas" panose="020B0609020204030204" pitchFamily="49" charset="0"/>
              </a:rPr>
              <a:t>dest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tag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11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b="1" dirty="0" err="1">
                <a:solidFill>
                  <a:srgbClr val="DCDCAA"/>
                </a:solidFill>
                <a:latin typeface="Consolas" panose="020B0609020204030204" pitchFamily="49" charset="0"/>
              </a:rPr>
              <a:t>print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(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"Proses:"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",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	</a:t>
            </a:r>
            <a:r>
              <a:rPr lang="tr-TR" b="1" dirty="0" err="1">
                <a:solidFill>
                  <a:srgbClr val="CE9178"/>
                </a:solidFill>
                <a:latin typeface="Consolas" panose="020B0609020204030204" pitchFamily="49" charset="0"/>
              </a:rPr>
              <a:t>yollanan:"</a:t>
            </a:r>
            <a:r>
              <a:rPr lang="tr-TR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,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C586C0"/>
                </a:solidFill>
                <a:latin typeface="Consolas" panose="020B0609020204030204" pitchFamily="49" charset="0"/>
              </a:rPr>
              <a:t>elif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==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b="1" dirty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comm</a:t>
            </a:r>
            <a:r>
              <a:rPr lang="tr-TR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.recv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(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source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tag</a:t>
            </a:r>
            <a:r>
              <a:rPr lang="tr-TR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tr-TR" b="1" dirty="0">
                <a:solidFill>
                  <a:srgbClr val="B5CEA8"/>
                </a:solidFill>
                <a:latin typeface="Consolas" panose="020B0609020204030204" pitchFamily="49" charset="0"/>
              </a:rPr>
              <a:t>11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b="1" dirty="0" err="1">
                <a:solidFill>
                  <a:srgbClr val="DCDCAA"/>
                </a:solidFill>
                <a:latin typeface="Consolas" panose="020B0609020204030204" pitchFamily="49" charset="0"/>
              </a:rPr>
              <a:t>print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(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"Proses:"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",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	</a:t>
            </a:r>
            <a:r>
              <a:rPr lang="tr-TR" b="1" dirty="0" err="1">
                <a:solidFill>
                  <a:srgbClr val="CE9178"/>
                </a:solidFill>
                <a:latin typeface="Consolas" panose="020B0609020204030204" pitchFamily="49" charset="0"/>
              </a:rPr>
              <a:t>alinan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:"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</a:t>
            </a:r>
            <a:r>
              <a:rPr lang="tr-TR" b="1" dirty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    </a:t>
            </a:r>
            <a:r>
              <a:rPr lang="tr-TR" b="1" dirty="0" err="1">
                <a:solidFill>
                  <a:srgbClr val="DCDCAA"/>
                </a:solidFill>
                <a:latin typeface="Consolas" panose="020B0609020204030204" pitchFamily="49" charset="0"/>
              </a:rPr>
              <a:t>print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(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"Proses:"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 err="1">
                <a:solidFill>
                  <a:srgbClr val="9CDCFE"/>
                </a:solidFill>
                <a:latin typeface="Consolas" panose="020B0609020204030204" pitchFamily="49" charset="0"/>
              </a:rPr>
              <a:t>rank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, </a:t>
            </a:r>
            <a:r>
              <a:rPr lang="tr-TR" b="1" dirty="0">
                <a:solidFill>
                  <a:srgbClr val="CE9178"/>
                </a:solidFill>
                <a:latin typeface="Consolas" panose="020B0609020204030204" pitchFamily="49" charset="0"/>
              </a:rPr>
              <a:t>"bekliyor"</a:t>
            </a:r>
            <a: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tr-TR" b="1" dirty="0">
                <a:solidFill>
                  <a:srgbClr val="FFFFFF"/>
                </a:solidFill>
                <a:latin typeface="Consolas" panose="020B0609020204030204" pitchFamily="49" charset="0"/>
              </a:rPr>
            </a:br>
            <a:endParaRPr lang="tr-TR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7935459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Google </a:t>
            </a:r>
            <a:r>
              <a:rPr lang="tr-TR" dirty="0" err="1"/>
              <a:t>Colab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608806"/>
          </a:xfrm>
        </p:spPr>
        <p:txBody>
          <a:bodyPr>
            <a:normAutofit/>
          </a:bodyPr>
          <a:lstStyle/>
          <a:p>
            <a:r>
              <a:rPr lang="tr-TR" dirty="0"/>
              <a:t>Dr. Cengiz Güngör</a:t>
            </a:r>
          </a:p>
        </p:txBody>
      </p:sp>
    </p:spTree>
    <p:extLst>
      <p:ext uri="{BB962C8B-B14F-4D97-AF65-F5344CB8AC3E}">
        <p14:creationId xmlns:p14="http://schemas.microsoft.com/office/powerpoint/2010/main" val="428387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tr-TR" altLang="en-US" sz="2400" dirty="0"/>
              <a:t>Aynı program, her bir işlemciye uygun olarak derlenip, çalıştırılır.</a:t>
            </a:r>
            <a:endParaRPr lang="en-US" altLang="en-US" sz="2400" dirty="0"/>
          </a:p>
          <a:p>
            <a:pPr>
              <a:buFontTx/>
              <a:buChar char="•"/>
            </a:pPr>
            <a:r>
              <a:rPr lang="tr-TR" altLang="en-US" sz="2400" dirty="0"/>
              <a:t>Kontrol ifadeleri hangi işlemcinin</a:t>
            </a:r>
            <a:br>
              <a:rPr lang="tr-TR" altLang="en-US" sz="2400" dirty="0"/>
            </a:br>
            <a:r>
              <a:rPr lang="tr-TR" altLang="en-US" sz="2400" dirty="0"/>
              <a:t>hangi parçayı çalıştıracağını </a:t>
            </a:r>
            <a:br>
              <a:rPr lang="tr-TR" altLang="en-US" sz="2400"/>
            </a:br>
            <a:r>
              <a:rPr lang="tr-TR" altLang="en-US" sz="2400"/>
              <a:t>belirlersiniz</a:t>
            </a:r>
            <a:r>
              <a:rPr lang="en-US" altLang="en-US" sz="2400"/>
              <a:t>.</a:t>
            </a:r>
            <a:endParaRPr lang="tr-TR" altLang="en-US" sz="2400" dirty="0"/>
          </a:p>
          <a:p>
            <a:pPr>
              <a:buFontTx/>
              <a:buChar char="•"/>
            </a:pPr>
            <a:r>
              <a:rPr lang="tr-TR" altLang="tr-TR" sz="2400" b="1" dirty="0">
                <a:solidFill>
                  <a:srgbClr val="FF0000"/>
                </a:solidFill>
              </a:rPr>
              <a:t>En temel</a:t>
            </a:r>
            <a:r>
              <a:rPr lang="en-US" altLang="tr-TR" sz="2400" b="1" dirty="0">
                <a:solidFill>
                  <a:srgbClr val="FF0000"/>
                </a:solidFill>
              </a:rPr>
              <a:t> MPI</a:t>
            </a:r>
            <a:r>
              <a:rPr lang="tr-TR" altLang="tr-TR" sz="2400" b="1" dirty="0">
                <a:solidFill>
                  <a:srgbClr val="FF0000"/>
                </a:solidFill>
              </a:rPr>
              <a:t> tekniğidir.</a:t>
            </a:r>
            <a:r>
              <a:rPr lang="en-US" altLang="en-US" sz="2400" b="1" dirty="0"/>
              <a:t> </a:t>
            </a:r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21506" name="Oval 6"/>
          <p:cNvSpPr>
            <a:spLocks noChangeArrowheads="1"/>
          </p:cNvSpPr>
          <p:nvPr/>
        </p:nvSpPr>
        <p:spPr bwMode="auto">
          <a:xfrm>
            <a:off x="4244975" y="4695825"/>
            <a:ext cx="641350" cy="660400"/>
          </a:xfrm>
          <a:prstGeom prst="ellips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21507" name="AutoShape 7"/>
          <p:cNvSpPr>
            <a:spLocks noChangeArrowheads="1"/>
          </p:cNvSpPr>
          <p:nvPr/>
        </p:nvSpPr>
        <p:spPr bwMode="auto">
          <a:xfrm>
            <a:off x="4173537" y="3363912"/>
            <a:ext cx="801688" cy="1068388"/>
          </a:xfrm>
          <a:prstGeom prst="roundRect">
            <a:avLst>
              <a:gd name="adj" fmla="val 13042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21508" name="AutoShape 8"/>
          <p:cNvSpPr>
            <a:spLocks noChangeArrowheads="1"/>
          </p:cNvSpPr>
          <p:nvPr/>
        </p:nvSpPr>
        <p:spPr bwMode="auto">
          <a:xfrm>
            <a:off x="5773737" y="1639887"/>
            <a:ext cx="800100" cy="1263650"/>
          </a:xfrm>
          <a:prstGeom prst="roundRect">
            <a:avLst>
              <a:gd name="adj" fmla="val 13042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21509" name="Line 9"/>
          <p:cNvSpPr>
            <a:spLocks noChangeShapeType="1"/>
          </p:cNvSpPr>
          <p:nvPr/>
        </p:nvSpPr>
        <p:spPr bwMode="auto">
          <a:xfrm>
            <a:off x="4557712" y="4581525"/>
            <a:ext cx="1588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4538662" y="4581525"/>
            <a:ext cx="53975" cy="88900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0 h 56"/>
              <a:gd name="T4" fmla="*/ 2147483646 w 34"/>
              <a:gd name="T5" fmla="*/ 2147483646 h 56"/>
              <a:gd name="T6" fmla="*/ 0 w 34"/>
              <a:gd name="T7" fmla="*/ 0 h 56"/>
              <a:gd name="T8" fmla="*/ 2147483646 w 34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12" y="11"/>
                </a:moveTo>
                <a:lnTo>
                  <a:pt x="34" y="0"/>
                </a:lnTo>
                <a:lnTo>
                  <a:pt x="12" y="56"/>
                </a:lnTo>
                <a:lnTo>
                  <a:pt x="0" y="0"/>
                </a:lnTo>
                <a:lnTo>
                  <a:pt x="12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1" name="Freeform 11"/>
          <p:cNvSpPr>
            <a:spLocks/>
          </p:cNvSpPr>
          <p:nvPr/>
        </p:nvSpPr>
        <p:spPr bwMode="auto">
          <a:xfrm>
            <a:off x="4538662" y="4581525"/>
            <a:ext cx="53975" cy="88900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0 h 56"/>
              <a:gd name="T4" fmla="*/ 2147483646 w 34"/>
              <a:gd name="T5" fmla="*/ 2147483646 h 56"/>
              <a:gd name="T6" fmla="*/ 0 w 34"/>
              <a:gd name="T7" fmla="*/ 0 h 56"/>
              <a:gd name="T8" fmla="*/ 2147483646 w 34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12" y="11"/>
                </a:moveTo>
                <a:lnTo>
                  <a:pt x="34" y="0"/>
                </a:lnTo>
                <a:lnTo>
                  <a:pt x="12" y="56"/>
                </a:lnTo>
                <a:lnTo>
                  <a:pt x="0" y="0"/>
                </a:lnTo>
                <a:lnTo>
                  <a:pt x="1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2" name="Line 12"/>
          <p:cNvSpPr>
            <a:spLocks noChangeShapeType="1"/>
          </p:cNvSpPr>
          <p:nvPr/>
        </p:nvSpPr>
        <p:spPr bwMode="auto">
          <a:xfrm>
            <a:off x="4557712" y="4421187"/>
            <a:ext cx="1588" cy="1603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3" name="Line 13"/>
          <p:cNvSpPr>
            <a:spLocks noChangeShapeType="1"/>
          </p:cNvSpPr>
          <p:nvPr/>
        </p:nvSpPr>
        <p:spPr bwMode="auto">
          <a:xfrm flipH="1">
            <a:off x="5037137" y="3302000"/>
            <a:ext cx="34925" cy="17462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4" name="Freeform 14"/>
          <p:cNvSpPr>
            <a:spLocks/>
          </p:cNvSpPr>
          <p:nvPr/>
        </p:nvSpPr>
        <p:spPr bwMode="auto">
          <a:xfrm>
            <a:off x="4983162" y="3284537"/>
            <a:ext cx="88900" cy="71438"/>
          </a:xfrm>
          <a:custGeom>
            <a:avLst/>
            <a:gdLst>
              <a:gd name="T0" fmla="*/ 2147483646 w 56"/>
              <a:gd name="T1" fmla="*/ 2147483646 h 45"/>
              <a:gd name="T2" fmla="*/ 2147483646 w 56"/>
              <a:gd name="T3" fmla="*/ 2147483646 h 45"/>
              <a:gd name="T4" fmla="*/ 0 w 56"/>
              <a:gd name="T5" fmla="*/ 2147483646 h 45"/>
              <a:gd name="T6" fmla="*/ 2147483646 w 56"/>
              <a:gd name="T7" fmla="*/ 0 h 45"/>
              <a:gd name="T8" fmla="*/ 2147483646 w 56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45"/>
              <a:gd name="T17" fmla="*/ 56 w 56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45">
                <a:moveTo>
                  <a:pt x="34" y="22"/>
                </a:moveTo>
                <a:lnTo>
                  <a:pt x="56" y="34"/>
                </a:lnTo>
                <a:lnTo>
                  <a:pt x="0" y="45"/>
                </a:lnTo>
                <a:lnTo>
                  <a:pt x="45" y="0"/>
                </a:lnTo>
                <a:lnTo>
                  <a:pt x="34" y="22"/>
                </a:lnTo>
                <a:close/>
              </a:path>
            </a:pathLst>
          </a:cu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5" name="Freeform 15"/>
          <p:cNvSpPr>
            <a:spLocks/>
          </p:cNvSpPr>
          <p:nvPr/>
        </p:nvSpPr>
        <p:spPr bwMode="auto">
          <a:xfrm>
            <a:off x="4983162" y="3284537"/>
            <a:ext cx="88900" cy="71438"/>
          </a:xfrm>
          <a:custGeom>
            <a:avLst/>
            <a:gdLst>
              <a:gd name="T0" fmla="*/ 2147483646 w 56"/>
              <a:gd name="T1" fmla="*/ 2147483646 h 45"/>
              <a:gd name="T2" fmla="*/ 2147483646 w 56"/>
              <a:gd name="T3" fmla="*/ 2147483646 h 45"/>
              <a:gd name="T4" fmla="*/ 0 w 56"/>
              <a:gd name="T5" fmla="*/ 2147483646 h 45"/>
              <a:gd name="T6" fmla="*/ 2147483646 w 56"/>
              <a:gd name="T7" fmla="*/ 0 h 45"/>
              <a:gd name="T8" fmla="*/ 2147483646 w 56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45"/>
              <a:gd name="T17" fmla="*/ 56 w 56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45">
                <a:moveTo>
                  <a:pt x="34" y="22"/>
                </a:moveTo>
                <a:lnTo>
                  <a:pt x="56" y="34"/>
                </a:lnTo>
                <a:lnTo>
                  <a:pt x="0" y="45"/>
                </a:lnTo>
                <a:lnTo>
                  <a:pt x="45" y="0"/>
                </a:lnTo>
                <a:lnTo>
                  <a:pt x="34" y="2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 flipH="1">
            <a:off x="5072062" y="2965450"/>
            <a:ext cx="693738" cy="336550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7" name="Oval 17"/>
          <p:cNvSpPr>
            <a:spLocks noChangeArrowheads="1"/>
          </p:cNvSpPr>
          <p:nvPr/>
        </p:nvSpPr>
        <p:spPr bwMode="auto">
          <a:xfrm>
            <a:off x="7442200" y="4695825"/>
            <a:ext cx="641350" cy="660400"/>
          </a:xfrm>
          <a:prstGeom prst="ellips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21518" name="AutoShape 18"/>
          <p:cNvSpPr>
            <a:spLocks noChangeArrowheads="1"/>
          </p:cNvSpPr>
          <p:nvPr/>
        </p:nvSpPr>
        <p:spPr bwMode="auto">
          <a:xfrm>
            <a:off x="7372350" y="3363912"/>
            <a:ext cx="800100" cy="1068388"/>
          </a:xfrm>
          <a:prstGeom prst="roundRect">
            <a:avLst>
              <a:gd name="adj" fmla="val 13042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altLang="tr-TR" sz="1200"/>
          </a:p>
        </p:txBody>
      </p:sp>
      <p:sp>
        <p:nvSpPr>
          <p:cNvPr id="21519" name="Line 19"/>
          <p:cNvSpPr>
            <a:spLocks noChangeShapeType="1"/>
          </p:cNvSpPr>
          <p:nvPr/>
        </p:nvSpPr>
        <p:spPr bwMode="auto">
          <a:xfrm>
            <a:off x="7754937" y="4581525"/>
            <a:ext cx="1588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0" name="Freeform 20"/>
          <p:cNvSpPr>
            <a:spLocks/>
          </p:cNvSpPr>
          <p:nvPr/>
        </p:nvSpPr>
        <p:spPr bwMode="auto">
          <a:xfrm>
            <a:off x="7737475" y="4581525"/>
            <a:ext cx="52387" cy="88900"/>
          </a:xfrm>
          <a:custGeom>
            <a:avLst/>
            <a:gdLst>
              <a:gd name="T0" fmla="*/ 2147483646 w 33"/>
              <a:gd name="T1" fmla="*/ 2147483646 h 56"/>
              <a:gd name="T2" fmla="*/ 2147483646 w 33"/>
              <a:gd name="T3" fmla="*/ 0 h 56"/>
              <a:gd name="T4" fmla="*/ 2147483646 w 33"/>
              <a:gd name="T5" fmla="*/ 2147483646 h 56"/>
              <a:gd name="T6" fmla="*/ 0 w 33"/>
              <a:gd name="T7" fmla="*/ 0 h 56"/>
              <a:gd name="T8" fmla="*/ 2147483646 w 33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56"/>
              <a:gd name="T17" fmla="*/ 33 w 33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56">
                <a:moveTo>
                  <a:pt x="11" y="11"/>
                </a:moveTo>
                <a:lnTo>
                  <a:pt x="33" y="0"/>
                </a:lnTo>
                <a:lnTo>
                  <a:pt x="11" y="56"/>
                </a:lnTo>
                <a:lnTo>
                  <a:pt x="0" y="0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1" name="Freeform 21"/>
          <p:cNvSpPr>
            <a:spLocks/>
          </p:cNvSpPr>
          <p:nvPr/>
        </p:nvSpPr>
        <p:spPr bwMode="auto">
          <a:xfrm>
            <a:off x="7737475" y="4581525"/>
            <a:ext cx="52387" cy="88900"/>
          </a:xfrm>
          <a:custGeom>
            <a:avLst/>
            <a:gdLst>
              <a:gd name="T0" fmla="*/ 2147483646 w 33"/>
              <a:gd name="T1" fmla="*/ 2147483646 h 56"/>
              <a:gd name="T2" fmla="*/ 2147483646 w 33"/>
              <a:gd name="T3" fmla="*/ 0 h 56"/>
              <a:gd name="T4" fmla="*/ 2147483646 w 33"/>
              <a:gd name="T5" fmla="*/ 2147483646 h 56"/>
              <a:gd name="T6" fmla="*/ 0 w 33"/>
              <a:gd name="T7" fmla="*/ 0 h 56"/>
              <a:gd name="T8" fmla="*/ 2147483646 w 33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56"/>
              <a:gd name="T17" fmla="*/ 33 w 33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56">
                <a:moveTo>
                  <a:pt x="11" y="11"/>
                </a:moveTo>
                <a:lnTo>
                  <a:pt x="33" y="0"/>
                </a:lnTo>
                <a:lnTo>
                  <a:pt x="11" y="56"/>
                </a:lnTo>
                <a:lnTo>
                  <a:pt x="0" y="0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>
            <a:off x="7754937" y="4421187"/>
            <a:ext cx="1588" cy="1603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>
            <a:off x="7258050" y="3302000"/>
            <a:ext cx="17462" cy="17462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4" name="Freeform 24"/>
          <p:cNvSpPr>
            <a:spLocks/>
          </p:cNvSpPr>
          <p:nvPr/>
        </p:nvSpPr>
        <p:spPr bwMode="auto">
          <a:xfrm>
            <a:off x="7258050" y="3284537"/>
            <a:ext cx="69850" cy="71438"/>
          </a:xfrm>
          <a:custGeom>
            <a:avLst/>
            <a:gdLst>
              <a:gd name="T0" fmla="*/ 2147483646 w 44"/>
              <a:gd name="T1" fmla="*/ 2147483646 h 45"/>
              <a:gd name="T2" fmla="*/ 2147483646 w 44"/>
              <a:gd name="T3" fmla="*/ 0 h 45"/>
              <a:gd name="T4" fmla="*/ 2147483646 w 44"/>
              <a:gd name="T5" fmla="*/ 2147483646 h 45"/>
              <a:gd name="T6" fmla="*/ 0 w 44"/>
              <a:gd name="T7" fmla="*/ 2147483646 h 45"/>
              <a:gd name="T8" fmla="*/ 2147483646 w 4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45"/>
              <a:gd name="T17" fmla="*/ 44 w 4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45">
                <a:moveTo>
                  <a:pt x="11" y="22"/>
                </a:moveTo>
                <a:lnTo>
                  <a:pt x="11" y="0"/>
                </a:lnTo>
                <a:lnTo>
                  <a:pt x="44" y="45"/>
                </a:lnTo>
                <a:lnTo>
                  <a:pt x="0" y="34"/>
                </a:lnTo>
                <a:lnTo>
                  <a:pt x="11" y="22"/>
                </a:lnTo>
                <a:close/>
              </a:path>
            </a:pathLst>
          </a:cu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5" name="Freeform 25"/>
          <p:cNvSpPr>
            <a:spLocks/>
          </p:cNvSpPr>
          <p:nvPr/>
        </p:nvSpPr>
        <p:spPr bwMode="auto">
          <a:xfrm>
            <a:off x="7258050" y="3284537"/>
            <a:ext cx="69850" cy="71438"/>
          </a:xfrm>
          <a:custGeom>
            <a:avLst/>
            <a:gdLst>
              <a:gd name="T0" fmla="*/ 2147483646 w 44"/>
              <a:gd name="T1" fmla="*/ 2147483646 h 45"/>
              <a:gd name="T2" fmla="*/ 2147483646 w 44"/>
              <a:gd name="T3" fmla="*/ 0 h 45"/>
              <a:gd name="T4" fmla="*/ 2147483646 w 44"/>
              <a:gd name="T5" fmla="*/ 2147483646 h 45"/>
              <a:gd name="T6" fmla="*/ 0 w 44"/>
              <a:gd name="T7" fmla="*/ 2147483646 h 45"/>
              <a:gd name="T8" fmla="*/ 2147483646 w 4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45"/>
              <a:gd name="T17" fmla="*/ 44 w 4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45">
                <a:moveTo>
                  <a:pt x="11" y="22"/>
                </a:moveTo>
                <a:lnTo>
                  <a:pt x="11" y="0"/>
                </a:lnTo>
                <a:lnTo>
                  <a:pt x="44" y="45"/>
                </a:lnTo>
                <a:lnTo>
                  <a:pt x="0" y="34"/>
                </a:lnTo>
                <a:lnTo>
                  <a:pt x="11" y="2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6" name="Line 26"/>
          <p:cNvSpPr>
            <a:spLocks noChangeShapeType="1"/>
          </p:cNvSpPr>
          <p:nvPr/>
        </p:nvSpPr>
        <p:spPr bwMode="auto">
          <a:xfrm>
            <a:off x="6564312" y="2965450"/>
            <a:ext cx="693738" cy="336550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7" name="Line 27"/>
          <p:cNvSpPr>
            <a:spLocks noChangeShapeType="1"/>
          </p:cNvSpPr>
          <p:nvPr/>
        </p:nvSpPr>
        <p:spPr bwMode="auto">
          <a:xfrm>
            <a:off x="4965700" y="3959225"/>
            <a:ext cx="349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8" name="Line 28"/>
          <p:cNvSpPr>
            <a:spLocks noChangeShapeType="1"/>
          </p:cNvSpPr>
          <p:nvPr/>
        </p:nvSpPr>
        <p:spPr bwMode="auto">
          <a:xfrm>
            <a:off x="5072062" y="3959225"/>
            <a:ext cx="539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9" name="Line 29"/>
          <p:cNvSpPr>
            <a:spLocks noChangeShapeType="1"/>
          </p:cNvSpPr>
          <p:nvPr/>
        </p:nvSpPr>
        <p:spPr bwMode="auto">
          <a:xfrm>
            <a:off x="5214937" y="3959225"/>
            <a:ext cx="5238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>
            <a:off x="5356225" y="3959225"/>
            <a:ext cx="539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>
            <a:off x="5499100" y="3959225"/>
            <a:ext cx="523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32" name="Line 32"/>
          <p:cNvSpPr>
            <a:spLocks noChangeShapeType="1"/>
          </p:cNvSpPr>
          <p:nvPr/>
        </p:nvSpPr>
        <p:spPr bwMode="auto">
          <a:xfrm>
            <a:off x="5640387" y="3959225"/>
            <a:ext cx="539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>
            <a:off x="5783262" y="3959225"/>
            <a:ext cx="5238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>
            <a:off x="5924550" y="3959225"/>
            <a:ext cx="539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35" name="Line 35"/>
          <p:cNvSpPr>
            <a:spLocks noChangeShapeType="1"/>
          </p:cNvSpPr>
          <p:nvPr/>
        </p:nvSpPr>
        <p:spPr bwMode="auto">
          <a:xfrm>
            <a:off x="6067425" y="3959225"/>
            <a:ext cx="523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36" name="Line 36"/>
          <p:cNvSpPr>
            <a:spLocks noChangeShapeType="1"/>
          </p:cNvSpPr>
          <p:nvPr/>
        </p:nvSpPr>
        <p:spPr bwMode="auto">
          <a:xfrm>
            <a:off x="6208712" y="3959225"/>
            <a:ext cx="539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37" name="Line 37"/>
          <p:cNvSpPr>
            <a:spLocks noChangeShapeType="1"/>
          </p:cNvSpPr>
          <p:nvPr/>
        </p:nvSpPr>
        <p:spPr bwMode="auto">
          <a:xfrm>
            <a:off x="6334125" y="3959225"/>
            <a:ext cx="698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38" name="Line 38"/>
          <p:cNvSpPr>
            <a:spLocks noChangeShapeType="1"/>
          </p:cNvSpPr>
          <p:nvPr/>
        </p:nvSpPr>
        <p:spPr bwMode="auto">
          <a:xfrm>
            <a:off x="6475412" y="3959225"/>
            <a:ext cx="7143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39" name="Line 39"/>
          <p:cNvSpPr>
            <a:spLocks noChangeShapeType="1"/>
          </p:cNvSpPr>
          <p:nvPr/>
        </p:nvSpPr>
        <p:spPr bwMode="auto">
          <a:xfrm>
            <a:off x="6618287" y="3959225"/>
            <a:ext cx="698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40" name="Line 40"/>
          <p:cNvSpPr>
            <a:spLocks noChangeShapeType="1"/>
          </p:cNvSpPr>
          <p:nvPr/>
        </p:nvSpPr>
        <p:spPr bwMode="auto">
          <a:xfrm>
            <a:off x="6759575" y="3959225"/>
            <a:ext cx="7143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41" name="Line 41"/>
          <p:cNvSpPr>
            <a:spLocks noChangeShapeType="1"/>
          </p:cNvSpPr>
          <p:nvPr/>
        </p:nvSpPr>
        <p:spPr bwMode="auto">
          <a:xfrm>
            <a:off x="6902450" y="3959225"/>
            <a:ext cx="698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42" name="Line 42"/>
          <p:cNvSpPr>
            <a:spLocks noChangeShapeType="1"/>
          </p:cNvSpPr>
          <p:nvPr/>
        </p:nvSpPr>
        <p:spPr bwMode="auto">
          <a:xfrm>
            <a:off x="7043737" y="3959225"/>
            <a:ext cx="7143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43" name="Line 43"/>
          <p:cNvSpPr>
            <a:spLocks noChangeShapeType="1"/>
          </p:cNvSpPr>
          <p:nvPr/>
        </p:nvSpPr>
        <p:spPr bwMode="auto">
          <a:xfrm>
            <a:off x="7186612" y="3959225"/>
            <a:ext cx="7143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44" name="Line 44"/>
          <p:cNvSpPr>
            <a:spLocks noChangeShapeType="1"/>
          </p:cNvSpPr>
          <p:nvPr/>
        </p:nvSpPr>
        <p:spPr bwMode="auto">
          <a:xfrm>
            <a:off x="7327900" y="3959225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altLang="en-US" sz="2400" kern="0" dirty="0"/>
              <a:t>Tek Program Çoklu Veri ( S</a:t>
            </a:r>
            <a:r>
              <a:rPr lang="en-US" altLang="en-US" sz="2400" kern="0" dirty="0"/>
              <a:t>i</a:t>
            </a:r>
            <a:r>
              <a:rPr lang="tr-TR" altLang="en-US" sz="2400" kern="0" dirty="0"/>
              <a:t>ng</a:t>
            </a:r>
            <a:r>
              <a:rPr lang="en-US" altLang="en-US" sz="2400" kern="0" dirty="0"/>
              <a:t>le program, multiple data (</a:t>
            </a:r>
            <a:r>
              <a:rPr lang="tr-TR" altLang="en-US" sz="2400" kern="0" dirty="0"/>
              <a:t>S</a:t>
            </a:r>
            <a:r>
              <a:rPr lang="en-US" altLang="en-US" sz="2400" kern="0" dirty="0"/>
              <a:t>PMD)</a:t>
            </a:r>
            <a:r>
              <a:rPr lang="tr-TR" altLang="en-US" sz="2400" kern="0" dirty="0"/>
              <a:t> )</a:t>
            </a:r>
            <a:endParaRPr lang="tr-TR" sz="2400" dirty="0"/>
          </a:p>
        </p:txBody>
      </p:sp>
      <p:sp>
        <p:nvSpPr>
          <p:cNvPr id="21548" name="Rectangle 57"/>
          <p:cNvSpPr>
            <a:spLocks noChangeArrowheads="1"/>
          </p:cNvSpPr>
          <p:nvPr/>
        </p:nvSpPr>
        <p:spPr bwMode="auto">
          <a:xfrm>
            <a:off x="5087937" y="3217862"/>
            <a:ext cx="2195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altLang="tr-TR" sz="1700">
                <a:solidFill>
                  <a:srgbClr val="000000"/>
                </a:solidFill>
              </a:rPr>
              <a:t>İşlemciye uygun</a:t>
            </a:r>
            <a:br>
              <a:rPr lang="tr-TR" altLang="tr-TR" sz="1700">
                <a:solidFill>
                  <a:srgbClr val="000000"/>
                </a:solidFill>
              </a:rPr>
            </a:br>
            <a:r>
              <a:rPr lang="tr-TR" altLang="tr-TR" sz="1700">
                <a:solidFill>
                  <a:srgbClr val="000000"/>
                </a:solidFill>
              </a:rPr>
              <a:t>derlenmiş uygulamalar</a:t>
            </a:r>
            <a:endParaRPr lang="en-US" altLang="tr-TR" sz="1200"/>
          </a:p>
        </p:txBody>
      </p:sp>
      <p:sp>
        <p:nvSpPr>
          <p:cNvPr id="21549" name="Rectangle 47"/>
          <p:cNvSpPr>
            <a:spLocks noChangeArrowheads="1"/>
          </p:cNvSpPr>
          <p:nvPr/>
        </p:nvSpPr>
        <p:spPr bwMode="auto">
          <a:xfrm>
            <a:off x="5815012" y="2057400"/>
            <a:ext cx="730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700">
                <a:solidFill>
                  <a:srgbClr val="000000"/>
                </a:solidFill>
              </a:rPr>
              <a:t>Kaynak</a:t>
            </a:r>
            <a:endParaRPr lang="en-US" altLang="tr-TR" sz="1200"/>
          </a:p>
        </p:txBody>
      </p:sp>
      <p:sp>
        <p:nvSpPr>
          <p:cNvPr id="21550" name="Rectangle 49"/>
          <p:cNvSpPr>
            <a:spLocks noChangeArrowheads="1"/>
          </p:cNvSpPr>
          <p:nvPr/>
        </p:nvSpPr>
        <p:spPr bwMode="auto">
          <a:xfrm>
            <a:off x="5891212" y="2270125"/>
            <a:ext cx="584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700">
                <a:solidFill>
                  <a:srgbClr val="000000"/>
                </a:solidFill>
              </a:rPr>
              <a:t>dosya</a:t>
            </a:r>
            <a:endParaRPr lang="en-US" altLang="tr-TR" sz="1200"/>
          </a:p>
        </p:txBody>
      </p:sp>
      <p:sp>
        <p:nvSpPr>
          <p:cNvPr id="21551" name="Rectangle 53"/>
          <p:cNvSpPr>
            <a:spLocks noChangeArrowheads="1"/>
          </p:cNvSpPr>
          <p:nvPr/>
        </p:nvSpPr>
        <p:spPr bwMode="auto">
          <a:xfrm>
            <a:off x="4151312" y="5453062"/>
            <a:ext cx="860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700">
                <a:solidFill>
                  <a:srgbClr val="000000"/>
                </a:solidFill>
              </a:rPr>
              <a:t>İşlemci</a:t>
            </a:r>
            <a:r>
              <a:rPr lang="en-US" altLang="tr-TR" sz="1700">
                <a:solidFill>
                  <a:srgbClr val="000000"/>
                </a:solidFill>
              </a:rPr>
              <a:t> 0</a:t>
            </a:r>
            <a:endParaRPr lang="en-US" altLang="tr-TR" sz="1200"/>
          </a:p>
        </p:txBody>
      </p:sp>
      <p:sp>
        <p:nvSpPr>
          <p:cNvPr id="21552" name="Rectangle 54"/>
          <p:cNvSpPr>
            <a:spLocks noChangeArrowheads="1"/>
          </p:cNvSpPr>
          <p:nvPr/>
        </p:nvSpPr>
        <p:spPr bwMode="auto">
          <a:xfrm>
            <a:off x="7189787" y="5453062"/>
            <a:ext cx="11160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altLang="tr-TR" sz="1700">
                <a:solidFill>
                  <a:srgbClr val="000000"/>
                </a:solidFill>
              </a:rPr>
              <a:t>İşlemci </a:t>
            </a:r>
            <a:r>
              <a:rPr lang="tr-TR" altLang="tr-TR" sz="1700" i="1">
                <a:solidFill>
                  <a:srgbClr val="000000"/>
                </a:solidFill>
              </a:rPr>
              <a:t>p</a:t>
            </a:r>
            <a:r>
              <a:rPr lang="tr-TR" altLang="tr-TR" sz="1700">
                <a:solidFill>
                  <a:srgbClr val="000000"/>
                </a:solidFill>
              </a:rPr>
              <a:t>-1</a:t>
            </a:r>
            <a:r>
              <a:rPr lang="en-US" altLang="tr-TR" sz="1700">
                <a:solidFill>
                  <a:srgbClr val="000000"/>
                </a:solidFill>
              </a:rPr>
              <a:t> </a:t>
            </a:r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10887090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3600" dirty="0" err="1"/>
              <a:t>Colab</a:t>
            </a:r>
            <a:r>
              <a:rPr lang="tr-TR" altLang="en-US" sz="3600" dirty="0"/>
              <a:t> nedir?</a:t>
            </a:r>
            <a:endParaRPr lang="en-US" altLang="en-US" sz="32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altLang="en-US" sz="2800" dirty="0"/>
              <a:t>Tarayıcınızdan </a:t>
            </a:r>
            <a:r>
              <a:rPr lang="tr-TR" altLang="en-US" sz="2800" dirty="0" err="1"/>
              <a:t>python</a:t>
            </a:r>
            <a:r>
              <a:rPr lang="tr-TR" altLang="en-US" sz="2800" dirty="0"/>
              <a:t>, c++, </a:t>
            </a:r>
            <a:r>
              <a:rPr lang="tr-TR" altLang="en-US" sz="2800" dirty="0" err="1"/>
              <a:t>cuda</a:t>
            </a:r>
            <a:r>
              <a:rPr lang="tr-TR" altLang="en-US" sz="2800" dirty="0"/>
              <a:t>, makine öğrenmesi vb. çalışmak için Google’ın sağladığı imkanlardır.</a:t>
            </a:r>
            <a:endParaRPr lang="en-US" altLang="en-US" sz="2800" dirty="0"/>
          </a:p>
          <a:p>
            <a:r>
              <a:rPr lang="tr-TR" altLang="en-US" sz="2800" dirty="0"/>
              <a:t>Google </a:t>
            </a:r>
            <a:r>
              <a:rPr lang="tr-TR" altLang="en-US" sz="2800" dirty="0" err="1"/>
              <a:t>Colab</a:t>
            </a:r>
            <a:r>
              <a:rPr lang="tr-TR" altLang="en-US" sz="2800" dirty="0"/>
              <a:t> ücretsiz mi?</a:t>
            </a:r>
          </a:p>
          <a:p>
            <a:pPr lvl="1"/>
            <a:r>
              <a:rPr lang="tr-TR" altLang="en-US" sz="2600" dirty="0" err="1"/>
              <a:t>Colab'ın</a:t>
            </a:r>
            <a:r>
              <a:rPr lang="tr-TR" altLang="en-US" sz="2600" dirty="0"/>
              <a:t> kullanımı ücretsizdir. </a:t>
            </a:r>
          </a:p>
          <a:p>
            <a:pPr lvl="1"/>
            <a:r>
              <a:rPr lang="tr-TR" altLang="en-US" sz="2600" dirty="0"/>
              <a:t>Dünya çapında mümkün olduğunca çok öğrenciye ve kaynak eksikliği çeken gruplara erişim sağlayabilmek amacıyla </a:t>
            </a:r>
            <a:r>
              <a:rPr lang="tr-TR" altLang="en-US" sz="2600" dirty="0" err="1"/>
              <a:t>Colab</a:t>
            </a:r>
            <a:r>
              <a:rPr lang="tr-TR" altLang="en-US" sz="2600" dirty="0"/>
              <a:t>, etkin bir şekilde not defteri içinde programlama yapan kullanıcılara öncelik verir.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4768524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693D-817E-462D-B2D5-3E9FEE67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https://colab.research.google.com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C79F7-B98A-46AC-92B9-971D1F83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450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747F-0475-417B-8FC2-5D0564DB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Nasıl başlanır?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0F803-1FB1-46F7-ACC2-015738CADF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File</a:t>
            </a:r>
            <a:r>
              <a:rPr lang="tr-TR" dirty="0" err="1">
                <a:sym typeface="Wingdings" panose="05000000000000000000" pitchFamily="2" charset="2"/>
              </a:rPr>
              <a:t>NewNew</a:t>
            </a:r>
            <a:r>
              <a:rPr lang="tr-TR" dirty="0">
                <a:sym typeface="Wingdings" panose="05000000000000000000" pitchFamily="2" charset="2"/>
              </a:rPr>
              <a:t> Notebook</a:t>
            </a:r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0DD23-2A49-4198-BF79-8E115C1A4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17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D993-9F5C-4DFB-A569-B480E9E6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Kodlama Nasıl olacak?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54A8F-CF9F-4652-9BF6-68E87E5A1E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(+</a:t>
            </a:r>
            <a:r>
              <a:rPr lang="tr-TR" dirty="0" err="1"/>
              <a:t>Code</a:t>
            </a:r>
            <a:r>
              <a:rPr lang="tr-TR" dirty="0"/>
              <a:t>) ile 2. ve 3. ekran açılır, ilkine kod yazılır.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C13C9B-37BE-4F04-AA56-E8FF845CA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188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769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24A2-3A47-4DCB-8D92-409F10D1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E1D02-8F2C-4A43-8136-8A3C84C367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%% ile editör komutları verilir.</a:t>
            </a:r>
          </a:p>
          <a:p>
            <a:pPr lvl="1"/>
            <a:r>
              <a:rPr lang="tr-TR" dirty="0"/>
              <a:t>%%</a:t>
            </a:r>
            <a:r>
              <a:rPr lang="tr-TR" dirty="0" err="1"/>
              <a:t>writefile</a:t>
            </a:r>
            <a:r>
              <a:rPr lang="tr-TR" dirty="0"/>
              <a:t> hello.cpp </a:t>
            </a:r>
          </a:p>
          <a:p>
            <a:pPr lvl="1"/>
            <a:r>
              <a:rPr lang="tr-TR" dirty="0"/>
              <a:t>Dedikten sonra kod yazılır, kopyalanır veya düzenlenir.</a:t>
            </a:r>
          </a:p>
          <a:p>
            <a:pPr lvl="1"/>
            <a:r>
              <a:rPr lang="tr-TR" dirty="0"/>
              <a:t>Sonra </a:t>
            </a:r>
            <a:r>
              <a:rPr lang="tr-TR" dirty="0" err="1"/>
              <a:t>run</a:t>
            </a:r>
            <a:r>
              <a:rPr lang="tr-TR" dirty="0"/>
              <a:t> tuşuna basılır…</a:t>
            </a:r>
          </a:p>
          <a:p>
            <a:r>
              <a:rPr lang="tr-TR" dirty="0"/>
              <a:t>! (ünlem) ile diğer ekranlarda konsol komutu girilir</a:t>
            </a:r>
          </a:p>
          <a:p>
            <a:pPr lvl="1"/>
            <a:r>
              <a:rPr lang="tr-TR" dirty="0" err="1"/>
              <a:t>Gcc</a:t>
            </a:r>
            <a:r>
              <a:rPr lang="tr-TR" dirty="0"/>
              <a:t> ile:  !</a:t>
            </a:r>
            <a:r>
              <a:rPr lang="tr-TR" dirty="0" err="1"/>
              <a:t>gcc</a:t>
            </a:r>
            <a:r>
              <a:rPr lang="tr-TR" dirty="0"/>
              <a:t> -</a:t>
            </a:r>
            <a:r>
              <a:rPr lang="tr-TR" dirty="0" err="1"/>
              <a:t>fopenmp</a:t>
            </a:r>
            <a:r>
              <a:rPr lang="tr-TR" dirty="0"/>
              <a:t> -o </a:t>
            </a:r>
            <a:r>
              <a:rPr lang="tr-TR" dirty="0" err="1"/>
              <a:t>hello</a:t>
            </a:r>
            <a:r>
              <a:rPr lang="tr-TR" dirty="0"/>
              <a:t> hello.cpp</a:t>
            </a:r>
          </a:p>
          <a:p>
            <a:pPr lvl="1"/>
            <a:r>
              <a:rPr lang="tr-TR" dirty="0"/>
              <a:t>Veya:     !</a:t>
            </a:r>
            <a:r>
              <a:rPr lang="tr-TR" dirty="0" err="1"/>
              <a:t>nvcc</a:t>
            </a:r>
            <a:r>
              <a:rPr lang="tr-TR" dirty="0"/>
              <a:t> -</a:t>
            </a:r>
            <a:r>
              <a:rPr lang="tr-TR" dirty="0" err="1"/>
              <a:t>Xcompiler</a:t>
            </a:r>
            <a:r>
              <a:rPr lang="tr-TR" dirty="0"/>
              <a:t> -</a:t>
            </a:r>
            <a:r>
              <a:rPr lang="tr-TR" dirty="0" err="1"/>
              <a:t>fopenmp</a:t>
            </a:r>
            <a:r>
              <a:rPr lang="tr-TR" dirty="0"/>
              <a:t> -o </a:t>
            </a:r>
            <a:r>
              <a:rPr lang="tr-TR" dirty="0" err="1"/>
              <a:t>hello</a:t>
            </a:r>
            <a:r>
              <a:rPr lang="tr-TR" dirty="0"/>
              <a:t> hello.cpp</a:t>
            </a:r>
          </a:p>
          <a:p>
            <a:pPr lvl="2"/>
            <a:r>
              <a:rPr lang="tr-TR" dirty="0"/>
              <a:t>Derleme yaparlar, c++ ve </a:t>
            </a:r>
            <a:r>
              <a:rPr lang="tr-TR" dirty="0" err="1"/>
              <a:t>cuda</a:t>
            </a:r>
            <a:r>
              <a:rPr lang="tr-TR" dirty="0"/>
              <a:t> derleyicileridir.</a:t>
            </a:r>
          </a:p>
          <a:p>
            <a:pPr lvl="1"/>
            <a:r>
              <a:rPr lang="tr-TR" dirty="0"/>
              <a:t>!./</a:t>
            </a:r>
            <a:r>
              <a:rPr lang="tr-TR" dirty="0" err="1"/>
              <a:t>hello</a:t>
            </a:r>
            <a:endParaRPr lang="tr-TR" dirty="0"/>
          </a:p>
          <a:p>
            <a:pPr lvl="2"/>
            <a:r>
              <a:rPr lang="tr-TR" dirty="0"/>
              <a:t>Derlenen kodu çalıştırır. </a:t>
            </a:r>
          </a:p>
        </p:txBody>
      </p:sp>
    </p:spTree>
    <p:extLst>
      <p:ext uri="{BB962C8B-B14F-4D97-AF65-F5344CB8AC3E}">
        <p14:creationId xmlns:p14="http://schemas.microsoft.com/office/powerpoint/2010/main" val="1001239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3DF8-1274-430F-8A00-F4F37B75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MPI Kullanımı, Kod çalıştırma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8649B-F9C1-4FE3-9542-ED1BE2C9C3A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mpiexec</a:t>
            </a:r>
            <a:r>
              <a:rPr lang="en-US" dirty="0"/>
              <a:t> </a:t>
            </a:r>
            <a:r>
              <a:rPr lang="tr-TR" dirty="0"/>
              <a:t>ve </a:t>
            </a:r>
            <a:r>
              <a:rPr lang="en-US" dirty="0"/>
              <a:t> python </a:t>
            </a:r>
            <a:r>
              <a:rPr lang="tr-TR" dirty="0"/>
              <a:t>özel parametrelerle çağrılır.</a:t>
            </a:r>
            <a:r>
              <a:rPr lang="en-US" dirty="0"/>
              <a:t> </a:t>
            </a:r>
            <a:endParaRPr lang="tr-T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C3776F-09F0-40E1-854D-3742B0DD3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43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694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3DF8-1274-430F-8A00-F4F37B75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MPI Kullanımı, Kod yazma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8649B-F9C1-4FE3-9542-ED1BE2C9C3A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Kod hatası alırsak: </a:t>
            </a:r>
            <a:r>
              <a:rPr lang="tr-TR" dirty="0" err="1"/>
              <a:t>pip</a:t>
            </a:r>
            <a:r>
              <a:rPr lang="tr-TR" dirty="0"/>
              <a:t> </a:t>
            </a:r>
            <a:r>
              <a:rPr lang="tr-TR" dirty="0" err="1"/>
              <a:t>install</a:t>
            </a:r>
            <a:r>
              <a:rPr lang="tr-TR" dirty="0"/>
              <a:t> mpi4py diyoruz.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3459C-44BE-4D59-BECE-F00129F9A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993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1500-D69B-4341-A0B5-E5BA9672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 </a:t>
            </a:r>
            <a:r>
              <a:rPr lang="tr-TR" dirty="0" err="1"/>
              <a:t>Thread</a:t>
            </a:r>
            <a:r>
              <a:rPr lang="tr-TR" dirty="0"/>
              <a:t> mi var?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D4808-5DC6-41F3-AC4C-505064079D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Konsoluna !</a:t>
            </a:r>
            <a:r>
              <a:rPr lang="tr-TR" dirty="0" err="1"/>
              <a:t>lscpu</a:t>
            </a:r>
            <a:r>
              <a:rPr lang="tr-TR" dirty="0"/>
              <a:t> yolladığınızda acı gerçek ortaya çıkar 2 işlemci var… Arttırma yolları var, ama sadece 4 çekirdek oluyor.</a:t>
            </a:r>
          </a:p>
          <a:p>
            <a:pPr marL="274320" lvl="1" indent="0">
              <a:buNone/>
            </a:pPr>
            <a:endParaRPr lang="tr-TR" sz="18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Architecture:            x86_64</a:t>
            </a:r>
          </a:p>
          <a:p>
            <a:pPr marL="274320" lvl="1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CPU op-</a:t>
            </a:r>
            <a:r>
              <a:rPr lang="tr-TR" sz="1800" dirty="0" err="1">
                <a:latin typeface="Consolas" panose="020B0609020204030204" pitchFamily="49" charset="0"/>
              </a:rPr>
              <a:t>mode</a:t>
            </a:r>
            <a:r>
              <a:rPr lang="tr-TR" sz="1800" dirty="0">
                <a:latin typeface="Consolas" panose="020B0609020204030204" pitchFamily="49" charset="0"/>
              </a:rPr>
              <a:t>(s):        32-bit, 64-bit</a:t>
            </a:r>
          </a:p>
          <a:p>
            <a:pPr marL="274320" lvl="1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</a:t>
            </a:r>
            <a:r>
              <a:rPr lang="tr-TR" sz="1800" dirty="0" err="1">
                <a:latin typeface="Consolas" panose="020B0609020204030204" pitchFamily="49" charset="0"/>
              </a:rPr>
              <a:t>Address</a:t>
            </a:r>
            <a:r>
              <a:rPr lang="tr-TR" sz="1800" dirty="0">
                <a:latin typeface="Consolas" panose="020B0609020204030204" pitchFamily="49" charset="0"/>
              </a:rPr>
              <a:t> </a:t>
            </a:r>
            <a:r>
              <a:rPr lang="tr-TR" sz="1800" dirty="0" err="1">
                <a:latin typeface="Consolas" panose="020B0609020204030204" pitchFamily="49" charset="0"/>
              </a:rPr>
              <a:t>sizes</a:t>
            </a:r>
            <a:r>
              <a:rPr lang="tr-TR" sz="1800" dirty="0">
                <a:latin typeface="Consolas" panose="020B0609020204030204" pitchFamily="49" charset="0"/>
              </a:rPr>
              <a:t>:         46 </a:t>
            </a:r>
            <a:r>
              <a:rPr lang="tr-TR" sz="1800" dirty="0" err="1">
                <a:latin typeface="Consolas" panose="020B0609020204030204" pitchFamily="49" charset="0"/>
              </a:rPr>
              <a:t>bits</a:t>
            </a:r>
            <a:r>
              <a:rPr lang="tr-TR" sz="1800" dirty="0">
                <a:latin typeface="Consolas" panose="020B0609020204030204" pitchFamily="49" charset="0"/>
              </a:rPr>
              <a:t> </a:t>
            </a:r>
            <a:r>
              <a:rPr lang="tr-TR" sz="1800" dirty="0" err="1">
                <a:latin typeface="Consolas" panose="020B0609020204030204" pitchFamily="49" charset="0"/>
              </a:rPr>
              <a:t>physical</a:t>
            </a:r>
            <a:r>
              <a:rPr lang="tr-TR" sz="1800" dirty="0">
                <a:latin typeface="Consolas" panose="020B0609020204030204" pitchFamily="49" charset="0"/>
              </a:rPr>
              <a:t>, 48 </a:t>
            </a:r>
            <a:r>
              <a:rPr lang="tr-TR" sz="1800" dirty="0" err="1">
                <a:latin typeface="Consolas" panose="020B0609020204030204" pitchFamily="49" charset="0"/>
              </a:rPr>
              <a:t>bits</a:t>
            </a:r>
            <a:r>
              <a:rPr lang="tr-TR" sz="1800" dirty="0">
                <a:latin typeface="Consolas" panose="020B0609020204030204" pitchFamily="49" charset="0"/>
              </a:rPr>
              <a:t> </a:t>
            </a:r>
            <a:r>
              <a:rPr lang="tr-TR" sz="1800" dirty="0" err="1">
                <a:latin typeface="Consolas" panose="020B0609020204030204" pitchFamily="49" charset="0"/>
              </a:rPr>
              <a:t>virtual</a:t>
            </a:r>
            <a:endParaRPr lang="tr-TR" sz="18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</a:t>
            </a:r>
            <a:r>
              <a:rPr lang="tr-TR" sz="1800" dirty="0" err="1">
                <a:latin typeface="Consolas" panose="020B0609020204030204" pitchFamily="49" charset="0"/>
              </a:rPr>
              <a:t>Byte</a:t>
            </a:r>
            <a:r>
              <a:rPr lang="tr-TR" sz="1800" dirty="0">
                <a:latin typeface="Consolas" panose="020B0609020204030204" pitchFamily="49" charset="0"/>
              </a:rPr>
              <a:t> </a:t>
            </a:r>
            <a:r>
              <a:rPr lang="tr-TR" sz="1800" dirty="0" err="1">
                <a:latin typeface="Consolas" panose="020B0609020204030204" pitchFamily="49" charset="0"/>
              </a:rPr>
              <a:t>Order</a:t>
            </a:r>
            <a:r>
              <a:rPr lang="tr-TR" sz="1800" dirty="0">
                <a:latin typeface="Consolas" panose="020B0609020204030204" pitchFamily="49" charset="0"/>
              </a:rPr>
              <a:t>:            </a:t>
            </a:r>
            <a:r>
              <a:rPr lang="tr-TR" sz="1800" dirty="0" err="1">
                <a:latin typeface="Consolas" panose="020B0609020204030204" pitchFamily="49" charset="0"/>
              </a:rPr>
              <a:t>Little</a:t>
            </a:r>
            <a:r>
              <a:rPr lang="tr-TR" sz="1800" dirty="0">
                <a:latin typeface="Consolas" panose="020B0609020204030204" pitchFamily="49" charset="0"/>
              </a:rPr>
              <a:t> </a:t>
            </a:r>
            <a:r>
              <a:rPr lang="tr-TR" sz="1800" dirty="0" err="1">
                <a:latin typeface="Consolas" panose="020B0609020204030204" pitchFamily="49" charset="0"/>
              </a:rPr>
              <a:t>Endian</a:t>
            </a:r>
            <a:endParaRPr lang="tr-TR" sz="18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CPU(s):                  2</a:t>
            </a:r>
          </a:p>
          <a:p>
            <a:pPr marL="274320" lvl="1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On-</a:t>
            </a:r>
            <a:r>
              <a:rPr lang="tr-TR" sz="1800" dirty="0" err="1">
                <a:latin typeface="Consolas" panose="020B0609020204030204" pitchFamily="49" charset="0"/>
              </a:rPr>
              <a:t>line</a:t>
            </a:r>
            <a:r>
              <a:rPr lang="tr-TR" sz="1800" dirty="0">
                <a:latin typeface="Consolas" panose="020B0609020204030204" pitchFamily="49" charset="0"/>
              </a:rPr>
              <a:t> CPU(s) </a:t>
            </a:r>
            <a:r>
              <a:rPr lang="tr-TR" sz="1800" dirty="0" err="1">
                <a:latin typeface="Consolas" panose="020B0609020204030204" pitchFamily="49" charset="0"/>
              </a:rPr>
              <a:t>list</a:t>
            </a:r>
            <a:r>
              <a:rPr lang="tr-TR" sz="1800" dirty="0">
                <a:latin typeface="Consolas" panose="020B0609020204030204" pitchFamily="49" charset="0"/>
              </a:rPr>
              <a:t>:   0,1</a:t>
            </a:r>
          </a:p>
          <a:p>
            <a:pPr marL="274320" lvl="1" indent="0">
              <a:buNone/>
            </a:pPr>
            <a:r>
              <a:rPr lang="tr-TR" sz="1800" dirty="0" err="1">
                <a:latin typeface="Consolas" panose="020B0609020204030204" pitchFamily="49" charset="0"/>
              </a:rPr>
              <a:t>Vendor</a:t>
            </a:r>
            <a:r>
              <a:rPr lang="tr-TR" sz="1800" dirty="0">
                <a:latin typeface="Consolas" panose="020B0609020204030204" pitchFamily="49" charset="0"/>
              </a:rPr>
              <a:t> ID:               </a:t>
            </a:r>
            <a:r>
              <a:rPr lang="tr-TR" sz="1800" dirty="0" err="1">
                <a:latin typeface="Consolas" panose="020B0609020204030204" pitchFamily="49" charset="0"/>
              </a:rPr>
              <a:t>GenuineIntel</a:t>
            </a:r>
            <a:endParaRPr lang="tr-TR" sz="18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Model name:            Intel(R) </a:t>
            </a:r>
            <a:r>
              <a:rPr lang="tr-TR" sz="1800" dirty="0" err="1">
                <a:latin typeface="Consolas" panose="020B0609020204030204" pitchFamily="49" charset="0"/>
              </a:rPr>
              <a:t>Xeon</a:t>
            </a:r>
            <a:r>
              <a:rPr lang="tr-TR" sz="1800" dirty="0">
                <a:latin typeface="Consolas" panose="020B0609020204030204" pitchFamily="49" charset="0"/>
              </a:rPr>
              <a:t>(R) CPU @ 2.00GHz</a:t>
            </a:r>
          </a:p>
          <a:p>
            <a:pPr marL="274320" lvl="1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CPU </a:t>
            </a:r>
            <a:r>
              <a:rPr lang="tr-TR" sz="1800" dirty="0" err="1">
                <a:latin typeface="Consolas" panose="020B0609020204030204" pitchFamily="49" charset="0"/>
              </a:rPr>
              <a:t>family</a:t>
            </a:r>
            <a:r>
              <a:rPr lang="tr-TR" sz="1800" dirty="0">
                <a:latin typeface="Consolas" panose="020B0609020204030204" pitchFamily="49" charset="0"/>
              </a:rPr>
              <a:t>:          6</a:t>
            </a:r>
          </a:p>
          <a:p>
            <a:pPr marL="274320" lvl="1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Model:               85</a:t>
            </a:r>
          </a:p>
          <a:p>
            <a:pPr marL="274320" lvl="1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</a:t>
            </a:r>
            <a:r>
              <a:rPr lang="tr-TR" sz="1800" dirty="0" err="1">
                <a:latin typeface="Consolas" panose="020B0609020204030204" pitchFamily="49" charset="0"/>
              </a:rPr>
              <a:t>Thread</a:t>
            </a:r>
            <a:r>
              <a:rPr lang="tr-TR" sz="1800" dirty="0">
                <a:latin typeface="Consolas" panose="020B0609020204030204" pitchFamily="49" charset="0"/>
              </a:rPr>
              <a:t>(s) </a:t>
            </a:r>
            <a:r>
              <a:rPr lang="tr-TR" sz="1800" dirty="0" err="1">
                <a:latin typeface="Consolas" panose="020B0609020204030204" pitchFamily="49" charset="0"/>
              </a:rPr>
              <a:t>per</a:t>
            </a:r>
            <a:r>
              <a:rPr lang="tr-TR" sz="1800" dirty="0">
                <a:latin typeface="Consolas" panose="020B0609020204030204" pitchFamily="49" charset="0"/>
              </a:rPr>
              <a:t> </a:t>
            </a:r>
            <a:r>
              <a:rPr lang="tr-TR" sz="1800" dirty="0" err="1">
                <a:latin typeface="Consolas" panose="020B0609020204030204" pitchFamily="49" charset="0"/>
              </a:rPr>
              <a:t>core</a:t>
            </a:r>
            <a:r>
              <a:rPr lang="tr-TR" sz="1800" dirty="0">
                <a:latin typeface="Consolas" panose="020B0609020204030204" pitchFamily="49" charset="0"/>
              </a:rPr>
              <a:t>:  2</a:t>
            </a:r>
          </a:p>
          <a:p>
            <a:pPr marL="274320" lvl="1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</a:t>
            </a:r>
            <a:r>
              <a:rPr lang="tr-TR" sz="1800" dirty="0" err="1">
                <a:latin typeface="Consolas" panose="020B0609020204030204" pitchFamily="49" charset="0"/>
              </a:rPr>
              <a:t>Core</a:t>
            </a:r>
            <a:r>
              <a:rPr lang="tr-TR" sz="1800" dirty="0">
                <a:latin typeface="Consolas" panose="020B0609020204030204" pitchFamily="49" charset="0"/>
              </a:rPr>
              <a:t>(s) </a:t>
            </a:r>
            <a:r>
              <a:rPr lang="tr-TR" sz="1800" dirty="0" err="1">
                <a:latin typeface="Consolas" panose="020B0609020204030204" pitchFamily="49" charset="0"/>
              </a:rPr>
              <a:t>per</a:t>
            </a:r>
            <a:r>
              <a:rPr lang="tr-TR" sz="1800" dirty="0">
                <a:latin typeface="Consolas" panose="020B0609020204030204" pitchFamily="49" charset="0"/>
              </a:rPr>
              <a:t> </a:t>
            </a:r>
            <a:r>
              <a:rPr lang="tr-TR" sz="1800" dirty="0" err="1">
                <a:latin typeface="Consolas" panose="020B0609020204030204" pitchFamily="49" charset="0"/>
              </a:rPr>
              <a:t>socket</a:t>
            </a:r>
            <a:r>
              <a:rPr lang="tr-TR" sz="1800" dirty="0">
                <a:latin typeface="Consolas" panose="020B0609020204030204" pitchFamily="49" charset="0"/>
              </a:rPr>
              <a:t>:  1</a:t>
            </a:r>
          </a:p>
        </p:txBody>
      </p:sp>
    </p:spTree>
    <p:extLst>
      <p:ext uri="{BB962C8B-B14F-4D97-AF65-F5344CB8AC3E}">
        <p14:creationId xmlns:p14="http://schemas.microsoft.com/office/powerpoint/2010/main" val="19688269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45C9-79A0-4147-8454-A05A19E8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Çözüm ve Diğer özellik bakma komutları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CE39C-7768-4C93-9070-167D71F793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OpenMP</a:t>
            </a:r>
            <a:r>
              <a:rPr lang="tr-TR" dirty="0"/>
              <a:t> yazılacaksa sahte bir çözümü var:</a:t>
            </a:r>
            <a:br>
              <a:rPr lang="tr-TR" dirty="0"/>
            </a:br>
            <a:r>
              <a:rPr lang="tr-TR" dirty="0"/>
              <a:t>%</a:t>
            </a:r>
            <a:r>
              <a:rPr lang="tr-TR" dirty="0" err="1"/>
              <a:t>env</a:t>
            </a:r>
            <a:r>
              <a:rPr lang="tr-TR" dirty="0"/>
              <a:t> OMP_NUM_THREADS=16</a:t>
            </a:r>
          </a:p>
          <a:p>
            <a:r>
              <a:rPr lang="tr-TR" dirty="0" err="1"/>
              <a:t>MPI’da</a:t>
            </a:r>
            <a:r>
              <a:rPr lang="tr-TR" dirty="0"/>
              <a:t> bunu kabul etmiyor.</a:t>
            </a:r>
          </a:p>
          <a:p>
            <a:endParaRPr lang="tr-TR" dirty="0"/>
          </a:p>
          <a:p>
            <a:r>
              <a:rPr lang="tr-TR" dirty="0"/>
              <a:t>Sistem özelliklerine bakan komutlar</a:t>
            </a:r>
          </a:p>
          <a:p>
            <a:pPr lvl="1"/>
            <a:r>
              <a:rPr lang="tr-TR" dirty="0"/>
              <a:t>!/</a:t>
            </a:r>
            <a:r>
              <a:rPr lang="tr-TR" dirty="0" err="1"/>
              <a:t>usr</a:t>
            </a:r>
            <a:r>
              <a:rPr lang="tr-TR" dirty="0"/>
              <a:t>/</a:t>
            </a:r>
            <a:r>
              <a:rPr lang="tr-TR" dirty="0" err="1"/>
              <a:t>local</a:t>
            </a:r>
            <a:r>
              <a:rPr lang="tr-TR" dirty="0"/>
              <a:t>/</a:t>
            </a:r>
            <a:r>
              <a:rPr lang="tr-TR" dirty="0" err="1"/>
              <a:t>cuda</a:t>
            </a:r>
            <a:r>
              <a:rPr lang="tr-TR" dirty="0"/>
              <a:t>/bin/</a:t>
            </a:r>
            <a:r>
              <a:rPr lang="tr-TR" dirty="0" err="1"/>
              <a:t>nvcc</a:t>
            </a:r>
            <a:r>
              <a:rPr lang="tr-TR" dirty="0"/>
              <a:t> --</a:t>
            </a:r>
            <a:r>
              <a:rPr lang="tr-TR" dirty="0" err="1"/>
              <a:t>version</a:t>
            </a:r>
            <a:endParaRPr lang="tr-TR" dirty="0"/>
          </a:p>
          <a:p>
            <a:pPr lvl="1"/>
            <a:r>
              <a:rPr lang="tr-TR" dirty="0"/>
              <a:t>!</a:t>
            </a:r>
            <a:r>
              <a:rPr lang="tr-TR" dirty="0" err="1"/>
              <a:t>nvidia-smi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140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/>
              <a:t>Kalıcı (</a:t>
            </a:r>
            <a:r>
              <a:rPr lang="tr-TR" altLang="en-US" dirty="0" err="1"/>
              <a:t>static</a:t>
            </a:r>
            <a:r>
              <a:rPr lang="tr-TR" altLang="en-US" dirty="0"/>
              <a:t>) Süreç Yaratma</a:t>
            </a:r>
            <a:endParaRPr lang="en-US" altLang="tr-TR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en-US" sz="2800" dirty="0"/>
              <a:t>Tüm uygulamalar birlikte başlarlar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tr-TR" altLang="en-US" sz="2800" dirty="0"/>
              <a:t>İçlerinden birisi derlenmiş programları başlatınca süreçleri açar.</a:t>
            </a:r>
            <a:endParaRPr lang="en-US" altLang="en-US" sz="2800" dirty="0"/>
          </a:p>
          <a:p>
            <a:endParaRPr lang="en-US" altLang="en-US" sz="2800" dirty="0"/>
          </a:p>
          <a:p>
            <a:r>
              <a:rPr lang="tr-TR" altLang="en-US" sz="2800" dirty="0"/>
              <a:t>Sonrasında </a:t>
            </a:r>
            <a:r>
              <a:rPr lang="en-US" altLang="en-US" sz="2800" dirty="0"/>
              <a:t>MPI</a:t>
            </a:r>
            <a:r>
              <a:rPr lang="tr-TR" altLang="en-US" sz="2800" dirty="0"/>
              <a:t>’</a:t>
            </a:r>
            <a:r>
              <a:rPr lang="tr-TR" altLang="en-US" sz="2800" dirty="0" err="1"/>
              <a:t>ın</a:t>
            </a:r>
            <a:r>
              <a:rPr lang="tr-TR" altLang="en-US" sz="2800" dirty="0"/>
              <a:t> standart</a:t>
            </a:r>
            <a:r>
              <a:rPr lang="en-US" altLang="en-US" sz="2800" dirty="0"/>
              <a:t> </a:t>
            </a:r>
            <a:r>
              <a:rPr lang="tr-TR" altLang="en-US" sz="2800" dirty="0"/>
              <a:t>işleyiş tarzında işler yürür</a:t>
            </a:r>
            <a:r>
              <a:rPr lang="en-US" altLang="en-US" sz="2800" dirty="0"/>
              <a:t>.</a:t>
            </a:r>
          </a:p>
          <a:p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80489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Kontrol İfadeleri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MPI</a:t>
            </a:r>
            <a:r>
              <a:rPr lang="tr-TR" sz="2800" dirty="0"/>
              <a:t> içinde</a:t>
            </a:r>
            <a:r>
              <a:rPr lang="en-US" sz="2800" dirty="0"/>
              <a:t>, </a:t>
            </a:r>
            <a:r>
              <a:rPr lang="tr-TR" sz="2800" dirty="0"/>
              <a:t>sıfır değerinden başlayan ve süreçlerin hangi mesajlaşma gurubunda olduğunu belirten </a:t>
            </a:r>
            <a:r>
              <a:rPr lang="tr-TR" sz="2800" dirty="0">
                <a:solidFill>
                  <a:srgbClr val="FF0000"/>
                </a:solidFill>
              </a:rPr>
              <a:t>"</a:t>
            </a:r>
            <a:r>
              <a:rPr lang="tr-TR" sz="2800" b="1" i="1" dirty="0">
                <a:solidFill>
                  <a:srgbClr val="FF0000"/>
                </a:solidFill>
              </a:rPr>
              <a:t>r</a:t>
            </a:r>
            <a:r>
              <a:rPr lang="en-US" sz="2800" b="1" i="1" dirty="0" err="1">
                <a:solidFill>
                  <a:srgbClr val="FF0000"/>
                </a:solidFill>
              </a:rPr>
              <a:t>ank</a:t>
            </a:r>
            <a:r>
              <a:rPr lang="tr-TR" sz="2800" dirty="0">
                <a:solidFill>
                  <a:srgbClr val="FF0000"/>
                </a:solidFill>
              </a:rPr>
              <a:t>"</a:t>
            </a:r>
            <a:r>
              <a:rPr lang="en-US" sz="2800" dirty="0"/>
              <a:t> </a:t>
            </a:r>
            <a:r>
              <a:rPr lang="tr-TR" sz="2800" dirty="0"/>
              <a:t>(rütbe/derece) ismi verilen bir tamsayı vardır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tr-TR" sz="2800" b="1" dirty="0">
                <a:solidFill>
                  <a:srgbClr val="FF0000"/>
                </a:solidFill>
              </a:rPr>
              <a:t>IF</a:t>
            </a:r>
            <a:r>
              <a:rPr lang="tr-TR" sz="2800" dirty="0"/>
              <a:t> komutu ile süreçler hangi program parçasıyla çalışacaklarını belirlerler</a:t>
            </a:r>
            <a:r>
              <a:rPr lang="en-US" sz="2800" dirty="0"/>
              <a:t>.</a:t>
            </a:r>
            <a:endParaRPr lang="tr-TR" sz="2800" dirty="0"/>
          </a:p>
          <a:p>
            <a:pPr>
              <a:defRPr/>
            </a:pPr>
            <a:r>
              <a:rPr lang="tr-TR" sz="2800" dirty="0"/>
              <a:t>Örneğin:</a:t>
            </a:r>
            <a:endParaRPr lang="en-US" sz="2800" dirty="0"/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if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rank == 0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...		/*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0 sen bunu yap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*/</a:t>
            </a:r>
          </a:p>
          <a:p>
            <a:pPr marL="0" indent="0"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	if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rank == 1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...		/*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1 sen bunu yap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*/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		.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		.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		.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594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3600" dirty="0"/>
              <a:t>Sahip-Köle (Master</a:t>
            </a:r>
            <a:r>
              <a:rPr lang="en-US" sz="3600" dirty="0"/>
              <a:t>-Slave</a:t>
            </a:r>
            <a:r>
              <a:rPr lang="tr-TR" sz="3600" dirty="0"/>
              <a:t>)</a:t>
            </a:r>
            <a:r>
              <a:rPr lang="en-US" sz="3600" dirty="0"/>
              <a:t> </a:t>
            </a:r>
            <a:r>
              <a:rPr lang="tr-TR" sz="3600" dirty="0"/>
              <a:t>Yaklaşımı</a:t>
            </a:r>
            <a:endParaRPr lang="en-US" alt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800" dirty="0"/>
              <a:t>Hesaplama işi usta-çırak veya sahip-köle tarzı oluşturulur ve çalışır.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tr-TR" sz="2800" dirty="0"/>
              <a:t>Süreçlerden birisi</a:t>
            </a:r>
            <a:r>
              <a:rPr lang="en-US" sz="2800" dirty="0"/>
              <a:t> (master), </a:t>
            </a:r>
            <a:r>
              <a:rPr lang="tr-TR" sz="2800" dirty="0"/>
              <a:t>kuralları koyar, diğerleri</a:t>
            </a:r>
            <a:r>
              <a:rPr lang="en-US" sz="2800" dirty="0"/>
              <a:t> (slaves) </a:t>
            </a:r>
            <a:r>
              <a:rPr lang="tr-TR" sz="2800" dirty="0"/>
              <a:t>ise değişik veriler üzerinde kendi işlerini yaparlar</a:t>
            </a:r>
            <a:r>
              <a:rPr lang="en-US" sz="2800" dirty="0"/>
              <a:t>.</a:t>
            </a:r>
          </a:p>
          <a:p>
            <a:pPr marL="0" indent="0">
              <a:buFontTx/>
              <a:buNone/>
              <a:defRPr/>
            </a:pPr>
            <a:endParaRPr lang="tr-T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715963" indent="0">
              <a:buFontTx/>
              <a:buNone/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C’de:</a:t>
            </a:r>
          </a:p>
          <a:p>
            <a:pPr marL="715963" indent="0">
              <a:buFontTx/>
              <a:buNone/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	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f (rank == 0)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/* master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sen bunu yap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*/</a:t>
            </a:r>
          </a:p>
          <a:p>
            <a:pPr marL="715963" indent="0">
              <a:buFontTx/>
              <a:buNone/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else ...	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/*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diğerleri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bunu yapsın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*/</a:t>
            </a:r>
            <a:endParaRPr lang="tr-TR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715963" indent="0">
              <a:buFontTx/>
              <a:buNone/>
              <a:defRPr/>
            </a:pPr>
            <a:r>
              <a:rPr lang="tr-TR" sz="1800" b="1" dirty="0" err="1">
                <a:solidFill>
                  <a:schemeClr val="accent2">
                    <a:lumMod val="75000"/>
                  </a:schemeClr>
                </a:solidFill>
              </a:rPr>
              <a:t>Python’da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715963" indent="0">
              <a:buFontTx/>
              <a:buNone/>
              <a:defRPr/>
            </a:pP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if rank == 0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...	</a:t>
            </a:r>
          </a:p>
          <a:p>
            <a:pPr marL="715963" indent="0"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	else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... 		</a:t>
            </a:r>
          </a:p>
          <a:p>
            <a:pPr marL="0" indent="0">
              <a:buFontTx/>
              <a:buNone/>
              <a:defRPr/>
            </a:pP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1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6231</TotalTime>
  <Words>4202</Words>
  <Application>Microsoft Office PowerPoint</Application>
  <PresentationFormat>On-screen Show (4:3)</PresentationFormat>
  <Paragraphs>561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Calibri</vt:lpstr>
      <vt:lpstr>Consolas</vt:lpstr>
      <vt:lpstr>Courier New</vt:lpstr>
      <vt:lpstr>Courier New Bold</vt:lpstr>
      <vt:lpstr>Hobo Std</vt:lpstr>
      <vt:lpstr>Lucida Console</vt:lpstr>
      <vt:lpstr>Tahoma</vt:lpstr>
      <vt:lpstr>Times New Roman</vt:lpstr>
      <vt:lpstr>Verdana</vt:lpstr>
      <vt:lpstr>Wingdings 3</vt:lpstr>
      <vt:lpstr>Office Theme</vt:lpstr>
      <vt:lpstr>MPI İle Paralel Hesaplama Teknikleri-1</vt:lpstr>
      <vt:lpstr>PowerPoint Presentation</vt:lpstr>
      <vt:lpstr>MPI (Message Passing Interface)</vt:lpstr>
      <vt:lpstr>Kütüphane Komutları ile Mesajlaşma Kavramı</vt:lpstr>
      <vt:lpstr>Bilgisayarlarda Süreçlerin Mesajlaşması  </vt:lpstr>
      <vt:lpstr>Tek Program Çoklu Veri ( Single program, multiple data (SPMD) )</vt:lpstr>
      <vt:lpstr>Kalıcı (static) Süreç Yaratma</vt:lpstr>
      <vt:lpstr>Kontrol İfadeleri</vt:lpstr>
      <vt:lpstr>Sahip-Köle (Master-Slave) Yaklaşımı</vt:lpstr>
      <vt:lpstr>MPI Rutinleri (C Dili)</vt:lpstr>
      <vt:lpstr>Temel Veri Tipleri (C Dili)</vt:lpstr>
      <vt:lpstr>Temel Noktadan Noktaya Mesaj Yollama ve Alma</vt:lpstr>
      <vt:lpstr>MPI‘de Send ve Recv Komutları İle Mesaj Geçişi</vt:lpstr>
      <vt:lpstr>MPI’da Send ve Recv'lerin Anlamı</vt:lpstr>
      <vt:lpstr>MPI’da Send ve Recv'lerin Anlamı</vt:lpstr>
      <vt:lpstr>Mesaj Etiketi (Tag)</vt:lpstr>
      <vt:lpstr>Mesaj Etiketi Örneği</vt:lpstr>
      <vt:lpstr>Güvenli Olmayan Mesaj Geçişi Örneği</vt:lpstr>
      <vt:lpstr>MPI Çözümü “İletişimciler”</vt:lpstr>
      <vt:lpstr>Varsayılan İletişimci: MPI_COMM_WORLD </vt:lpstr>
      <vt:lpstr>C’de SPMD Hesaplamalı Modelin Kullanımı</vt:lpstr>
      <vt:lpstr>Python ile SPMD Kod Kullanımı</vt:lpstr>
      <vt:lpstr>Bloklanan Send Komutu Parametreleri (C ve Python)</vt:lpstr>
      <vt:lpstr>Bloklanan Recv Komutu Parametreleri (C ve Python)</vt:lpstr>
      <vt:lpstr>Örnek</vt:lpstr>
      <vt:lpstr>Örnek MPI Programı: "Hello World"</vt:lpstr>
      <vt:lpstr>Örnek MPI Programı: "Hello World"</vt:lpstr>
      <vt:lpstr>Örnek Python MPI Programı: "Hello World"</vt:lpstr>
      <vt:lpstr>Örnek: Producer/Consumer</vt:lpstr>
      <vt:lpstr>Örnek: Producer/Consumer</vt:lpstr>
      <vt:lpstr>MPI Kodlarını mpicc ile Derlemek ve Çalıştırmak</vt:lpstr>
      <vt:lpstr>MPICH Komutları</vt:lpstr>
      <vt:lpstr>(SPMD) MPI Programını Derlemek ve Çalıştırmak</vt:lpstr>
      <vt:lpstr>Programları Birden Çok Bilgisayarda Çalıştırmak</vt:lpstr>
      <vt:lpstr>Programları Birden Çok Bilgisayarda Çalıştırmak</vt:lpstr>
      <vt:lpstr>Programları Birden Çok Bilgisayarda Çalıştırmak</vt:lpstr>
      <vt:lpstr>Zaman Ölçümü ile Kontrol</vt:lpstr>
      <vt:lpstr>MSMPI Kurulumu Dr.Cengiz Güngör</vt:lpstr>
      <vt:lpstr>MS-MPI Linkleri</vt:lpstr>
      <vt:lpstr>mpiexec testi</vt:lpstr>
      <vt:lpstr>Hata verirse aşağıdaki ayarları yapınız</vt:lpstr>
      <vt:lpstr>MSMPI_BIN, MSMPI_INC, MSMPI_LIB32 ve MSMPI_LIB64 tanımlı olmalıdır</vt:lpstr>
      <vt:lpstr>Konsol projesi ayarı</vt:lpstr>
      <vt:lpstr>PowerPoint Presentation</vt:lpstr>
      <vt:lpstr>Konsol projesi ayarı</vt:lpstr>
      <vt:lpstr>Visual Studio içinden çalışmak</vt:lpstr>
      <vt:lpstr>Örnek kodumuz</vt:lpstr>
      <vt:lpstr>Olası problemler</vt:lpstr>
      <vt:lpstr>Python ile Çalışmak</vt:lpstr>
      <vt:lpstr>Windows 11 - Python Kurulumu</vt:lpstr>
      <vt:lpstr>Windows 11 - Python Kurulumu</vt:lpstr>
      <vt:lpstr>Windows 11 - Python Kurulumu</vt:lpstr>
      <vt:lpstr>Diğer Sistemlerde Python Kurulumu</vt:lpstr>
      <vt:lpstr>Python MPI Kütüphanesi Kurulumu</vt:lpstr>
      <vt:lpstr>test.py kodumuz</vt:lpstr>
      <vt:lpstr>Visual Studio Code Ekranı</vt:lpstr>
      <vt:lpstr>Python MPI Kodlar Konsoldan Çalışır</vt:lpstr>
      <vt:lpstr>test.py Kodumuzun Açıklaması</vt:lpstr>
      <vt:lpstr>Google Colab</vt:lpstr>
      <vt:lpstr>Colab nedir?</vt:lpstr>
      <vt:lpstr>https://colab.research.google.com</vt:lpstr>
      <vt:lpstr>Nasıl başlanır?</vt:lpstr>
      <vt:lpstr>Kodlama Nasıl olacak?</vt:lpstr>
      <vt:lpstr>Komutlar</vt:lpstr>
      <vt:lpstr>MPI Kullanımı, Kod çalıştırma</vt:lpstr>
      <vt:lpstr>MPI Kullanımı, Kod yazma</vt:lpstr>
      <vt:lpstr>2 Thread mi var?</vt:lpstr>
      <vt:lpstr>Çözüm ve Diğer özellik bakma komutları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Auswertung</dc:subject>
  <dc:creator>Jan Pelzl</dc:creator>
  <cp:lastModifiedBy>Cengiz Güngör</cp:lastModifiedBy>
  <cp:revision>47</cp:revision>
  <dcterms:created xsi:type="dcterms:W3CDTF">2022-05-08T01:58:17Z</dcterms:created>
  <dcterms:modified xsi:type="dcterms:W3CDTF">2024-02-07T03:35:07Z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2022-05-08T00:00:00Z</vt:filetime>
  </property>
</Properties>
</file>