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80" r:id="rId20"/>
    <p:sldId id="281" r:id="rId21"/>
    <p:sldId id="282" r:id="rId22"/>
    <p:sldId id="283" r:id="rId23"/>
    <p:sldId id="285" r:id="rId24"/>
    <p:sldId id="286" r:id="rId25"/>
    <p:sldId id="287" r:id="rId26"/>
    <p:sldId id="288" r:id="rId27"/>
    <p:sldId id="289" r:id="rId28"/>
    <p:sldId id="290" r:id="rId29"/>
    <p:sldId id="291" r:id="rId30"/>
    <p:sldId id="292" r:id="rId31"/>
    <p:sldId id="293" r:id="rId32"/>
    <p:sldId id="294" r:id="rId33"/>
    <p:sldId id="295" r:id="rId34"/>
    <p:sldId id="296" r:id="rId35"/>
    <p:sldId id="297" r:id="rId36"/>
    <p:sldId id="298" r:id="rId37"/>
    <p:sldId id="299" r:id="rId38"/>
    <p:sldId id="300" r:id="rId39"/>
    <p:sldId id="301" r:id="rId40"/>
    <p:sldId id="302" r:id="rId41"/>
    <p:sldId id="303" r:id="rId42"/>
    <p:sldId id="304" r:id="rId43"/>
    <p:sldId id="305" r:id="rId44"/>
    <p:sldId id="306" r:id="rId45"/>
    <p:sldId id="307" r:id="rId46"/>
    <p:sldId id="308" r:id="rId47"/>
    <p:sldId id="309" r:id="rId48"/>
    <p:sldId id="310" r:id="rId49"/>
    <p:sldId id="311" r:id="rId50"/>
    <p:sldId id="312" r:id="rId51"/>
    <p:sldId id="313" r:id="rId52"/>
    <p:sldId id="314" r:id="rId53"/>
    <p:sldId id="315" r:id="rId54"/>
    <p:sldId id="316" r:id="rId55"/>
    <p:sldId id="317" r:id="rId56"/>
    <p:sldId id="318" r:id="rId57"/>
    <p:sldId id="319" r:id="rId58"/>
    <p:sldId id="320" r:id="rId59"/>
    <p:sldId id="321" r:id="rId60"/>
    <p:sldId id="322" r:id="rId61"/>
    <p:sldId id="323" r:id="rId62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engiz Güngör" initials="CG" lastIdx="1" clrIdx="0">
    <p:extLst>
      <p:ext uri="{19B8F6BF-5375-455C-9EA6-DF929625EA0E}">
        <p15:presenceInfo xmlns:p15="http://schemas.microsoft.com/office/powerpoint/2012/main" userId="3eb26bf8c7526ee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82" autoAdjust="0"/>
    <p:restoredTop sz="94660"/>
  </p:normalViewPr>
  <p:slideViewPr>
    <p:cSldViewPr>
      <p:cViewPr>
        <p:scale>
          <a:sx n="50" d="100"/>
          <a:sy n="50" d="100"/>
        </p:scale>
        <p:origin x="872" y="21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2336"/>
    </p:cViewPr>
  </p:sorterViewPr>
  <p:notesViewPr>
    <p:cSldViewPr>
      <p:cViewPr varScale="1">
        <p:scale>
          <a:sx n="63" d="100"/>
          <a:sy n="63" d="100"/>
        </p:scale>
        <p:origin x="1920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83C35E-C1B2-4C8D-8924-863DF98F555B}" type="datetimeFigureOut">
              <a:rPr lang="tr-TR" smtClean="0"/>
              <a:t>24.09.2026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BE6717-4E9B-40EF-AE1E-22420D684AD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25044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A79EFFDE-E112-43A4-8720-98931BF9193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28663" indent="-2794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20775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70038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17713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7491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3211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8931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4651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83BD47B-B6A6-4745-8BF6-621E8526F0B2}" type="slidenum">
              <a:rPr lang="en-US" altLang="tr-TR"/>
              <a:pPr eaLnBrk="1" hangingPunct="1">
                <a:spcBef>
                  <a:spcPct val="0"/>
                </a:spcBef>
              </a:pPr>
              <a:t>1</a:t>
            </a:fld>
            <a:endParaRPr lang="en-US" altLang="tr-TR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E2AA7E2C-3CBD-437A-8FEB-6FDF57893B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E5ED7BAF-25E8-4558-9886-D02DE8D7B5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>
            <a:extLst>
              <a:ext uri="{FF2B5EF4-FFF2-40B4-BE49-F238E27FC236}">
                <a16:creationId xmlns:a16="http://schemas.microsoft.com/office/drawing/2014/main" id="{265954F0-ED20-4019-A77D-AE9282E591F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28663" indent="-2794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20775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70038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17713" indent="-2238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7491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3211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8931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46513" indent="-2238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6D1A7A5-3B1D-4741-97C4-409CF340F993}" type="slidenum">
              <a:rPr lang="en-US" altLang="tr-TR"/>
              <a:pPr eaLnBrk="1" hangingPunct="1">
                <a:spcBef>
                  <a:spcPct val="0"/>
                </a:spcBef>
              </a:pPr>
              <a:t>28</a:t>
            </a:fld>
            <a:endParaRPr lang="en-US" altLang="tr-TR"/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0245EB26-D432-4547-9836-A2EDA76517E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D1D291BC-6604-4BDD-AE63-9FDE5EFEC6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F33C4E4D-D825-4939-A2BB-9DBD57C1E4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DD83387-43BB-476D-93FC-B056DD3F7CCE}" type="slidenum">
              <a:rPr lang="en-US" altLang="tr-TR"/>
              <a:pPr eaLnBrk="1" hangingPunct="1">
                <a:spcBef>
                  <a:spcPct val="0"/>
                </a:spcBef>
              </a:pPr>
              <a:t>32</a:t>
            </a:fld>
            <a:endParaRPr lang="en-US" altLang="tr-TR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F3D45AC6-4032-467A-B9F0-68EB28DF92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4EB69FD3-C058-4207-AD24-9E9CEBBE7B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48B007B9-DB1A-43D9-99A2-FD965F6BED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584BAB9-D815-4483-BA45-E6EC8472350A}" type="slidenum">
              <a:rPr lang="en-US" altLang="tr-TR"/>
              <a:pPr eaLnBrk="1" hangingPunct="1">
                <a:spcBef>
                  <a:spcPct val="0"/>
                </a:spcBef>
              </a:pPr>
              <a:t>41</a:t>
            </a:fld>
            <a:endParaRPr lang="en-US" altLang="tr-TR"/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ECD0E349-BFEE-4104-B8FC-691B549F46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A68CFF22-BAC7-4A6B-A3B9-D897E29F61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r-TR" altLang="tr-T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>
            <a:extLst>
              <a:ext uri="{FF2B5EF4-FFF2-40B4-BE49-F238E27FC236}">
                <a16:creationId xmlns:a16="http://schemas.microsoft.com/office/drawing/2014/main" id="{562522B2-EBC3-4B6B-B031-762642B4CE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>
            <a:extLst>
              <a:ext uri="{FF2B5EF4-FFF2-40B4-BE49-F238E27FC236}">
                <a16:creationId xmlns:a16="http://schemas.microsoft.com/office/drawing/2014/main" id="{4E6B2AFE-D1A0-48B9-8B2B-457665CD4F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/>
          </a:p>
        </p:txBody>
      </p:sp>
      <p:sp>
        <p:nvSpPr>
          <p:cNvPr id="71684" name="Slide Number Placeholder 3">
            <a:extLst>
              <a:ext uri="{FF2B5EF4-FFF2-40B4-BE49-F238E27FC236}">
                <a16:creationId xmlns:a16="http://schemas.microsoft.com/office/drawing/2014/main" id="{0C75FF39-1EB4-4489-BBD4-775D74BE73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BB5CA7A-73F4-4F83-A223-A67D967E262A}" type="slidenum">
              <a:rPr lang="en-US" altLang="en-US" sz="1200"/>
              <a:pPr/>
              <a:t>54</a:t>
            </a:fld>
            <a:endParaRPr lang="en-US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endParaRPr spc="-10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730C04-7D24-4985-8661-74CF64E4AF45}" type="datetime1">
              <a:rPr lang="en-US" smtClean="0"/>
              <a:t>9/24/2026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57200" y="6475730"/>
            <a:ext cx="338455" cy="138499"/>
          </a:xfrm>
        </p:spPr>
        <p:txBody>
          <a:bodyPr lIns="0" tIns="0" rIns="0" bIns="0"/>
          <a:lstStyle>
            <a:lvl1pPr>
              <a:defRPr sz="900" b="0" i="0">
                <a:solidFill>
                  <a:srgbClr val="394073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lang="tr-TR" spc="-10" smtClean="0"/>
              <a:pPr marL="38100">
                <a:spcBef>
                  <a:spcPts val="15"/>
                </a:spcBef>
              </a:pPr>
              <a:t>‹#›</a:t>
            </a:fld>
            <a:r>
              <a:rPr lang="tr-TR" spc="-10" dirty="0"/>
              <a:t>/68</a:t>
            </a:r>
            <a:endParaRPr spc="-1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4581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 anchorCtr="0">
            <a:noAutofit/>
          </a:bodyPr>
          <a:lstStyle>
            <a:lvl1pPr>
              <a:defRPr sz="3200" b="0" i="0">
                <a:solidFill>
                  <a:schemeClr val="bg1">
                    <a:lumMod val="95000"/>
                  </a:schemeClr>
                </a:solidFill>
                <a:effectLst/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/>
        <p:txBody>
          <a:bodyPr lIns="0" tIns="0" rIns="0" bIns="0"/>
          <a:lstStyle>
            <a:lvl1pPr marL="538163" indent="-324000" algn="l">
              <a:tabLst/>
              <a:defRPr sz="2800"/>
            </a:lvl1pPr>
            <a:lvl2pPr marL="720725" indent="-182563" algn="l">
              <a:buFont typeface="Arial" panose="020B0604020202020204" pitchFamily="34" charset="0"/>
              <a:buChar char="•"/>
              <a:tabLst/>
              <a:defRPr sz="2400"/>
            </a:lvl2pPr>
            <a:lvl3pPr marL="1076325" indent="-182563" algn="l">
              <a:buFont typeface="Arial" panose="020B0604020202020204" pitchFamily="34" charset="0"/>
              <a:buChar char="•"/>
              <a:tabLst/>
              <a:defRPr/>
            </a:lvl3pPr>
          </a:lstStyle>
          <a:p>
            <a:r>
              <a:rPr lang="tr-TR" dirty="0"/>
              <a:t>Level-1</a:t>
            </a:r>
          </a:p>
          <a:p>
            <a:pPr lvl="1"/>
            <a:r>
              <a:rPr lang="tr-TR" dirty="0"/>
              <a:t>Level-2</a:t>
            </a:r>
          </a:p>
          <a:p>
            <a:pPr lvl="2"/>
            <a:r>
              <a:rPr lang="tr-TR" dirty="0"/>
              <a:t>Level-3</a:t>
            </a:r>
          </a:p>
          <a:p>
            <a:pPr lvl="1"/>
            <a:endParaRPr lang="tr-TR" dirty="0"/>
          </a:p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239000" y="6386600"/>
            <a:ext cx="1447800" cy="261192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E48C1-A2CB-413C-8F4A-4EB1FF0175E7}" type="datetime1">
              <a:rPr lang="en-US" smtClean="0"/>
              <a:t>9/24/2026</a:t>
            </a:fld>
            <a:endParaRPr lang="en-US"/>
          </a:p>
        </p:txBody>
      </p:sp>
      <p:sp>
        <p:nvSpPr>
          <p:cNvPr id="10" name="Holder 6">
            <a:extLst>
              <a:ext uri="{FF2B5EF4-FFF2-40B4-BE49-F238E27FC236}">
                <a16:creationId xmlns:a16="http://schemas.microsoft.com/office/drawing/2014/main" id="{DB6A00D9-1B0F-44E1-86B0-A3E660BC59EE}"/>
              </a:ext>
            </a:extLst>
          </p:cNvPr>
          <p:cNvSpPr txBox="1">
            <a:spLocks/>
          </p:cNvSpPr>
          <p:nvPr userDrawn="1"/>
        </p:nvSpPr>
        <p:spPr>
          <a:xfrm>
            <a:off x="457200" y="6509293"/>
            <a:ext cx="609600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>
              <a:defRPr sz="900" b="0" i="0">
                <a:solidFill>
                  <a:srgbClr val="444479"/>
                </a:solidFill>
                <a:latin typeface="Arial"/>
                <a:cs typeface="Arial"/>
              </a:defRPr>
            </a:lvl1pPr>
          </a:lstStyle>
          <a:p>
            <a:pPr marL="38100">
              <a:spcBef>
                <a:spcPts val="25"/>
              </a:spcBef>
            </a:pPr>
            <a:fld id="{81D60167-4931-47E6-BA6A-407CBD079E47}" type="slidenum">
              <a:rPr lang="tr-TR" sz="1400" spc="5" smtClean="0"/>
              <a:pPr marL="38100">
                <a:spcBef>
                  <a:spcPts val="25"/>
                </a:spcBef>
              </a:pPr>
              <a:t>‹#›</a:t>
            </a:fld>
            <a:r>
              <a:rPr lang="tr-TR" sz="1400" spc="10" dirty="0"/>
              <a:t>/</a:t>
            </a:r>
            <a:r>
              <a:rPr lang="tr-TR" sz="1400" spc="5" dirty="0"/>
              <a:t>68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F17DB-F709-4934-9198-C067B4FEAA34}" type="datetime1">
              <a:rPr lang="en-US" smtClean="0"/>
              <a:t>9/24/2026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457200" y="6475730"/>
            <a:ext cx="338455" cy="138499"/>
          </a:xfrm>
        </p:spPr>
        <p:txBody>
          <a:bodyPr lIns="0" tIns="0" rIns="0" bIns="0"/>
          <a:lstStyle>
            <a:lvl1pPr>
              <a:defRPr sz="900" b="0" i="0">
                <a:solidFill>
                  <a:srgbClr val="394073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lang="tr-TR" spc="-10" smtClean="0"/>
              <a:pPr marL="38100">
                <a:spcBef>
                  <a:spcPts val="15"/>
                </a:spcBef>
              </a:pPr>
              <a:t>‹#›</a:t>
            </a:fld>
            <a:r>
              <a:rPr lang="tr-TR" spc="-10" dirty="0"/>
              <a:t>/68</a:t>
            </a:r>
            <a:endParaRPr spc="-10" dirty="0"/>
          </a:p>
        </p:txBody>
      </p:sp>
      <p:sp>
        <p:nvSpPr>
          <p:cNvPr id="8" name="Holder 2">
            <a:extLst>
              <a:ext uri="{FF2B5EF4-FFF2-40B4-BE49-F238E27FC236}">
                <a16:creationId xmlns:a16="http://schemas.microsoft.com/office/drawing/2014/main" id="{F0B86BA9-B37E-440A-9738-BD60F86C7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4581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 anchorCtr="0">
            <a:noAutofit/>
          </a:bodyPr>
          <a:lstStyle>
            <a:lvl1pPr>
              <a:defRPr sz="3200" b="0" i="0">
                <a:solidFill>
                  <a:schemeClr val="bg1">
                    <a:lumMod val="95000"/>
                  </a:schemeClr>
                </a:solidFill>
                <a:effectLst/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B79961-F89F-4928-8BBE-7246B69A32AF}" type="datetime1">
              <a:rPr lang="en-US" smtClean="0"/>
              <a:t>9/24/2026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457200" y="6475730"/>
            <a:ext cx="338455" cy="138499"/>
          </a:xfrm>
        </p:spPr>
        <p:txBody>
          <a:bodyPr lIns="0" tIns="0" rIns="0" bIns="0"/>
          <a:lstStyle>
            <a:lvl1pPr>
              <a:defRPr sz="900" b="0" i="0">
                <a:solidFill>
                  <a:srgbClr val="394073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lang="tr-TR" spc="-10" smtClean="0"/>
              <a:pPr marL="38100">
                <a:spcBef>
                  <a:spcPts val="15"/>
                </a:spcBef>
              </a:pPr>
              <a:t>‹#›</a:t>
            </a:fld>
            <a:r>
              <a:rPr lang="tr-TR" spc="-10" dirty="0"/>
              <a:t>/68</a:t>
            </a:r>
            <a:endParaRPr spc="-10" dirty="0"/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4002AB6D-EA35-4DA1-BA44-31AC20FC9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4581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 anchorCtr="0">
            <a:noAutofit/>
          </a:bodyPr>
          <a:lstStyle>
            <a:lvl1pPr>
              <a:defRPr sz="3200" b="0" i="0">
                <a:solidFill>
                  <a:schemeClr val="bg1">
                    <a:lumMod val="95000"/>
                  </a:schemeClr>
                </a:solidFill>
                <a:effectLst/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8BD61F-4ECC-41D2-AA8C-CAD0B9C1D3A9}" type="datetime1">
              <a:rPr lang="en-US" smtClean="0"/>
              <a:t>9/24/2026</a:t>
            </a:fld>
            <a:endParaRPr lang="en-US"/>
          </a:p>
        </p:txBody>
      </p:sp>
      <p:sp>
        <p:nvSpPr>
          <p:cNvPr id="6" name="Holder 4">
            <a:extLst>
              <a:ext uri="{FF2B5EF4-FFF2-40B4-BE49-F238E27FC236}">
                <a16:creationId xmlns:a16="http://schemas.microsoft.com/office/drawing/2014/main" id="{C5F91433-53C2-42FE-99AA-D51DB6D5A50E}"/>
              </a:ext>
            </a:extLst>
          </p:cNvPr>
          <p:cNvSpPr txBox="1">
            <a:spLocks/>
          </p:cNvSpPr>
          <p:nvPr userDrawn="1"/>
        </p:nvSpPr>
        <p:spPr>
          <a:xfrm>
            <a:off x="249631" y="6354230"/>
            <a:ext cx="338455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0"/>
            </a:defPPr>
            <a:lvl1pPr>
              <a:defRPr sz="900" b="0" i="0">
                <a:solidFill>
                  <a:srgbClr val="394073"/>
                </a:solidFill>
                <a:latin typeface="Arial"/>
                <a:cs typeface="Arial"/>
              </a:defRPr>
            </a:lvl1pPr>
          </a:lstStyle>
          <a:p>
            <a:pPr marL="38100">
              <a:spcBef>
                <a:spcPts val="15"/>
              </a:spcBef>
            </a:pPr>
            <a:fld id="{81D60167-4931-47E6-BA6A-407CBD079E47}" type="slidenum">
              <a:rPr lang="tr-TR" spc="-10" smtClean="0"/>
              <a:pPr marL="38100">
                <a:spcBef>
                  <a:spcPts val="15"/>
                </a:spcBef>
              </a:pPr>
              <a:t>‹#›</a:t>
            </a:fld>
            <a:r>
              <a:rPr lang="tr-TR" spc="-10" dirty="0"/>
              <a:t>/68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038B48E-092A-4F56-A736-86F84448D52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8D0DBC-1E66-44E6-AFBB-68B34799350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9519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0" y="25400"/>
            <a:ext cx="9144000" cy="492443"/>
          </a:xfrm>
          <a:prstGeom prst="rect">
            <a:avLst/>
          </a:prstGeom>
          <a:solidFill>
            <a:srgbClr val="C00000"/>
          </a:solidFill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838200"/>
            <a:ext cx="8229600" cy="5330241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cap="rnd">
            <a:solidFill>
              <a:schemeClr val="accent1">
                <a:alpha val="90000"/>
              </a:schemeClr>
            </a:solidFill>
          </a:ln>
          <a:effectLst>
            <a:outerShdw blurRad="50800" dist="63500" dir="2700000" algn="tl" rotWithShape="0">
              <a:schemeClr val="tx1">
                <a:alpha val="40000"/>
              </a:schemeClr>
            </a:outerShdw>
          </a:effectLst>
        </p:spPr>
        <p:txBody>
          <a:bodyPr wrap="square" lIns="0" tIns="0" rIns="0" bIns="0">
            <a:no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399157" y="6475512"/>
            <a:ext cx="4168140" cy="1538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endParaRPr spc="-10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781800" y="6406919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42B8C6-2A2E-413C-9FA7-134BC697659F}" type="datetime1">
              <a:rPr lang="en-US" smtClean="0"/>
              <a:t>9/24/2026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57200" y="6475730"/>
            <a:ext cx="338455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rgbClr val="394073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15"/>
              </a:spcBef>
            </a:pPr>
            <a:fld id="{81D60167-4931-47E6-BA6A-407CBD079E47}" type="slidenum">
              <a:rPr lang="tr-TR" spc="-10" smtClean="0"/>
              <a:pPr marL="38100">
                <a:spcBef>
                  <a:spcPts val="15"/>
                </a:spcBef>
              </a:pPr>
              <a:t>‹#›</a:t>
            </a:fld>
            <a:r>
              <a:rPr lang="tr-TR" spc="-10" dirty="0"/>
              <a:t>/68</a:t>
            </a:r>
            <a:endParaRPr spc="-1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hf sldNum="0" hdr="0" ftr="0" dt="0"/>
  <p:txStyles>
    <p:titleStyle>
      <a:lvl1pPr marL="180000">
        <a:defRPr sz="28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52000" indent="-180000" algn="l">
        <a:spcBef>
          <a:spcPts val="600"/>
        </a:spcBef>
        <a:buClr>
          <a:srgbClr val="0070C0"/>
        </a:buClr>
        <a:buSzPct val="150000"/>
        <a:buFont typeface="Arial" panose="020B0604020202020204" pitchFamily="34" charset="0"/>
        <a:buChar char="•"/>
        <a:defRPr sz="2800"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1">
            <a:extLst>
              <a:ext uri="{FF2B5EF4-FFF2-40B4-BE49-F238E27FC236}">
                <a16:creationId xmlns:a16="http://schemas.microsoft.com/office/drawing/2014/main" id="{CA6B986D-FDDC-4FB4-9C82-CB1D8B65A8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2EEFC36-3118-44BC-AAB4-DA10F4C7D458}" type="slidenum">
              <a:rPr lang="en-US" altLang="en-US" smtClean="0"/>
              <a:pPr>
                <a:defRPr/>
              </a:pPr>
              <a:t>1</a:t>
            </a:fld>
            <a:endParaRPr lang="en-US" altLang="tr-TR" sz="1400"/>
          </a:p>
        </p:txBody>
      </p:sp>
      <p:sp>
        <p:nvSpPr>
          <p:cNvPr id="14339" name="Rectangle 4">
            <a:extLst>
              <a:ext uri="{FF2B5EF4-FFF2-40B4-BE49-F238E27FC236}">
                <a16:creationId xmlns:a16="http://schemas.microsoft.com/office/drawing/2014/main" id="{99547304-733F-4414-99C2-2869ACD7A5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52738"/>
            <a:ext cx="9144000" cy="28622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tr-TR" altLang="tr-TR" sz="3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Ortak Bellek ile Programlama</a:t>
            </a:r>
            <a:endParaRPr lang="en-US" altLang="tr-TR" sz="36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1" hangingPunct="1">
              <a:defRPr/>
            </a:pPr>
            <a:endParaRPr lang="en-US" altLang="tr-TR" sz="36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1" hangingPunct="1">
              <a:defRPr/>
            </a:pPr>
            <a:r>
              <a:rPr lang="en-US" altLang="tr-TR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Thread</a:t>
            </a:r>
            <a:r>
              <a:rPr lang="tr-TR" altLang="tr-TR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'</a:t>
            </a:r>
            <a:r>
              <a:rPr lang="tr-TR" altLang="tr-TR" b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ler</a:t>
            </a:r>
            <a:endParaRPr lang="en-US" altLang="tr-TR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1" hangingPunct="1">
              <a:defRPr/>
            </a:pPr>
            <a:r>
              <a:rPr lang="tr-TR" altLang="tr-TR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Paylaşımlı verilere erişim</a:t>
            </a:r>
            <a:endParaRPr lang="en-US" altLang="tr-TR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1" hangingPunct="1">
              <a:defRPr/>
            </a:pPr>
            <a:r>
              <a:rPr lang="tr-TR" altLang="tr-TR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Kritik bölgeler</a:t>
            </a:r>
            <a:endParaRPr lang="en-US" altLang="tr-TR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1" hangingPunct="1">
              <a:defRPr/>
            </a:pPr>
            <a:endParaRPr lang="en-US" altLang="tr-TR" sz="32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292" name="TextBox 3">
            <a:extLst>
              <a:ext uri="{FF2B5EF4-FFF2-40B4-BE49-F238E27FC236}">
                <a16:creationId xmlns:a16="http://schemas.microsoft.com/office/drawing/2014/main" id="{5063E3B2-A880-4869-81C0-FC452D28FE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775"/>
            <a:ext cx="54991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1200"/>
              <a:t>ITCS4145/5145, Parallel Programming  B. Wilkinson Jan 4, 2013  slides8a.ppt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01E1C-A699-458B-B5A8-A45FC98FA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64684"/>
          </a:xfrm>
        </p:spPr>
        <p:txBody>
          <a:bodyPr/>
          <a:lstStyle/>
          <a:p>
            <a:pPr>
              <a:defRPr/>
            </a:pPr>
            <a:r>
              <a:rPr lang="tr-TR" sz="3200" dirty="0"/>
              <a:t>Ortak Bellekli Çok-çekirdekli Sistem</a:t>
            </a:r>
          </a:p>
        </p:txBody>
      </p:sp>
      <p:sp>
        <p:nvSpPr>
          <p:cNvPr id="14339" name="Slide Number Placeholder 1">
            <a:extLst>
              <a:ext uri="{FF2B5EF4-FFF2-40B4-BE49-F238E27FC236}">
                <a16:creationId xmlns:a16="http://schemas.microsoft.com/office/drawing/2014/main" id="{96422685-AD50-4D63-9060-6931CCA228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084835F-35E0-4E98-9B77-62285D9E91B8}" type="slidenum">
              <a:rPr lang="en-US" altLang="en-US" smtClean="0"/>
              <a:pPr>
                <a:defRPr/>
              </a:pPr>
              <a:t>2</a:t>
            </a:fld>
            <a:endParaRPr lang="en-US" altLang="tr-TR" sz="14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EE79A83-9ACA-40F1-96CD-C644B1C8F5E4}"/>
              </a:ext>
            </a:extLst>
          </p:cNvPr>
          <p:cNvSpPr/>
          <p:nvPr/>
        </p:nvSpPr>
        <p:spPr>
          <a:xfrm>
            <a:off x="152400" y="1295400"/>
            <a:ext cx="5181600" cy="526256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tr-TR" b="1" i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Tek adres uzayı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tr-TR" dirty="0">
                <a:latin typeface="Arial" charset="0"/>
                <a:cs typeface="Arial" charset="0"/>
              </a:rPr>
              <a:t>mevcuttur </a:t>
            </a:r>
            <a:r>
              <a:rPr lang="en-US" dirty="0">
                <a:latin typeface="Arial" charset="0"/>
                <a:cs typeface="Arial" charset="0"/>
              </a:rPr>
              <a:t>– </a:t>
            </a:r>
          </a:p>
          <a:p>
            <a:pPr eaLnBrk="1" hangingPunct="1">
              <a:defRPr/>
            </a:pPr>
            <a:r>
              <a:rPr lang="tr-TR" dirty="0">
                <a:latin typeface="Arial" charset="0"/>
                <a:cs typeface="Arial" charset="0"/>
              </a:rPr>
              <a:t>Her bellek pozisyonu eldeki adres uzayından gelen tekil bir adrestir</a:t>
            </a:r>
            <a:r>
              <a:rPr lang="en-US" dirty="0">
                <a:latin typeface="Arial" charset="0"/>
                <a:cs typeface="Arial" charset="0"/>
              </a:rPr>
              <a:t>.</a:t>
            </a:r>
          </a:p>
          <a:p>
            <a:pPr eaLnBrk="1" hangingPunct="1">
              <a:defRPr/>
            </a:pPr>
            <a:endParaRPr lang="en-US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r>
              <a:rPr lang="tr-TR" dirty="0">
                <a:latin typeface="Arial" charset="0"/>
                <a:cs typeface="Arial" charset="0"/>
              </a:rPr>
              <a:t>İşlemciler tüm bellek uzayına ulaşabilirler (kapalı adres yoktur)</a:t>
            </a:r>
            <a:r>
              <a:rPr lang="en-US" dirty="0">
                <a:latin typeface="Arial" charset="0"/>
                <a:cs typeface="Arial" charset="0"/>
              </a:rPr>
              <a:t>.</a:t>
            </a:r>
          </a:p>
          <a:p>
            <a:pPr eaLnBrk="1" hangingPunct="1">
              <a:defRPr/>
            </a:pPr>
            <a:endParaRPr lang="en-US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r>
              <a:rPr lang="tr-TR" dirty="0">
                <a:latin typeface="Arial" charset="0"/>
                <a:cs typeface="Arial" charset="0"/>
              </a:rPr>
              <a:t>Çok-çekirdekli işlemciler bu tiptedir</a:t>
            </a:r>
            <a:r>
              <a:rPr lang="en-US" dirty="0">
                <a:latin typeface="Arial" charset="0"/>
                <a:cs typeface="Arial" charset="0"/>
              </a:rPr>
              <a:t>.</a:t>
            </a:r>
          </a:p>
          <a:p>
            <a:pPr eaLnBrk="1" hangingPunct="1">
              <a:defRPr/>
            </a:pPr>
            <a:endParaRPr lang="en-US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r>
              <a:rPr lang="tr-TR" dirty="0">
                <a:latin typeface="Arial" charset="0"/>
                <a:cs typeface="Arial" charset="0"/>
              </a:rPr>
              <a:t>Ayrıca sunucular hem çok işlemcili, hem de çok çekirdekli bir sistem olabilir.</a:t>
            </a:r>
          </a:p>
          <a:p>
            <a:pPr marL="342900" indent="-342900" eaLnBrk="1" hangingPunct="1">
              <a:buFontTx/>
              <a:buChar char="-"/>
              <a:defRPr/>
            </a:pPr>
            <a:r>
              <a:rPr lang="tr-TR" sz="2000" dirty="0">
                <a:latin typeface="Arial" charset="0"/>
                <a:cs typeface="Arial" charset="0"/>
              </a:rPr>
              <a:t>2 işlemci x </a:t>
            </a:r>
            <a:r>
              <a:rPr lang="en-US" sz="2000" dirty="0">
                <a:latin typeface="Arial" charset="0"/>
                <a:cs typeface="Arial" charset="0"/>
              </a:rPr>
              <a:t>10</a:t>
            </a:r>
            <a:r>
              <a:rPr lang="tr-TR" sz="2000" dirty="0">
                <a:latin typeface="Arial" charset="0"/>
                <a:cs typeface="Arial" charset="0"/>
              </a:rPr>
              <a:t> çekirdek x 2 </a:t>
            </a:r>
            <a:r>
              <a:rPr lang="tr-TR" sz="2000" dirty="0" err="1">
                <a:latin typeface="Arial" charset="0"/>
                <a:cs typeface="Arial" charset="0"/>
              </a:rPr>
              <a:t>hyper-thread</a:t>
            </a:r>
            <a:endParaRPr lang="tr-TR" sz="2000" dirty="0">
              <a:latin typeface="Arial" charset="0"/>
              <a:cs typeface="Arial" charset="0"/>
            </a:endParaRPr>
          </a:p>
          <a:p>
            <a:pPr marL="342900" indent="-342900" eaLnBrk="1" hangingPunct="1">
              <a:buFontTx/>
              <a:buChar char="-"/>
              <a:defRPr/>
            </a:pPr>
            <a:r>
              <a:rPr lang="tr-TR" sz="2000" dirty="0">
                <a:latin typeface="Arial" charset="0"/>
                <a:cs typeface="Arial" charset="0"/>
              </a:rPr>
              <a:t>4</a:t>
            </a:r>
            <a:r>
              <a:rPr lang="en-US" sz="2000" dirty="0">
                <a:latin typeface="Arial" charset="0"/>
                <a:cs typeface="Arial" charset="0"/>
              </a:rPr>
              <a:t>0</a:t>
            </a:r>
            <a:r>
              <a:rPr lang="tr-TR" sz="2000" dirty="0">
                <a:latin typeface="Arial" charset="0"/>
                <a:cs typeface="Arial" charset="0"/>
              </a:rPr>
              <a:t> işlemci görünür.</a:t>
            </a: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699BF41-53AC-4A42-8476-87C15A935AFD}"/>
              </a:ext>
            </a:extLst>
          </p:cNvPr>
          <p:cNvSpPr/>
          <p:nvPr/>
        </p:nvSpPr>
        <p:spPr>
          <a:xfrm>
            <a:off x="5410200" y="2057400"/>
            <a:ext cx="6096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D40CD2E-2FF8-4965-865E-017DB97A6858}"/>
              </a:ext>
            </a:extLst>
          </p:cNvPr>
          <p:cNvSpPr/>
          <p:nvPr/>
        </p:nvSpPr>
        <p:spPr>
          <a:xfrm>
            <a:off x="8153400" y="2057400"/>
            <a:ext cx="6096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8A7888-5BB5-4286-9755-10B3C50CDC3B}"/>
              </a:ext>
            </a:extLst>
          </p:cNvPr>
          <p:cNvSpPr/>
          <p:nvPr/>
        </p:nvSpPr>
        <p:spPr>
          <a:xfrm>
            <a:off x="7239000" y="2057400"/>
            <a:ext cx="6096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3CBD17-D478-440C-9EE8-5CA619F607B6}"/>
              </a:ext>
            </a:extLst>
          </p:cNvPr>
          <p:cNvSpPr/>
          <p:nvPr/>
        </p:nvSpPr>
        <p:spPr>
          <a:xfrm>
            <a:off x="6324600" y="2057400"/>
            <a:ext cx="6096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0AD481D-463A-4288-BB9B-C6B45C5325A6}"/>
              </a:ext>
            </a:extLst>
          </p:cNvPr>
          <p:cNvSpPr/>
          <p:nvPr/>
        </p:nvSpPr>
        <p:spPr>
          <a:xfrm>
            <a:off x="6248400" y="3657600"/>
            <a:ext cx="1905000" cy="2514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974255B-8989-4B98-B58E-423E3CA47198}"/>
              </a:ext>
            </a:extLst>
          </p:cNvPr>
          <p:cNvCxnSpPr>
            <a:stCxn id="5" idx="2"/>
          </p:cNvCxnSpPr>
          <p:nvPr/>
        </p:nvCxnSpPr>
        <p:spPr>
          <a:xfrm>
            <a:off x="5715000" y="2514600"/>
            <a:ext cx="762000" cy="9906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244065A-A276-4B87-AB4B-ED521526A7FC}"/>
              </a:ext>
            </a:extLst>
          </p:cNvPr>
          <p:cNvCxnSpPr>
            <a:stCxn id="8" idx="2"/>
          </p:cNvCxnSpPr>
          <p:nvPr/>
        </p:nvCxnSpPr>
        <p:spPr>
          <a:xfrm>
            <a:off x="6629400" y="2514600"/>
            <a:ext cx="381000" cy="9906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834661F-6708-4311-8B9F-1D13C1713C81}"/>
              </a:ext>
            </a:extLst>
          </p:cNvPr>
          <p:cNvCxnSpPr>
            <a:stCxn id="6" idx="2"/>
          </p:cNvCxnSpPr>
          <p:nvPr/>
        </p:nvCxnSpPr>
        <p:spPr>
          <a:xfrm flipH="1">
            <a:off x="7848600" y="2514600"/>
            <a:ext cx="609600" cy="9906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4CF2B9C-D084-429C-9F00-FF37DCCEB42B}"/>
              </a:ext>
            </a:extLst>
          </p:cNvPr>
          <p:cNvCxnSpPr>
            <a:stCxn id="7" idx="2"/>
          </p:cNvCxnSpPr>
          <p:nvPr/>
        </p:nvCxnSpPr>
        <p:spPr>
          <a:xfrm flipH="1">
            <a:off x="7391400" y="2514600"/>
            <a:ext cx="152400" cy="9906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B7C5CA7E-F0B0-4FFC-BEDD-9B93040312A5}"/>
              </a:ext>
            </a:extLst>
          </p:cNvPr>
          <p:cNvSpPr/>
          <p:nvPr/>
        </p:nvSpPr>
        <p:spPr>
          <a:xfrm>
            <a:off x="6477000" y="3962400"/>
            <a:ext cx="1447800" cy="15240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7C48189-39C8-482A-8E47-EF7EFA8D070C}"/>
              </a:ext>
            </a:extLst>
          </p:cNvPr>
          <p:cNvCxnSpPr/>
          <p:nvPr/>
        </p:nvCxnSpPr>
        <p:spPr>
          <a:xfrm>
            <a:off x="7239000" y="4876800"/>
            <a:ext cx="0" cy="838200"/>
          </a:xfrm>
          <a:prstGeom prst="line">
            <a:avLst/>
          </a:prstGeom>
          <a:ln w="12700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52" name="TextBox 37">
            <a:extLst>
              <a:ext uri="{FF2B5EF4-FFF2-40B4-BE49-F238E27FC236}">
                <a16:creationId xmlns:a16="http://schemas.microsoft.com/office/drawing/2014/main" id="{58D2A8FD-2D44-4080-9DA0-7D2FA8324F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0063" y="3657600"/>
            <a:ext cx="654050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tr-TR" sz="1400"/>
              <a:t>Adres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tr-TR" sz="1400"/>
              <a:t>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tr-TR" sz="1400"/>
              <a:t>1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tr-TR" sz="1400"/>
              <a:t>2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tr-TR" sz="1400"/>
              <a:t>3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9F4E178-6254-45E3-9F74-0AFDC09824DA}"/>
              </a:ext>
            </a:extLst>
          </p:cNvPr>
          <p:cNvSpPr/>
          <p:nvPr/>
        </p:nvSpPr>
        <p:spPr>
          <a:xfrm>
            <a:off x="6477000" y="4191000"/>
            <a:ext cx="1447800" cy="15240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07F4E344-5DC6-49A5-9A76-48857BA0B7D8}"/>
              </a:ext>
            </a:extLst>
          </p:cNvPr>
          <p:cNvSpPr/>
          <p:nvPr/>
        </p:nvSpPr>
        <p:spPr>
          <a:xfrm>
            <a:off x="6477000" y="4419600"/>
            <a:ext cx="1447800" cy="15240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E7599FA-5D9C-467B-B20B-0928E655A404}"/>
              </a:ext>
            </a:extLst>
          </p:cNvPr>
          <p:cNvSpPr/>
          <p:nvPr/>
        </p:nvSpPr>
        <p:spPr>
          <a:xfrm>
            <a:off x="6477000" y="4648200"/>
            <a:ext cx="1447800" cy="15240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EA5E886-3680-4BBB-B55C-714260CBDA3E}"/>
              </a:ext>
            </a:extLst>
          </p:cNvPr>
          <p:cNvSpPr/>
          <p:nvPr/>
        </p:nvSpPr>
        <p:spPr>
          <a:xfrm>
            <a:off x="6477000" y="5867400"/>
            <a:ext cx="1447800" cy="152400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357" name="TextBox 46">
            <a:extLst>
              <a:ext uri="{FF2B5EF4-FFF2-40B4-BE49-F238E27FC236}">
                <a16:creationId xmlns:a16="http://schemas.microsoft.com/office/drawing/2014/main" id="{708800FE-E1B3-41B1-9EC6-4143FAE932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7938" y="3657600"/>
            <a:ext cx="16795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1400"/>
              <a:t>Bellek pozisyonları</a:t>
            </a:r>
            <a:endParaRPr lang="en-US" altLang="tr-TR" sz="1400"/>
          </a:p>
        </p:txBody>
      </p:sp>
      <p:sp>
        <p:nvSpPr>
          <p:cNvPr id="14358" name="TextBox 47">
            <a:extLst>
              <a:ext uri="{FF2B5EF4-FFF2-40B4-BE49-F238E27FC236}">
                <a16:creationId xmlns:a16="http://schemas.microsoft.com/office/drawing/2014/main" id="{447079D8-FBE9-4DE5-ADC7-AFD37901CD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1066800"/>
            <a:ext cx="3733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2400" dirty="0"/>
              <a:t>İşlemci çekirdekleri</a:t>
            </a:r>
            <a:br>
              <a:rPr lang="tr-TR" altLang="tr-TR" sz="2400" dirty="0"/>
            </a:br>
            <a:r>
              <a:rPr lang="tr-TR" altLang="tr-TR" sz="2400" dirty="0"/>
              <a:t>ve işlemciler</a:t>
            </a:r>
            <a:endParaRPr lang="en-US" altLang="tr-TR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37146-C8D4-43E4-858B-64EA8A745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>
              <a:defRPr/>
            </a:pPr>
            <a:r>
              <a:rPr lang="tr-TR" dirty="0"/>
              <a:t>Bir Paylaşımlı Bellekli Sistemi</a:t>
            </a:r>
            <a:br>
              <a:rPr lang="tr-TR" dirty="0"/>
            </a:br>
            <a:r>
              <a:rPr lang="tr-TR" dirty="0"/>
              <a:t>(PBS) Programlama</a:t>
            </a:r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7A1B957C-D7C0-4C3B-B09A-F8A73B60562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752600"/>
            <a:ext cx="7772400" cy="4114800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tr-TR" altLang="tr-TR" sz="2400">
                <a:cs typeface="Arial" panose="020B0604020202020204" pitchFamily="34" charset="0"/>
              </a:rPr>
              <a:t>Genelde</a:t>
            </a:r>
            <a:r>
              <a:rPr lang="en-US" altLang="tr-TR" sz="2400">
                <a:cs typeface="Arial" panose="020B0604020202020204" pitchFamily="34" charset="0"/>
              </a:rPr>
              <a:t>, </a:t>
            </a:r>
            <a:r>
              <a:rPr lang="tr-TR" altLang="tr-TR" sz="2400">
                <a:cs typeface="Arial" panose="020B0604020202020204" pitchFamily="34" charset="0"/>
              </a:rPr>
              <a:t>mesaj geçişli programlaya (MPI konusunda göreceğiz) göre çok daha kullanışlı ve etkidir</a:t>
            </a:r>
            <a:r>
              <a:rPr lang="en-US" altLang="tr-TR" sz="2400">
                <a:cs typeface="Arial" panose="020B0604020202020204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</a:pPr>
            <a:r>
              <a:rPr lang="tr-TR" altLang="tr-TR" sz="2400">
                <a:cs typeface="Arial" panose="020B0604020202020204" pitchFamily="34" charset="0"/>
              </a:rPr>
              <a:t>Paylaşımın avantajı kullanılacak veriyi mesajlarda değil eldeki verilerde bulmamızdır</a:t>
            </a:r>
            <a:r>
              <a:rPr lang="en-US" altLang="tr-TR" sz="2400">
                <a:cs typeface="Arial" panose="020B0604020202020204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</a:pPr>
            <a:r>
              <a:rPr lang="tr-TR" altLang="tr-TR" sz="2400">
                <a:cs typeface="Arial" panose="020B0604020202020204" pitchFamily="34" charset="0"/>
              </a:rPr>
              <a:t>Ancak bir sürü işlemci paylaşımlı veriye erişirken onları programlayan programcı çok dikkatli davranmalıdır.</a:t>
            </a:r>
            <a:endParaRPr lang="en-US" altLang="tr-TR" sz="240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tr-TR" altLang="tr-TR" sz="2400">
                <a:cs typeface="Arial" panose="020B0604020202020204" pitchFamily="34" charset="0"/>
              </a:rPr>
              <a:t>Paylaşımlı bellek kullanan sistemler çok uzun zamandır etrafta, ancak çok çekirdekli sistemlerle popüler oldu ve</a:t>
            </a:r>
            <a:r>
              <a:rPr lang="en-US" altLang="tr-TR" sz="2400">
                <a:cs typeface="Arial" panose="020B0604020202020204" pitchFamily="34" charset="0"/>
              </a:rPr>
              <a:t> </a:t>
            </a:r>
            <a:r>
              <a:rPr lang="tr-TR" altLang="tr-TR" sz="2400">
                <a:cs typeface="Arial" panose="020B0604020202020204" pitchFamily="34" charset="0"/>
              </a:rPr>
              <a:t>onları programlamayı herkes ister oldu.</a:t>
            </a:r>
            <a:endParaRPr lang="en-US" altLang="tr-TR" sz="2400">
              <a:cs typeface="Arial" panose="020B0604020202020204" pitchFamily="34" charset="0"/>
            </a:endParaRPr>
          </a:p>
          <a:p>
            <a:endParaRPr lang="tr-TR" altLang="tr-TR" sz="2400"/>
          </a:p>
        </p:txBody>
      </p:sp>
      <p:sp>
        <p:nvSpPr>
          <p:cNvPr id="15364" name="Slide Number Placeholder 1">
            <a:extLst>
              <a:ext uri="{FF2B5EF4-FFF2-40B4-BE49-F238E27FC236}">
                <a16:creationId xmlns:a16="http://schemas.microsoft.com/office/drawing/2014/main" id="{9E507DCD-532A-4FF7-80D0-A138218C04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084835F-35E0-4E98-9B77-62285D9E91B8}" type="slidenum">
              <a:rPr lang="en-US" altLang="en-US" smtClean="0"/>
              <a:pPr>
                <a:defRPr/>
              </a:pPr>
              <a:t>3</a:t>
            </a:fld>
            <a:endParaRPr lang="en-US" altLang="tr-TR" sz="14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5C60F-EC0F-473D-A4B6-49CB633E9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PBS Programlama Metotları</a:t>
            </a:r>
          </a:p>
        </p:txBody>
      </p:sp>
      <p:sp>
        <p:nvSpPr>
          <p:cNvPr id="16387" name="Content Placeholder 2">
            <a:extLst>
              <a:ext uri="{FF2B5EF4-FFF2-40B4-BE49-F238E27FC236}">
                <a16:creationId xmlns:a16="http://schemas.microsoft.com/office/drawing/2014/main" id="{9AC22FA0-2E06-4AAD-800C-0E5656B4B7D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828800"/>
            <a:ext cx="8382000" cy="4114800"/>
          </a:xfrm>
        </p:spPr>
        <p:txBody>
          <a:bodyPr/>
          <a:lstStyle/>
          <a:p>
            <a:pPr marL="457200" indent="-457200">
              <a:spcAft>
                <a:spcPts val="600"/>
              </a:spcAft>
              <a:buFontTx/>
              <a:buAutoNum type="arabicPeriod"/>
            </a:pPr>
            <a:r>
              <a:rPr lang="tr-TR" altLang="tr-TR" sz="2400"/>
              <a:t>Büyük cüsseli (heavyweight) süreçler kullanmak</a:t>
            </a:r>
            <a:r>
              <a:rPr lang="en-US" altLang="tr-TR" sz="2400"/>
              <a:t>.</a:t>
            </a:r>
            <a:endParaRPr lang="en-US" altLang="tr-TR" sz="1000"/>
          </a:p>
          <a:p>
            <a:pPr marL="457200" indent="-457200">
              <a:spcAft>
                <a:spcPts val="600"/>
              </a:spcAft>
              <a:buFontTx/>
              <a:buAutoNum type="arabicPeriod"/>
            </a:pPr>
            <a:r>
              <a:rPr lang="tr-TR" altLang="tr-TR" sz="2400"/>
              <a:t>Thread kullanmak</a:t>
            </a:r>
            <a:r>
              <a:rPr lang="en-US" altLang="tr-TR" sz="2400"/>
              <a:t> - Pthreads, Java threads</a:t>
            </a:r>
          </a:p>
          <a:p>
            <a:pPr marL="457200" indent="-457200">
              <a:spcAft>
                <a:spcPts val="600"/>
              </a:spcAft>
              <a:buFontTx/>
              <a:buAutoNum type="arabicPeriod"/>
            </a:pPr>
            <a:r>
              <a:rPr lang="tr-TR" altLang="tr-TR" sz="2400"/>
              <a:t>C dili gibi aslında seri programa için yazılmış bir dili kullanmak ama bize sağlanan derleyici direktifleri ve kütüphaneler ile paralel programlama yapmak:</a:t>
            </a:r>
            <a:r>
              <a:rPr lang="en-US" altLang="tr-TR" sz="2400"/>
              <a:t> </a:t>
            </a:r>
            <a:r>
              <a:rPr lang="tr-TR" altLang="tr-TR" sz="2400"/>
              <a:t>Örneğin </a:t>
            </a:r>
            <a:r>
              <a:rPr lang="en-US" altLang="tr-TR" sz="2400"/>
              <a:t>OpenMP. </a:t>
            </a:r>
            <a:endParaRPr lang="tr-TR" altLang="tr-TR" sz="2400"/>
          </a:p>
          <a:p>
            <a:pPr lvl="1">
              <a:spcAft>
                <a:spcPts val="600"/>
              </a:spcAft>
            </a:pPr>
            <a:r>
              <a:rPr lang="en-US" altLang="tr-TR" sz="2000"/>
              <a:t>OpenMP</a:t>
            </a:r>
            <a:r>
              <a:rPr lang="tr-TR" altLang="tr-TR" sz="2000"/>
              <a:t>'nin</a:t>
            </a:r>
            <a:r>
              <a:rPr lang="en-US" altLang="tr-TR" sz="2000"/>
              <a:t> thread</a:t>
            </a:r>
            <a:r>
              <a:rPr lang="tr-TR" altLang="tr-TR" sz="2000"/>
              <a:t> tabanlı bir çalışma yapısı vardır</a:t>
            </a:r>
            <a:r>
              <a:rPr lang="en-US" altLang="tr-TR" sz="2000"/>
              <a:t>.</a:t>
            </a:r>
            <a:endParaRPr lang="en-US" altLang="tr-TR" sz="600"/>
          </a:p>
          <a:p>
            <a:pPr marL="457200" indent="-457200">
              <a:spcAft>
                <a:spcPts val="600"/>
              </a:spcAft>
              <a:buFontTx/>
              <a:buAutoNum type="arabicPeriod"/>
            </a:pPr>
            <a:r>
              <a:rPr lang="en-US" altLang="tr-TR" sz="2400"/>
              <a:t>“</a:t>
            </a:r>
            <a:r>
              <a:rPr lang="tr-TR" altLang="tr-TR" sz="2400"/>
              <a:t>Paralel Programlama</a:t>
            </a:r>
            <a:r>
              <a:rPr lang="en-US" altLang="tr-TR" sz="2400"/>
              <a:t>” </a:t>
            </a:r>
            <a:r>
              <a:rPr lang="tr-TR" altLang="tr-TR" sz="2400"/>
              <a:t>dili olarak bilinen dilleri kullanmak:</a:t>
            </a:r>
            <a:r>
              <a:rPr lang="en-US" altLang="tr-TR" sz="2400"/>
              <a:t> Ada, UPC </a:t>
            </a:r>
            <a:r>
              <a:rPr lang="tr-TR" altLang="tr-TR" sz="2400"/>
              <a:t>gibi (popüler değiller)</a:t>
            </a:r>
            <a:r>
              <a:rPr lang="en-US" altLang="tr-TR" sz="2400"/>
              <a:t>.</a:t>
            </a:r>
          </a:p>
          <a:p>
            <a:pPr marL="457200" indent="-457200"/>
            <a:r>
              <a:rPr lang="tr-TR" altLang="tr-TR" sz="2400"/>
              <a:t> Bizler </a:t>
            </a:r>
            <a:r>
              <a:rPr lang="en-US" altLang="tr-TR" sz="2400"/>
              <a:t>thread </a:t>
            </a:r>
            <a:r>
              <a:rPr lang="tr-TR" altLang="tr-TR" sz="2400"/>
              <a:t>ve</a:t>
            </a:r>
            <a:r>
              <a:rPr lang="en-US" altLang="tr-TR" sz="2400"/>
              <a:t> OpenMP</a:t>
            </a:r>
            <a:r>
              <a:rPr lang="tr-TR" altLang="tr-TR" sz="2400"/>
              <a:t> tercih ederiz</a:t>
            </a:r>
          </a:p>
        </p:txBody>
      </p:sp>
      <p:sp>
        <p:nvSpPr>
          <p:cNvPr id="16388" name="Slide Number Placeholder 1">
            <a:extLst>
              <a:ext uri="{FF2B5EF4-FFF2-40B4-BE49-F238E27FC236}">
                <a16:creationId xmlns:a16="http://schemas.microsoft.com/office/drawing/2014/main" id="{C6A61A0C-FF37-433D-B446-C77E1918FD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084835F-35E0-4E98-9B77-62285D9E91B8}" type="slidenum">
              <a:rPr lang="en-US" altLang="en-US" smtClean="0"/>
              <a:pPr>
                <a:defRPr/>
              </a:pPr>
              <a:t>4</a:t>
            </a:fld>
            <a:endParaRPr lang="en-US" altLang="tr-TR" sz="1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0D3D1-6E0A-4796-AFA6-616C2F114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55084"/>
            <a:ext cx="9144000" cy="684581"/>
          </a:xfrm>
        </p:spPr>
        <p:txBody>
          <a:bodyPr/>
          <a:lstStyle/>
          <a:p>
            <a:pPr>
              <a:defRPr/>
            </a:pPr>
            <a:r>
              <a:rPr lang="tr-TR" dirty="0"/>
              <a:t>Büyük Cüsseli Süreçler Kullanmak</a:t>
            </a:r>
          </a:p>
        </p:txBody>
      </p:sp>
      <p:sp>
        <p:nvSpPr>
          <p:cNvPr id="17411" name="Content Placeholder 2">
            <a:extLst>
              <a:ext uri="{FF2B5EF4-FFF2-40B4-BE49-F238E27FC236}">
                <a16:creationId xmlns:a16="http://schemas.microsoft.com/office/drawing/2014/main" id="{FF3840E1-3E26-4D27-8434-D5EEBB33F30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 sz="2400"/>
              <a:t>İşletim sistemleri</a:t>
            </a:r>
            <a:r>
              <a:rPr lang="en-US" altLang="tr-TR" sz="2400"/>
              <a:t> </a:t>
            </a:r>
            <a:r>
              <a:rPr lang="tr-TR" altLang="tr-TR" sz="2400"/>
              <a:t>genellikle süreç kavramına dayanmaktadır.</a:t>
            </a:r>
            <a:endParaRPr lang="en-US" altLang="tr-TR" sz="2400"/>
          </a:p>
          <a:p>
            <a:r>
              <a:rPr lang="tr-TR" altLang="tr-TR" sz="2400"/>
              <a:t>İşlemci zamanı sürekli birinden bir diğerine geçilen süreçlerce paylaşılır</a:t>
            </a:r>
            <a:r>
              <a:rPr lang="en-US" altLang="tr-TR" sz="2400"/>
              <a:t>. </a:t>
            </a:r>
            <a:r>
              <a:rPr lang="tr-TR" altLang="tr-TR" sz="2400"/>
              <a:t>Bu durum düzenli aralıklarla</a:t>
            </a:r>
            <a:r>
              <a:rPr lang="en-US" altLang="tr-TR" sz="2400"/>
              <a:t> </a:t>
            </a:r>
            <a:r>
              <a:rPr lang="tr-TR" altLang="tr-TR" sz="2400"/>
              <a:t>veya</a:t>
            </a:r>
            <a:r>
              <a:rPr lang="en-US" altLang="tr-TR" sz="2400"/>
              <a:t> </a:t>
            </a:r>
            <a:r>
              <a:rPr lang="tr-TR" altLang="tr-TR" sz="2400"/>
              <a:t>bir aktif süreç gecikmeye başlarsa olmaktadır</a:t>
            </a:r>
            <a:r>
              <a:rPr lang="en-US" altLang="tr-TR" sz="2400"/>
              <a:t>.</a:t>
            </a:r>
          </a:p>
          <a:p>
            <a:r>
              <a:rPr lang="tr-TR" altLang="tr-TR" sz="2400"/>
              <a:t>Süreçleri çalıştıran planlayıcı süreçler bir sebepten bloklanırsa yeniden plan yapar. </a:t>
            </a:r>
          </a:p>
          <a:p>
            <a:pPr lvl="1"/>
            <a:r>
              <a:rPr lang="tr-TR" altLang="tr-TR" sz="2000"/>
              <a:t>Örneğin</a:t>
            </a:r>
            <a:r>
              <a:rPr lang="en-US" altLang="tr-TR" sz="2000"/>
              <a:t> </a:t>
            </a:r>
            <a:r>
              <a:rPr lang="tr-TR" altLang="tr-TR" sz="2000"/>
              <a:t>bir disk veya cd okuma/yazma isteği gecikme nedenidir.</a:t>
            </a:r>
            <a:endParaRPr lang="en-US" altLang="tr-TR" sz="2000"/>
          </a:p>
          <a:p>
            <a:r>
              <a:rPr lang="tr-TR" altLang="tr-TR" sz="2400"/>
              <a:t>Tamam, bu kavram paralel programlama amacıyla kullanılabilir ama</a:t>
            </a:r>
            <a:r>
              <a:rPr lang="en-US" altLang="tr-TR" sz="2400"/>
              <a:t> </a:t>
            </a:r>
            <a:r>
              <a:rPr lang="tr-TR" altLang="tr-TR" sz="2400"/>
              <a:t>"</a:t>
            </a:r>
            <a:r>
              <a:rPr lang="en-US" altLang="tr-TR" sz="2400"/>
              <a:t>fork/join</a:t>
            </a:r>
            <a:r>
              <a:rPr lang="tr-TR" altLang="tr-TR" sz="2400"/>
              <a:t>"</a:t>
            </a:r>
            <a:r>
              <a:rPr lang="en-US" altLang="tr-TR" sz="2400"/>
              <a:t> </a:t>
            </a:r>
            <a:r>
              <a:rPr lang="tr-TR" altLang="tr-TR" sz="2400"/>
              <a:t>ek yükü nedeniyle pek de tercih edilmez</a:t>
            </a:r>
            <a:r>
              <a:rPr lang="en-US" altLang="tr-TR" sz="2400"/>
              <a:t>.</a:t>
            </a:r>
            <a:endParaRPr lang="tr-TR" altLang="tr-TR" sz="2400"/>
          </a:p>
        </p:txBody>
      </p:sp>
      <p:sp>
        <p:nvSpPr>
          <p:cNvPr id="17412" name="Slide Number Placeholder 1">
            <a:extLst>
              <a:ext uri="{FF2B5EF4-FFF2-40B4-BE49-F238E27FC236}">
                <a16:creationId xmlns:a16="http://schemas.microsoft.com/office/drawing/2014/main" id="{B787B956-B07E-4AE9-9204-50399776415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084835F-35E0-4E98-9B77-62285D9E91B8}" type="slidenum">
              <a:rPr lang="en-US" altLang="en-US" smtClean="0"/>
              <a:pPr>
                <a:defRPr/>
              </a:pPr>
              <a:t>5</a:t>
            </a:fld>
            <a:endParaRPr lang="en-US" altLang="tr-TR" sz="1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1">
            <a:extLst>
              <a:ext uri="{FF2B5EF4-FFF2-40B4-BE49-F238E27FC236}">
                <a16:creationId xmlns:a16="http://schemas.microsoft.com/office/drawing/2014/main" id="{1954E3DA-607A-4881-89C6-A1B1DFFA3F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084835F-35E0-4E98-9B77-62285D9E91B8}" type="slidenum">
              <a:rPr lang="en-US" altLang="en-US" smtClean="0"/>
              <a:pPr>
                <a:defRPr/>
              </a:pPr>
              <a:t>6</a:t>
            </a:fld>
            <a:endParaRPr lang="en-US" altLang="tr-TR" sz="1400"/>
          </a:p>
        </p:txBody>
      </p:sp>
      <p:pic>
        <p:nvPicPr>
          <p:cNvPr id="18436" name="Picture 5">
            <a:extLst>
              <a:ext uri="{FF2B5EF4-FFF2-40B4-BE49-F238E27FC236}">
                <a16:creationId xmlns:a16="http://schemas.microsoft.com/office/drawing/2014/main" id="{ABC041D5-A9AC-49EE-9FDD-B3F2CE6882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066800"/>
            <a:ext cx="50800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TextBox 4">
            <a:extLst>
              <a:ext uri="{FF2B5EF4-FFF2-40B4-BE49-F238E27FC236}">
                <a16:creationId xmlns:a16="http://schemas.microsoft.com/office/drawing/2014/main" id="{6AC82DDF-0B73-4776-83EB-716CE9C6E3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057400"/>
            <a:ext cx="3276600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400"/>
              <a:t>Fork </a:t>
            </a:r>
            <a:r>
              <a:rPr lang="tr-TR" altLang="tr-TR" sz="2400"/>
              <a:t>burada ana programın bir kopyasını çıkartır ve Fork noktasından itibaren çalıştırır</a:t>
            </a:r>
            <a:r>
              <a:rPr lang="en-US" altLang="tr-TR" sz="2400"/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24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/>
              <a:t>Her iki program beraber ilerler</a:t>
            </a:r>
            <a:r>
              <a:rPr lang="en-US" altLang="tr-TR" sz="2400"/>
              <a:t>.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E48D2D0-FC09-4DA2-A41C-A2EEECAB4F77}"/>
              </a:ext>
            </a:extLst>
          </p:cNvPr>
          <p:cNvCxnSpPr/>
          <p:nvPr/>
        </p:nvCxnSpPr>
        <p:spPr>
          <a:xfrm flipV="1">
            <a:off x="3276600" y="2362200"/>
            <a:ext cx="685800" cy="1524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39" name="TextBox 4">
            <a:extLst>
              <a:ext uri="{FF2B5EF4-FFF2-40B4-BE49-F238E27FC236}">
                <a16:creationId xmlns:a16="http://schemas.microsoft.com/office/drawing/2014/main" id="{3DC36535-A3B5-4558-BC76-6E2F5C73A6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4075" y="1066800"/>
            <a:ext cx="22098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2000" b="1"/>
              <a:t>Ana Program</a:t>
            </a:r>
            <a:endParaRPr lang="en-US" altLang="tr-TR" sz="2000" b="1"/>
          </a:p>
        </p:txBody>
      </p:sp>
      <p:sp>
        <p:nvSpPr>
          <p:cNvPr id="18440" name="TextBox 4">
            <a:extLst>
              <a:ext uri="{FF2B5EF4-FFF2-40B4-BE49-F238E27FC236}">
                <a16:creationId xmlns:a16="http://schemas.microsoft.com/office/drawing/2014/main" id="{12051AB2-9FC4-4F38-BB5C-A28DC46F3A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2419350"/>
            <a:ext cx="28194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2000" b="1"/>
              <a:t>Ortaya çıkan süreçler</a:t>
            </a:r>
            <a:endParaRPr lang="en-US" altLang="tr-TR" sz="2000" b="1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2AC9178-DEFF-4529-9A20-D50529314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77118"/>
            <a:ext cx="9144000" cy="684581"/>
          </a:xfrm>
        </p:spPr>
        <p:txBody>
          <a:bodyPr/>
          <a:lstStyle/>
          <a:p>
            <a:pPr>
              <a:defRPr/>
            </a:pPr>
            <a:r>
              <a:rPr lang="tr-TR" dirty="0"/>
              <a:t>(UNIX) FORK-JOIN yapısı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1">
            <a:extLst>
              <a:ext uri="{FF2B5EF4-FFF2-40B4-BE49-F238E27FC236}">
                <a16:creationId xmlns:a16="http://schemas.microsoft.com/office/drawing/2014/main" id="{A9EC88E6-69D3-43C5-B617-284BBEA6F4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084835F-35E0-4E98-9B77-62285D9E91B8}" type="slidenum">
              <a:rPr lang="en-US" altLang="en-US" smtClean="0"/>
              <a:pPr>
                <a:defRPr/>
              </a:pPr>
              <a:t>7</a:t>
            </a:fld>
            <a:endParaRPr lang="en-US" altLang="tr-TR" sz="14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CF55E9-CFB9-4E00-9E2C-DF83295E9634}"/>
              </a:ext>
            </a:extLst>
          </p:cNvPr>
          <p:cNvSpPr txBox="1"/>
          <p:nvPr/>
        </p:nvSpPr>
        <p:spPr>
          <a:xfrm>
            <a:off x="228600" y="1295400"/>
            <a:ext cx="8686800" cy="4524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tr-TR" dirty="0">
                <a:latin typeface="Arial" charset="0"/>
                <a:cs typeface="Arial" charset="0"/>
              </a:rPr>
              <a:t>"</a:t>
            </a:r>
            <a:r>
              <a:rPr lang="en-US" dirty="0">
                <a:latin typeface="Arial" charset="0"/>
                <a:cs typeface="Arial" charset="0"/>
              </a:rPr>
              <a:t>join</a:t>
            </a:r>
            <a:r>
              <a:rPr lang="tr-TR" dirty="0">
                <a:latin typeface="Arial" charset="0"/>
                <a:cs typeface="Arial" charset="0"/>
              </a:rPr>
              <a:t>"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tr-TR" dirty="0">
                <a:latin typeface="Arial" charset="0"/>
                <a:cs typeface="Arial" charset="0"/>
              </a:rPr>
              <a:t>rutini yok</a:t>
            </a:r>
            <a:r>
              <a:rPr lang="en-US" dirty="0">
                <a:latin typeface="Arial" charset="0"/>
                <a:cs typeface="Arial" charset="0"/>
              </a:rPr>
              <a:t> – </a:t>
            </a:r>
            <a:r>
              <a:rPr lang="tr-TR" dirty="0">
                <a:latin typeface="Arial" charset="0"/>
                <a:cs typeface="Arial" charset="0"/>
              </a:rPr>
              <a:t>süreçten çıkmak için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exit(</a:t>
            </a:r>
            <a:r>
              <a:rPr lang="en-US" dirty="0">
                <a:latin typeface="Arial" charset="0"/>
                <a:cs typeface="Arial" charset="0"/>
              </a:rPr>
              <a:t>) </a:t>
            </a:r>
            <a:r>
              <a:rPr lang="tr-TR" dirty="0">
                <a:latin typeface="Arial" charset="0"/>
                <a:cs typeface="Arial" charset="0"/>
              </a:rPr>
              <a:t>kullanılır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tr-TR" dirty="0">
                <a:latin typeface="Arial" charset="0"/>
                <a:cs typeface="Arial" charset="0"/>
              </a:rPr>
              <a:t>ve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tr-TR" dirty="0">
                <a:latin typeface="Arial" charset="0"/>
                <a:cs typeface="Arial" charset="0"/>
              </a:rPr>
              <a:t>işçi sürecin işini tamamlamasını beklemek için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wait() </a:t>
            </a:r>
            <a:r>
              <a:rPr lang="tr-TR" dirty="0">
                <a:latin typeface="Arial" charset="0"/>
                <a:cs typeface="Arial" charset="0"/>
              </a:rPr>
              <a:t>kullanılır :</a:t>
            </a:r>
            <a:endParaRPr lang="en-US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endParaRPr lang="en-US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…</a:t>
            </a:r>
          </a:p>
          <a:p>
            <a:pPr eaLnBrk="1" hangingPunct="1">
              <a:defRPr/>
            </a:pP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pid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= fork();</a:t>
            </a:r>
          </a:p>
          <a:p>
            <a:pPr eaLnBrk="1" hangingPunct="1">
              <a:defRPr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if (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pid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== 0) {</a:t>
            </a:r>
          </a:p>
          <a:p>
            <a:pPr eaLnBrk="1" hangingPunct="1">
              <a:defRPr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			// </a:t>
            </a:r>
            <a:r>
              <a:rPr lang="tr-TR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çocuk burayı çalıştırır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eaLnBrk="1" hangingPunct="1">
              <a:defRPr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} else {</a:t>
            </a:r>
          </a:p>
          <a:p>
            <a:pPr eaLnBrk="1" hangingPunct="1">
              <a:defRPr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			//</a:t>
            </a:r>
            <a:r>
              <a:rPr lang="tr-TR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ebeveyn burayı çalıştırır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eaLnBrk="1" hangingPunct="1">
              <a:defRPr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}</a:t>
            </a:r>
          </a:p>
          <a:p>
            <a:pPr eaLnBrk="1" hangingPunct="1">
              <a:defRPr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if (</a:t>
            </a:r>
            <a:r>
              <a:rPr lang="en-US" b="1" dirty="0" err="1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pid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== 0) exit(0); else wait (0);</a:t>
            </a:r>
          </a:p>
          <a:p>
            <a:pPr eaLnBrk="1" hangingPunct="1">
              <a:defRPr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…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518026D-52D7-414F-8ECB-E3753F0BF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77118"/>
            <a:ext cx="9144000" cy="684581"/>
          </a:xfrm>
        </p:spPr>
        <p:txBody>
          <a:bodyPr/>
          <a:lstStyle/>
          <a:p>
            <a:pPr>
              <a:defRPr/>
            </a:pPr>
            <a:r>
              <a:rPr lang="tr-TR" dirty="0"/>
              <a:t>(UNIX) Sistem Çağrıları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1">
            <a:extLst>
              <a:ext uri="{FF2B5EF4-FFF2-40B4-BE49-F238E27FC236}">
                <a16:creationId xmlns:a16="http://schemas.microsoft.com/office/drawing/2014/main" id="{48AA5418-916A-4106-B237-BF5ADA79E74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084835F-35E0-4E98-9B77-62285D9E91B8}" type="slidenum">
              <a:rPr lang="en-US" altLang="en-US" smtClean="0"/>
              <a:pPr>
                <a:defRPr/>
              </a:pPr>
              <a:t>8</a:t>
            </a:fld>
            <a:endParaRPr lang="en-US" altLang="tr-TR" sz="1400"/>
          </a:p>
        </p:txBody>
      </p:sp>
      <p:pic>
        <p:nvPicPr>
          <p:cNvPr id="20484" name="Picture 2">
            <a:extLst>
              <a:ext uri="{FF2B5EF4-FFF2-40B4-BE49-F238E27FC236}">
                <a16:creationId xmlns:a16="http://schemas.microsoft.com/office/drawing/2014/main" id="{14FCDB8F-7470-45CC-A134-BEEFC24B59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762000"/>
            <a:ext cx="4829175" cy="590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TextBox 4">
            <a:extLst>
              <a:ext uri="{FF2B5EF4-FFF2-40B4-BE49-F238E27FC236}">
                <a16:creationId xmlns:a16="http://schemas.microsoft.com/office/drawing/2014/main" id="{05B7C1DC-0036-4554-8FBA-C1B6E80639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066800"/>
            <a:ext cx="3987800" cy="415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tr-TR" altLang="tr-TR" sz="2400"/>
              <a:t>Büyük süreçler – </a:t>
            </a:r>
            <a:br>
              <a:rPr lang="tr-TR" altLang="tr-TR" sz="2400"/>
            </a:br>
            <a:r>
              <a:rPr lang="tr-TR" altLang="tr-TR" sz="2400"/>
              <a:t>Değişkenleri, yığıt (stack)</a:t>
            </a:r>
            <a:br>
              <a:rPr lang="tr-TR" altLang="tr-TR" sz="2400"/>
            </a:br>
            <a:r>
              <a:rPr lang="tr-TR" altLang="tr-TR" sz="2400"/>
              <a:t>belleği ve bellek alanı</a:t>
            </a:r>
            <a:br>
              <a:rPr lang="tr-TR" altLang="tr-TR" sz="2400"/>
            </a:br>
            <a:r>
              <a:rPr lang="tr-TR" altLang="tr-TR" sz="2400"/>
              <a:t>ayrı ayrı olan programlar-</a:t>
            </a:r>
            <a:br>
              <a:rPr lang="tr-TR" altLang="tr-TR" sz="2400"/>
            </a:br>
            <a:r>
              <a:rPr lang="tr-TR" altLang="tr-TR" sz="2400"/>
              <a:t>dır.</a:t>
            </a:r>
          </a:p>
          <a:p>
            <a:pPr eaLnBrk="1" hangingPunct="1">
              <a:spcBef>
                <a:spcPct val="0"/>
              </a:spcBef>
            </a:pPr>
            <a:endParaRPr lang="tr-TR" altLang="tr-TR" sz="2400"/>
          </a:p>
          <a:p>
            <a:pPr eaLnBrk="1" hangingPunct="1">
              <a:spcBef>
                <a:spcPct val="0"/>
              </a:spcBef>
            </a:pPr>
            <a:endParaRPr lang="tr-TR" altLang="tr-TR" sz="2400"/>
          </a:p>
          <a:p>
            <a:pPr eaLnBrk="1" hangingPunct="1">
              <a:spcBef>
                <a:spcPct val="0"/>
              </a:spcBef>
            </a:pPr>
            <a:r>
              <a:rPr lang="tr-TR" altLang="tr-TR" sz="2400"/>
              <a:t>Thread'ler –</a:t>
            </a:r>
            <a:br>
              <a:rPr lang="tr-TR" altLang="tr-TR" sz="2400"/>
            </a:br>
            <a:r>
              <a:rPr lang="tr-TR" altLang="tr-TR" sz="2400"/>
              <a:t>Aynı bellek uzayını ve</a:t>
            </a:r>
            <a:br>
              <a:rPr lang="tr-TR" altLang="tr-TR" sz="2400"/>
            </a:br>
            <a:r>
              <a:rPr lang="tr-TR" altLang="tr-TR" sz="2400"/>
              <a:t>ortak değişkenleri</a:t>
            </a:r>
            <a:br>
              <a:rPr lang="tr-TR" altLang="tr-TR" sz="2400"/>
            </a:br>
            <a:r>
              <a:rPr lang="tr-TR" altLang="tr-TR" sz="2400"/>
              <a:t>paylaşırlar.</a:t>
            </a:r>
          </a:p>
        </p:txBody>
      </p:sp>
      <p:sp>
        <p:nvSpPr>
          <p:cNvPr id="20486" name="TextBox 4">
            <a:extLst>
              <a:ext uri="{FF2B5EF4-FFF2-40B4-BE49-F238E27FC236}">
                <a16:creationId xmlns:a16="http://schemas.microsoft.com/office/drawing/2014/main" id="{14993F4D-988A-46FD-BF5E-1D30BD46C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873125"/>
            <a:ext cx="1128713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1600" b="1"/>
              <a:t>Süreç</a:t>
            </a:r>
            <a:endParaRPr lang="en-US" altLang="tr-TR" sz="1600" b="1"/>
          </a:p>
        </p:txBody>
      </p:sp>
      <p:sp>
        <p:nvSpPr>
          <p:cNvPr id="20487" name="TextBox 4">
            <a:extLst>
              <a:ext uri="{FF2B5EF4-FFF2-40B4-BE49-F238E27FC236}">
                <a16:creationId xmlns:a16="http://schemas.microsoft.com/office/drawing/2014/main" id="{6AC5FA73-AFAE-4D95-A460-575AD971F6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463" y="3700463"/>
            <a:ext cx="1025525" cy="2555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1600" b="1"/>
              <a:t>Thread</a:t>
            </a:r>
            <a:endParaRPr lang="en-US" altLang="tr-TR" sz="1600" b="1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FD101B4-FB99-4EBC-ABD9-627D98ABA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77118"/>
            <a:ext cx="9144000" cy="684581"/>
          </a:xfrm>
        </p:spPr>
        <p:txBody>
          <a:bodyPr/>
          <a:lstStyle/>
          <a:p>
            <a:pPr>
              <a:defRPr/>
            </a:pPr>
            <a:r>
              <a:rPr lang="tr-TR" dirty="0"/>
              <a:t>Süreç ve </a:t>
            </a:r>
            <a:r>
              <a:rPr lang="tr-TR" dirty="0" err="1"/>
              <a:t>Thread</a:t>
            </a:r>
            <a:r>
              <a:rPr lang="tr-TR" dirty="0"/>
              <a:t> Arasındaki Farklar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059D02E-AB41-4721-B8A8-A9209E8134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984885"/>
          </a:xfrm>
        </p:spPr>
        <p:txBody>
          <a:bodyPr/>
          <a:lstStyle/>
          <a:p>
            <a:pPr>
              <a:defRPr/>
            </a:pPr>
            <a:r>
              <a:rPr lang="tr-TR" altLang="tr-TR" dirty="0">
                <a:solidFill>
                  <a:schemeClr val="bg1"/>
                </a:solidFill>
                <a:cs typeface="Arial" charset="0"/>
              </a:rPr>
              <a:t>Paylaşımlı bellek programı yazma konuları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21507" name="Subtitle 4">
            <a:extLst>
              <a:ext uri="{FF2B5EF4-FFF2-40B4-BE49-F238E27FC236}">
                <a16:creationId xmlns:a16="http://schemas.microsoft.com/office/drawing/2014/main" id="{825C762C-1644-4884-BB42-A4130330DB9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tr-TR" altLang="tr-TR"/>
          </a:p>
        </p:txBody>
      </p:sp>
      <p:sp>
        <p:nvSpPr>
          <p:cNvPr id="21508" name="Slide Number Placeholder 1">
            <a:extLst>
              <a:ext uri="{FF2B5EF4-FFF2-40B4-BE49-F238E27FC236}">
                <a16:creationId xmlns:a16="http://schemas.microsoft.com/office/drawing/2014/main" id="{AD33B5A7-4E40-46A6-903A-3359960BCC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1400"/>
              <a:t>8a-</a:t>
            </a:r>
            <a:fld id="{D4A95E5D-C138-499D-9AF4-72BDC93B18AF}" type="slidenum">
              <a:rPr lang="en-US" altLang="tr-TR" sz="1400"/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US" altLang="tr-TR" sz="1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1">
            <a:extLst>
              <a:ext uri="{FF2B5EF4-FFF2-40B4-BE49-F238E27FC236}">
                <a16:creationId xmlns:a16="http://schemas.microsoft.com/office/drawing/2014/main" id="{585AFDC0-8FE1-473D-859D-0B0C6DE1E3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084835F-35E0-4E98-9B77-62285D9E91B8}" type="slidenum">
              <a:rPr lang="en-US" altLang="en-US" smtClean="0"/>
              <a:pPr>
                <a:defRPr/>
              </a:pPr>
              <a:t>10</a:t>
            </a:fld>
            <a:endParaRPr lang="en-US" altLang="tr-TR" sz="1400"/>
          </a:p>
        </p:txBody>
      </p:sp>
      <p:sp>
        <p:nvSpPr>
          <p:cNvPr id="26627" name="Rectangle 4">
            <a:extLst>
              <a:ext uri="{FF2B5EF4-FFF2-40B4-BE49-F238E27FC236}">
                <a16:creationId xmlns:a16="http://schemas.microsoft.com/office/drawing/2014/main" id="{AAB68315-F3CF-4D4E-8DCA-CD4B1CACA5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" y="830044"/>
            <a:ext cx="8915400" cy="5570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tr-TR" sz="2200" dirty="0">
                <a:latin typeface="Arial" charset="0"/>
                <a:cs typeface="Arial" charset="0"/>
              </a:rPr>
              <a:t>Süreç</a:t>
            </a:r>
            <a:r>
              <a:rPr lang="en-US" sz="2200" dirty="0">
                <a:latin typeface="Arial" charset="0"/>
                <a:cs typeface="Arial" charset="0"/>
              </a:rPr>
              <a:t>/thread</a:t>
            </a:r>
            <a:r>
              <a:rPr lang="tr-TR" sz="2200" dirty="0">
                <a:latin typeface="Arial" charset="0"/>
                <a:cs typeface="Arial" charset="0"/>
              </a:rPr>
              <a:t> komutları</a:t>
            </a:r>
            <a:r>
              <a:rPr lang="en-US" sz="2200" dirty="0">
                <a:latin typeface="Arial" charset="0"/>
                <a:cs typeface="Arial" charset="0"/>
              </a:rPr>
              <a:t> </a:t>
            </a:r>
            <a:r>
              <a:rPr lang="tr-TR" sz="2200" dirty="0">
                <a:latin typeface="Arial" charset="0"/>
                <a:cs typeface="Arial" charset="0"/>
              </a:rPr>
              <a:t>çalışma zamanı bakımından aynıdırlar</a:t>
            </a:r>
            <a:r>
              <a:rPr lang="en-US" sz="2200" dirty="0">
                <a:latin typeface="Arial" charset="0"/>
                <a:cs typeface="Arial" charset="0"/>
              </a:rPr>
              <a:t>.</a:t>
            </a:r>
          </a:p>
          <a:p>
            <a:pPr eaLnBrk="1" hangingPunct="1">
              <a:defRPr/>
            </a:pPr>
            <a:endParaRPr lang="en-US" sz="1000" dirty="0">
              <a:latin typeface="Arial" charset="0"/>
              <a:cs typeface="Arial" charset="0"/>
            </a:endParaRPr>
          </a:p>
          <a:p>
            <a:pPr algn="ctr" eaLnBrk="1" hangingPunct="1">
              <a:defRPr/>
            </a:pPr>
            <a:r>
              <a:rPr lang="tr-TR" sz="2800" b="1" dirty="0">
                <a:latin typeface="Arial" charset="0"/>
                <a:cs typeface="Arial" charset="0"/>
              </a:rPr>
              <a:t>Örnek</a:t>
            </a:r>
            <a:endParaRPr lang="en-US" sz="2800" b="1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r>
              <a:rPr lang="en-US" sz="2200" dirty="0">
                <a:latin typeface="Arial" charset="0"/>
                <a:cs typeface="Arial" charset="0"/>
              </a:rPr>
              <a:t>		</a:t>
            </a:r>
            <a:r>
              <a:rPr lang="tr-TR" sz="2200" i="1" dirty="0">
                <a:latin typeface="Arial" charset="0"/>
                <a:cs typeface="Arial" charset="0"/>
              </a:rPr>
              <a:t>Süreç</a:t>
            </a:r>
            <a:r>
              <a:rPr lang="en-US" sz="2200" i="1" dirty="0">
                <a:latin typeface="Arial" charset="0"/>
                <a:cs typeface="Arial" charset="0"/>
              </a:rPr>
              <a:t>/Thread 1</a:t>
            </a:r>
            <a:r>
              <a:rPr lang="en-US" sz="2200" dirty="0">
                <a:latin typeface="Arial" charset="0"/>
                <a:cs typeface="Arial" charset="0"/>
              </a:rPr>
              <a:t> 		</a:t>
            </a:r>
            <a:r>
              <a:rPr lang="tr-TR" sz="2200" i="1" dirty="0">
                <a:latin typeface="Arial" charset="0"/>
                <a:cs typeface="Arial" charset="0"/>
              </a:rPr>
              <a:t>Süreç</a:t>
            </a:r>
            <a:r>
              <a:rPr lang="en-US" sz="2200" i="1" dirty="0">
                <a:latin typeface="Arial" charset="0"/>
                <a:cs typeface="Arial" charset="0"/>
              </a:rPr>
              <a:t>/Thread 2</a:t>
            </a:r>
          </a:p>
          <a:p>
            <a:pPr eaLnBrk="1" hangingPunct="1">
              <a:defRPr/>
            </a:pPr>
            <a:r>
              <a:rPr lang="en-US" sz="2200" dirty="0">
                <a:latin typeface="Arial" charset="0"/>
                <a:cs typeface="Arial" charset="0"/>
              </a:rPr>
              <a:t>		</a:t>
            </a:r>
            <a:r>
              <a:rPr lang="en-US" sz="2200" dirty="0" err="1">
                <a:solidFill>
                  <a:srgbClr val="FF0000"/>
                </a:solidFill>
                <a:latin typeface="Arial" charset="0"/>
                <a:cs typeface="Arial" charset="0"/>
              </a:rPr>
              <a:t>Komut</a:t>
            </a:r>
            <a:r>
              <a:rPr lang="en-US" sz="2200" dirty="0">
                <a:solidFill>
                  <a:srgbClr val="FF0000"/>
                </a:solidFill>
                <a:latin typeface="Arial" charset="0"/>
                <a:cs typeface="Arial" charset="0"/>
              </a:rPr>
              <a:t> 1.1 </a:t>
            </a:r>
            <a:r>
              <a:rPr lang="en-US" sz="2200" dirty="0">
                <a:latin typeface="Arial" charset="0"/>
                <a:cs typeface="Arial" charset="0"/>
              </a:rPr>
              <a:t>		</a:t>
            </a:r>
            <a:r>
              <a:rPr lang="tr-TR" sz="2200" dirty="0">
                <a:latin typeface="Arial" charset="0"/>
                <a:cs typeface="Arial" charset="0"/>
              </a:rPr>
              <a:t>	</a:t>
            </a:r>
            <a:r>
              <a:rPr lang="en-US" sz="2200" dirty="0" err="1">
                <a:solidFill>
                  <a:srgbClr val="0070C0"/>
                </a:solidFill>
                <a:latin typeface="Arial" charset="0"/>
                <a:cs typeface="Arial" charset="0"/>
              </a:rPr>
              <a:t>Komut</a:t>
            </a:r>
            <a:r>
              <a:rPr lang="en-US" sz="2200" dirty="0">
                <a:solidFill>
                  <a:srgbClr val="0070C0"/>
                </a:solidFill>
                <a:latin typeface="Arial" charset="0"/>
                <a:cs typeface="Arial" charset="0"/>
              </a:rPr>
              <a:t> 2.1</a:t>
            </a:r>
          </a:p>
          <a:p>
            <a:pPr eaLnBrk="1" hangingPunct="1">
              <a:defRPr/>
            </a:pPr>
            <a:r>
              <a:rPr lang="en-US" sz="2200" dirty="0">
                <a:latin typeface="Arial" charset="0"/>
                <a:cs typeface="Arial" charset="0"/>
              </a:rPr>
              <a:t>		</a:t>
            </a:r>
            <a:r>
              <a:rPr lang="en-US" sz="2200" dirty="0" err="1">
                <a:solidFill>
                  <a:srgbClr val="FF0000"/>
                </a:solidFill>
                <a:latin typeface="Arial" charset="0"/>
                <a:cs typeface="Arial" charset="0"/>
              </a:rPr>
              <a:t>Komut</a:t>
            </a:r>
            <a:r>
              <a:rPr lang="en-US" sz="2200" dirty="0">
                <a:solidFill>
                  <a:srgbClr val="FF0000"/>
                </a:solidFill>
                <a:latin typeface="Arial" charset="0"/>
                <a:cs typeface="Arial" charset="0"/>
              </a:rPr>
              <a:t> 1.2 </a:t>
            </a:r>
            <a:r>
              <a:rPr lang="en-US" sz="2200" dirty="0">
                <a:latin typeface="Arial" charset="0"/>
                <a:cs typeface="Arial" charset="0"/>
              </a:rPr>
              <a:t>	</a:t>
            </a:r>
            <a:r>
              <a:rPr lang="tr-TR" sz="2200" dirty="0">
                <a:latin typeface="Arial" charset="0"/>
                <a:cs typeface="Arial" charset="0"/>
              </a:rPr>
              <a:t>	</a:t>
            </a:r>
            <a:r>
              <a:rPr lang="en-US" sz="2200" dirty="0">
                <a:latin typeface="Arial" charset="0"/>
                <a:cs typeface="Arial" charset="0"/>
              </a:rPr>
              <a:t>	</a:t>
            </a:r>
            <a:r>
              <a:rPr lang="en-US" sz="2200" dirty="0" err="1">
                <a:solidFill>
                  <a:srgbClr val="0070C0"/>
                </a:solidFill>
                <a:latin typeface="Arial" charset="0"/>
                <a:cs typeface="Arial" charset="0"/>
              </a:rPr>
              <a:t>Komut</a:t>
            </a:r>
            <a:r>
              <a:rPr lang="en-US" sz="2200" dirty="0">
                <a:solidFill>
                  <a:srgbClr val="0070C0"/>
                </a:solidFill>
                <a:latin typeface="Arial" charset="0"/>
                <a:cs typeface="Arial" charset="0"/>
              </a:rPr>
              <a:t> 2.2</a:t>
            </a:r>
          </a:p>
          <a:p>
            <a:pPr eaLnBrk="1" hangingPunct="1">
              <a:defRPr/>
            </a:pPr>
            <a:r>
              <a:rPr lang="en-US" sz="2200" dirty="0">
                <a:latin typeface="Arial" charset="0"/>
                <a:cs typeface="Arial" charset="0"/>
              </a:rPr>
              <a:t>		</a:t>
            </a:r>
            <a:r>
              <a:rPr lang="en-US" sz="2200" dirty="0" err="1">
                <a:solidFill>
                  <a:srgbClr val="FF0000"/>
                </a:solidFill>
                <a:latin typeface="Arial" charset="0"/>
                <a:cs typeface="Arial" charset="0"/>
              </a:rPr>
              <a:t>Komut</a:t>
            </a:r>
            <a:r>
              <a:rPr lang="en-US" sz="2200" dirty="0">
                <a:solidFill>
                  <a:srgbClr val="FF0000"/>
                </a:solidFill>
                <a:latin typeface="Arial" charset="0"/>
                <a:cs typeface="Arial" charset="0"/>
              </a:rPr>
              <a:t> 1.3 </a:t>
            </a:r>
            <a:r>
              <a:rPr lang="en-US" sz="2200" dirty="0">
                <a:latin typeface="Arial" charset="0"/>
                <a:cs typeface="Arial" charset="0"/>
              </a:rPr>
              <a:t>		</a:t>
            </a:r>
            <a:r>
              <a:rPr lang="tr-TR" sz="2200" dirty="0">
                <a:latin typeface="Arial" charset="0"/>
                <a:cs typeface="Arial" charset="0"/>
              </a:rPr>
              <a:t>	</a:t>
            </a:r>
            <a:r>
              <a:rPr lang="en-US" sz="2200" dirty="0" err="1">
                <a:solidFill>
                  <a:srgbClr val="0070C0"/>
                </a:solidFill>
                <a:latin typeface="Arial" charset="0"/>
                <a:cs typeface="Arial" charset="0"/>
              </a:rPr>
              <a:t>Komut</a:t>
            </a:r>
            <a:r>
              <a:rPr lang="en-US" sz="2200" dirty="0">
                <a:solidFill>
                  <a:srgbClr val="0070C0"/>
                </a:solidFill>
                <a:latin typeface="Arial" charset="0"/>
                <a:cs typeface="Arial" charset="0"/>
              </a:rPr>
              <a:t> 2.3</a:t>
            </a:r>
          </a:p>
          <a:p>
            <a:pPr eaLnBrk="1" hangingPunct="1">
              <a:defRPr/>
            </a:pPr>
            <a:endParaRPr lang="en-US" sz="1200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r>
              <a:rPr lang="tr-TR" sz="2200" dirty="0">
                <a:latin typeface="Arial" charset="0"/>
                <a:cs typeface="Arial" charset="0"/>
              </a:rPr>
              <a:t>Birçok değişik şekilde çalışabilirler, örneğin</a:t>
            </a:r>
            <a:r>
              <a:rPr lang="en-US" sz="2200" dirty="0">
                <a:latin typeface="Arial" charset="0"/>
                <a:cs typeface="Arial" charset="0"/>
              </a:rPr>
              <a:t>.:</a:t>
            </a:r>
          </a:p>
          <a:p>
            <a:pPr eaLnBrk="1" hangingPunct="1">
              <a:defRPr/>
            </a:pPr>
            <a:endParaRPr lang="en-US" sz="1000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r>
              <a:rPr lang="en-US" sz="2200" dirty="0">
                <a:latin typeface="Arial" charset="0"/>
                <a:cs typeface="Arial" charset="0"/>
              </a:rPr>
              <a:t>			</a:t>
            </a:r>
            <a:r>
              <a:rPr lang="en-US" sz="2200" dirty="0" err="1">
                <a:solidFill>
                  <a:srgbClr val="FF0000"/>
                </a:solidFill>
                <a:latin typeface="Arial" charset="0"/>
                <a:cs typeface="Arial" charset="0"/>
              </a:rPr>
              <a:t>Komut</a:t>
            </a:r>
            <a:r>
              <a:rPr lang="en-US" sz="2200" dirty="0">
                <a:solidFill>
                  <a:srgbClr val="FF0000"/>
                </a:solidFill>
                <a:latin typeface="Arial" charset="0"/>
                <a:cs typeface="Arial" charset="0"/>
              </a:rPr>
              <a:t> 1.1</a:t>
            </a:r>
          </a:p>
          <a:p>
            <a:pPr eaLnBrk="1" hangingPunct="1">
              <a:defRPr/>
            </a:pPr>
            <a:r>
              <a:rPr lang="en-US" sz="2200" dirty="0">
                <a:solidFill>
                  <a:srgbClr val="FF0000"/>
                </a:solidFill>
                <a:latin typeface="Arial" charset="0"/>
                <a:cs typeface="Arial" charset="0"/>
              </a:rPr>
              <a:t>			</a:t>
            </a:r>
            <a:r>
              <a:rPr lang="en-US" sz="2200" dirty="0" err="1">
                <a:solidFill>
                  <a:srgbClr val="FF0000"/>
                </a:solidFill>
                <a:latin typeface="Arial" charset="0"/>
                <a:cs typeface="Arial" charset="0"/>
              </a:rPr>
              <a:t>Komut</a:t>
            </a:r>
            <a:r>
              <a:rPr lang="en-US" sz="2200" dirty="0">
                <a:solidFill>
                  <a:srgbClr val="FF0000"/>
                </a:solidFill>
                <a:latin typeface="Arial" charset="0"/>
                <a:cs typeface="Arial" charset="0"/>
              </a:rPr>
              <a:t> 1.2</a:t>
            </a:r>
          </a:p>
          <a:p>
            <a:pPr eaLnBrk="1" hangingPunct="1">
              <a:defRPr/>
            </a:pPr>
            <a:r>
              <a:rPr lang="en-US" sz="2200" dirty="0">
                <a:latin typeface="Arial" charset="0"/>
                <a:cs typeface="Arial" charset="0"/>
              </a:rPr>
              <a:t>			</a:t>
            </a:r>
            <a:r>
              <a:rPr lang="en-US" sz="2200" dirty="0" err="1">
                <a:solidFill>
                  <a:srgbClr val="0070C0"/>
                </a:solidFill>
                <a:latin typeface="Arial" charset="0"/>
                <a:cs typeface="Arial" charset="0"/>
              </a:rPr>
              <a:t>Komut</a:t>
            </a:r>
            <a:r>
              <a:rPr lang="en-US" sz="2200" dirty="0">
                <a:solidFill>
                  <a:srgbClr val="0070C0"/>
                </a:solidFill>
                <a:latin typeface="Arial" charset="0"/>
                <a:cs typeface="Arial" charset="0"/>
              </a:rPr>
              <a:t> 2.1</a:t>
            </a:r>
          </a:p>
          <a:p>
            <a:pPr eaLnBrk="1" hangingPunct="1">
              <a:defRPr/>
            </a:pPr>
            <a:r>
              <a:rPr lang="en-US" sz="2200" dirty="0">
                <a:latin typeface="Arial" charset="0"/>
                <a:cs typeface="Arial" charset="0"/>
              </a:rPr>
              <a:t>			</a:t>
            </a:r>
            <a:r>
              <a:rPr lang="en-US" sz="2200" dirty="0" err="1">
                <a:solidFill>
                  <a:srgbClr val="FF0000"/>
                </a:solidFill>
                <a:latin typeface="Arial" charset="0"/>
                <a:cs typeface="Arial" charset="0"/>
              </a:rPr>
              <a:t>Komut</a:t>
            </a:r>
            <a:r>
              <a:rPr lang="en-US" sz="2200" dirty="0">
                <a:solidFill>
                  <a:srgbClr val="FF0000"/>
                </a:solidFill>
                <a:latin typeface="Arial" charset="0"/>
                <a:cs typeface="Arial" charset="0"/>
              </a:rPr>
              <a:t> 1.3</a:t>
            </a:r>
          </a:p>
          <a:p>
            <a:pPr eaLnBrk="1" hangingPunct="1">
              <a:defRPr/>
            </a:pPr>
            <a:r>
              <a:rPr lang="en-US" sz="2200" dirty="0">
                <a:latin typeface="Arial" charset="0"/>
                <a:cs typeface="Arial" charset="0"/>
              </a:rPr>
              <a:t>			</a:t>
            </a:r>
            <a:r>
              <a:rPr lang="en-US" sz="2200" dirty="0" err="1">
                <a:solidFill>
                  <a:srgbClr val="0070C0"/>
                </a:solidFill>
                <a:latin typeface="Arial" charset="0"/>
                <a:cs typeface="Arial" charset="0"/>
              </a:rPr>
              <a:t>Komut</a:t>
            </a:r>
            <a:r>
              <a:rPr lang="en-US" sz="2200" dirty="0">
                <a:solidFill>
                  <a:srgbClr val="0070C0"/>
                </a:solidFill>
                <a:latin typeface="Arial" charset="0"/>
                <a:cs typeface="Arial" charset="0"/>
              </a:rPr>
              <a:t> 2.2</a:t>
            </a:r>
          </a:p>
          <a:p>
            <a:pPr eaLnBrk="1" hangingPunct="1">
              <a:defRPr/>
            </a:pPr>
            <a:r>
              <a:rPr lang="en-US" sz="2200" dirty="0">
                <a:solidFill>
                  <a:srgbClr val="0070C0"/>
                </a:solidFill>
                <a:latin typeface="Arial" charset="0"/>
                <a:cs typeface="Arial" charset="0"/>
              </a:rPr>
              <a:t>			</a:t>
            </a:r>
            <a:r>
              <a:rPr lang="en-US" sz="2200" dirty="0" err="1">
                <a:solidFill>
                  <a:srgbClr val="0070C0"/>
                </a:solidFill>
                <a:latin typeface="Arial" charset="0"/>
                <a:cs typeface="Arial" charset="0"/>
              </a:rPr>
              <a:t>Komut</a:t>
            </a:r>
            <a:r>
              <a:rPr lang="en-US" sz="2200" dirty="0">
                <a:solidFill>
                  <a:srgbClr val="0070C0"/>
                </a:solidFill>
                <a:latin typeface="Arial" charset="0"/>
                <a:cs typeface="Arial" charset="0"/>
              </a:rPr>
              <a:t> 2.3</a:t>
            </a:r>
          </a:p>
          <a:p>
            <a:pPr eaLnBrk="1" hangingPunct="1">
              <a:defRPr/>
            </a:pPr>
            <a:endParaRPr lang="en-US" sz="1000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r>
              <a:rPr lang="tr-TR" sz="2200" dirty="0">
                <a:latin typeface="Arial" charset="0"/>
                <a:cs typeface="Arial" charset="0"/>
              </a:rPr>
              <a:t>Komutların daha küçük parçalara ayrılamadığı varsayılmıştır. </a:t>
            </a:r>
            <a:r>
              <a:rPr lang="en-US" sz="2200" dirty="0">
                <a:latin typeface="Arial" charset="0"/>
                <a:cs typeface="Arial" charset="0"/>
              </a:rPr>
              <a:t>.</a:t>
            </a:r>
          </a:p>
        </p:txBody>
      </p:sp>
      <p:sp>
        <p:nvSpPr>
          <p:cNvPr id="22532" name="Rectangle 4">
            <a:extLst>
              <a:ext uri="{FF2B5EF4-FFF2-40B4-BE49-F238E27FC236}">
                <a16:creationId xmlns:a16="http://schemas.microsoft.com/office/drawing/2014/main" id="{FFF53FD0-27DE-4181-A500-CBD47D64B2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3810000"/>
            <a:ext cx="34290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/>
              <a:t>Her süreç</a:t>
            </a:r>
            <a:r>
              <a:rPr lang="en-US" altLang="tr-TR" sz="2400"/>
              <a:t>/thread</a:t>
            </a:r>
            <a:r>
              <a:rPr lang="tr-TR" altLang="tr-TR" sz="2400"/>
              <a:t>'in komutları</a:t>
            </a:r>
            <a:r>
              <a:rPr lang="en-US" altLang="tr-TR" sz="2400"/>
              <a:t> </a:t>
            </a:r>
            <a:r>
              <a:rPr lang="tr-TR" altLang="tr-TR" sz="2400"/>
              <a:t>her ne kadar karışık sırada çalışsa da istenilen sonuçlara ulaşırlar.</a:t>
            </a:r>
            <a:endParaRPr lang="en-US" altLang="tr-TR" sz="400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D80A3C8-2056-490A-8F68-E41C895AB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77118"/>
            <a:ext cx="9144000" cy="684581"/>
          </a:xfrm>
        </p:spPr>
        <p:txBody>
          <a:bodyPr/>
          <a:lstStyle/>
          <a:p>
            <a:pPr>
              <a:defRPr/>
            </a:pPr>
            <a:r>
              <a:rPr lang="tr-TR" dirty="0"/>
              <a:t>1. Aralıklı Komutlar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415DF-52C8-4644-8A1B-C5DCB7394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tr-TR" dirty="0">
                <a:cs typeface="Arial" charset="0"/>
              </a:rPr>
              <a:t>Güvenli </a:t>
            </a:r>
            <a:r>
              <a:rPr lang="en-US" altLang="tr-TR" dirty="0">
                <a:cs typeface="Arial" charset="0"/>
              </a:rPr>
              <a:t>Thread</a:t>
            </a:r>
            <a:r>
              <a:rPr lang="tr-TR" altLang="tr-TR" dirty="0">
                <a:cs typeface="Arial" charset="0"/>
              </a:rPr>
              <a:t> Rutinleri </a:t>
            </a:r>
            <a:r>
              <a:rPr lang="tr-TR" altLang="tr-TR" sz="2800" dirty="0">
                <a:cs typeface="Arial" charset="0"/>
              </a:rPr>
              <a:t>(</a:t>
            </a:r>
            <a:r>
              <a:rPr lang="en-US" altLang="tr-TR" sz="2800" dirty="0">
                <a:cs typeface="Arial" charset="0"/>
              </a:rPr>
              <a:t>Thread</a:t>
            </a:r>
            <a:r>
              <a:rPr lang="tr-TR" altLang="tr-TR" sz="2800" dirty="0">
                <a:cs typeface="Arial" charset="0"/>
              </a:rPr>
              <a:t>-S</a:t>
            </a:r>
            <a:r>
              <a:rPr lang="en-US" altLang="tr-TR" sz="2800" dirty="0" err="1">
                <a:cs typeface="Arial" charset="0"/>
              </a:rPr>
              <a:t>afe</a:t>
            </a:r>
            <a:r>
              <a:rPr lang="tr-TR" altLang="tr-TR" sz="2800" dirty="0">
                <a:cs typeface="Arial" charset="0"/>
              </a:rPr>
              <a:t> </a:t>
            </a:r>
            <a:r>
              <a:rPr lang="tr-TR" altLang="tr-TR" sz="2800" dirty="0" err="1">
                <a:cs typeface="Arial" charset="0"/>
              </a:rPr>
              <a:t>Routines</a:t>
            </a:r>
            <a:r>
              <a:rPr lang="tr-TR" altLang="tr-TR" sz="2800" dirty="0">
                <a:cs typeface="Arial" charset="0"/>
              </a:rPr>
              <a:t>)</a:t>
            </a:r>
            <a:endParaRPr lang="tr-TR" dirty="0"/>
          </a:p>
        </p:txBody>
      </p:sp>
      <p:sp>
        <p:nvSpPr>
          <p:cNvPr id="23555" name="Content Placeholder 2">
            <a:extLst>
              <a:ext uri="{FF2B5EF4-FFF2-40B4-BE49-F238E27FC236}">
                <a16:creationId xmlns:a16="http://schemas.microsoft.com/office/drawing/2014/main" id="{E435795D-D488-423C-928B-9A56903EF09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tr-TR" altLang="tr-TR" sz="2800">
                <a:cs typeface="Arial" panose="020B0604020202020204" pitchFamily="34" charset="0"/>
              </a:rPr>
              <a:t>Eğer</a:t>
            </a:r>
            <a:r>
              <a:rPr lang="en-US" altLang="tr-TR" sz="2800">
                <a:cs typeface="Arial" panose="020B0604020202020204" pitchFamily="34" charset="0"/>
              </a:rPr>
              <a:t> </a:t>
            </a:r>
            <a:r>
              <a:rPr lang="tr-TR" altLang="tr-TR" sz="2800">
                <a:cs typeface="Arial" panose="020B0604020202020204" pitchFamily="34" charset="0"/>
              </a:rPr>
              <a:t>bir rutin bir çok thread tarafından aynı anda çağrılabilirse ve yine de daima doğru sonuçları üretirse </a:t>
            </a:r>
            <a:r>
              <a:rPr lang="tr-TR" altLang="tr-TR" sz="2800" b="1">
                <a:solidFill>
                  <a:srgbClr val="FF0000"/>
                </a:solidFill>
                <a:cs typeface="Arial" panose="020B0604020202020204" pitchFamily="34" charset="0"/>
              </a:rPr>
              <a:t>güvenlidir</a:t>
            </a:r>
            <a:r>
              <a:rPr lang="tr-TR" altLang="tr-TR" sz="2800">
                <a:cs typeface="Arial" panose="020B0604020202020204" pitchFamily="34" charset="0"/>
              </a:rPr>
              <a:t>.</a:t>
            </a:r>
            <a:endParaRPr lang="en-US" altLang="tr-TR" sz="280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tr-TR" altLang="tr-TR" sz="2800">
                <a:solidFill>
                  <a:srgbClr val="FF0000"/>
                </a:solidFill>
                <a:cs typeface="Arial" panose="020B0604020202020204" pitchFamily="34" charset="0"/>
              </a:rPr>
              <a:t>Standart</a:t>
            </a:r>
            <a:r>
              <a:rPr lang="en-US" altLang="tr-TR" sz="2800">
                <a:solidFill>
                  <a:srgbClr val="FF0000"/>
                </a:solidFill>
                <a:cs typeface="Arial" panose="020B0604020202020204" pitchFamily="34" charset="0"/>
              </a:rPr>
              <a:t> I/O</a:t>
            </a:r>
            <a:r>
              <a:rPr lang="tr-TR" altLang="tr-TR" sz="2800">
                <a:solidFill>
                  <a:srgbClr val="FF0000"/>
                </a:solidFill>
                <a:cs typeface="Arial" panose="020B0604020202020204" pitchFamily="34" charset="0"/>
              </a:rPr>
              <a:t>'lar</a:t>
            </a:r>
            <a:r>
              <a:rPr lang="en-US" altLang="tr-TR" sz="280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tr-TR" altLang="tr-TR" sz="2800">
                <a:solidFill>
                  <a:srgbClr val="FF0000"/>
                </a:solidFill>
                <a:cs typeface="Arial" panose="020B0604020202020204" pitchFamily="34" charset="0"/>
              </a:rPr>
              <a:t>güvenlidir</a:t>
            </a:r>
            <a:r>
              <a:rPr lang="en-US" altLang="tr-TR" sz="2800">
                <a:solidFill>
                  <a:srgbClr val="FF0000"/>
                </a:solidFill>
                <a:cs typeface="Arial" panose="020B0604020202020204" pitchFamily="34" charset="0"/>
              </a:rPr>
              <a:t> (</a:t>
            </a:r>
            <a:r>
              <a:rPr lang="tr-TR" altLang="tr-TR" sz="2800">
                <a:solidFill>
                  <a:srgbClr val="FF0000"/>
                </a:solidFill>
                <a:cs typeface="Arial" panose="020B0604020202020204" pitchFamily="34" charset="0"/>
              </a:rPr>
              <a:t>yazıcı</a:t>
            </a:r>
            <a:r>
              <a:rPr lang="en-US" altLang="tr-TR" sz="280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tr-TR" altLang="tr-TR" sz="2800">
                <a:solidFill>
                  <a:srgbClr val="FF0000"/>
                </a:solidFill>
                <a:cs typeface="Arial" panose="020B0604020202020204" pitchFamily="34" charset="0"/>
              </a:rPr>
              <a:t>mesajları karakterler karışmadan işlenirler</a:t>
            </a:r>
            <a:r>
              <a:rPr lang="en-US" altLang="tr-TR" sz="2800">
                <a:solidFill>
                  <a:srgbClr val="FF0000"/>
                </a:solidFill>
                <a:cs typeface="Arial" panose="020B0604020202020204" pitchFamily="34" charset="0"/>
              </a:rPr>
              <a:t>).</a:t>
            </a:r>
            <a:endParaRPr lang="en-US" altLang="tr-TR" sz="280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tr-TR" altLang="tr-TR" sz="2800">
                <a:cs typeface="Arial" panose="020B0604020202020204" pitchFamily="34" charset="0"/>
              </a:rPr>
              <a:t>Sistem rutinleri</a:t>
            </a:r>
            <a:r>
              <a:rPr lang="en-US" altLang="tr-TR" sz="2800">
                <a:cs typeface="Arial" panose="020B0604020202020204" pitchFamily="34" charset="0"/>
              </a:rPr>
              <a:t> </a:t>
            </a:r>
            <a:r>
              <a:rPr lang="tr-TR" altLang="tr-TR" sz="2800">
                <a:cs typeface="Arial" panose="020B0604020202020204" pitchFamily="34" charset="0"/>
              </a:rPr>
              <a:t>geri dönüş anında</a:t>
            </a:r>
            <a:r>
              <a:rPr lang="en-US" altLang="tr-TR" sz="2800">
                <a:cs typeface="Arial" panose="020B0604020202020204" pitchFamily="34" charset="0"/>
              </a:rPr>
              <a:t> </a:t>
            </a:r>
            <a:r>
              <a:rPr lang="en-US" altLang="tr-TR" sz="2800">
                <a:solidFill>
                  <a:srgbClr val="FF0000"/>
                </a:solidFill>
                <a:cs typeface="Arial" panose="020B0604020202020204" pitchFamily="34" charset="0"/>
              </a:rPr>
              <a:t>thread safe</a:t>
            </a:r>
            <a:r>
              <a:rPr lang="tr-TR" altLang="tr-TR" sz="2800">
                <a:cs typeface="Arial" panose="020B0604020202020204" pitchFamily="34" charset="0"/>
              </a:rPr>
              <a:t> değildirler.</a:t>
            </a:r>
            <a:endParaRPr lang="en-US" altLang="tr-TR" sz="280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tr-TR" altLang="tr-TR" sz="2800">
                <a:cs typeface="Arial" panose="020B0604020202020204" pitchFamily="34" charset="0"/>
              </a:rPr>
              <a:t>Paylaşılan veriye ulaşan rutinlerin </a:t>
            </a:r>
            <a:r>
              <a:rPr lang="en-US" altLang="tr-TR" sz="2800">
                <a:solidFill>
                  <a:srgbClr val="FF0000"/>
                </a:solidFill>
                <a:cs typeface="Arial" panose="020B0604020202020204" pitchFamily="34" charset="0"/>
              </a:rPr>
              <a:t>thread safe</a:t>
            </a:r>
            <a:r>
              <a:rPr lang="tr-TR" altLang="tr-TR" sz="2800">
                <a:cs typeface="Arial" panose="020B0604020202020204" pitchFamily="34" charset="0"/>
              </a:rPr>
              <a:t> olması için özel ilgiye ihtiyaçları vardır</a:t>
            </a:r>
            <a:r>
              <a:rPr lang="en-US" altLang="tr-TR" sz="2800">
                <a:cs typeface="Arial" panose="020B0604020202020204" pitchFamily="34" charset="0"/>
              </a:rPr>
              <a:t>.</a:t>
            </a:r>
          </a:p>
          <a:p>
            <a:endParaRPr lang="tr-TR" altLang="tr-TR" sz="2800"/>
          </a:p>
        </p:txBody>
      </p:sp>
      <p:sp>
        <p:nvSpPr>
          <p:cNvPr id="23556" name="Slide Number Placeholder 1">
            <a:extLst>
              <a:ext uri="{FF2B5EF4-FFF2-40B4-BE49-F238E27FC236}">
                <a16:creationId xmlns:a16="http://schemas.microsoft.com/office/drawing/2014/main" id="{F5C43C30-61A4-4E01-928A-342CD9BCA1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084835F-35E0-4E98-9B77-62285D9E91B8}" type="slidenum">
              <a:rPr lang="en-US" altLang="en-US" smtClean="0"/>
              <a:pPr>
                <a:defRPr/>
              </a:pPr>
              <a:t>11</a:t>
            </a:fld>
            <a:endParaRPr lang="en-US" altLang="tr-TR" sz="14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1D7A3-E2AB-4BF2-B2E8-4BA910AB5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55084"/>
            <a:ext cx="9144000" cy="684581"/>
          </a:xfrm>
        </p:spPr>
        <p:txBody>
          <a:bodyPr/>
          <a:lstStyle/>
          <a:p>
            <a:pPr>
              <a:defRPr/>
            </a:pPr>
            <a:r>
              <a:rPr lang="en-US" dirty="0"/>
              <a:t>2. </a:t>
            </a:r>
            <a:r>
              <a:rPr lang="tr-TR" dirty="0"/>
              <a:t>Kodu Yeniden Sıralamak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FB0832-CE2D-4AC1-800D-F6CC845F9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3370263" algn="l"/>
              </a:tabLst>
              <a:defRPr/>
            </a:pPr>
            <a:r>
              <a:rPr lang="tr-TR" sz="2400" i="1" dirty="0">
                <a:solidFill>
                  <a:srgbClr val="FF0000"/>
                </a:solidFill>
              </a:rPr>
              <a:t>Kalıcı yeniden sıralama</a:t>
            </a:r>
            <a:r>
              <a:rPr lang="en-US" sz="2400" i="1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–</a:t>
            </a:r>
            <a:r>
              <a:rPr lang="tr-TR" sz="2400" dirty="0"/>
              <a:t> Derleyiciler, derleme</a:t>
            </a:r>
            <a:br>
              <a:rPr lang="tr-TR" sz="2400" dirty="0"/>
            </a:br>
            <a:r>
              <a:rPr lang="tr-TR" sz="2400" dirty="0"/>
              <a:t> 	anında önceden işlenen </a:t>
            </a:r>
            <a:br>
              <a:rPr lang="tr-TR" sz="2400" dirty="0"/>
            </a:br>
            <a:r>
              <a:rPr lang="tr-TR" sz="2400" dirty="0"/>
              <a:t>	komutlara göre kodu yeniden </a:t>
            </a:r>
            <a:br>
              <a:rPr lang="tr-TR" sz="2400" dirty="0"/>
            </a:br>
            <a:r>
              <a:rPr lang="tr-TR" sz="2400" dirty="0"/>
              <a:t>	sıralayabilirler.</a:t>
            </a:r>
            <a:endParaRPr lang="en-US" sz="2400" dirty="0"/>
          </a:p>
          <a:p>
            <a:pPr marL="3548063" indent="-3548063">
              <a:tabLst>
                <a:tab pos="3370263" algn="l"/>
              </a:tabLst>
              <a:defRPr/>
            </a:pPr>
            <a:endParaRPr lang="en-US" sz="2400" dirty="0"/>
          </a:p>
          <a:p>
            <a:pPr>
              <a:tabLst>
                <a:tab pos="3370263" algn="l"/>
              </a:tabLst>
              <a:defRPr/>
            </a:pPr>
            <a:r>
              <a:rPr lang="tr-TR" sz="2400" i="1" dirty="0">
                <a:solidFill>
                  <a:srgbClr val="FF0000"/>
                </a:solidFill>
              </a:rPr>
              <a:t>Dinamik yeniden sıralama</a:t>
            </a:r>
            <a:r>
              <a:rPr lang="en-US" sz="2400" i="1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- </a:t>
            </a:r>
            <a:r>
              <a:rPr lang="tr-TR" sz="2400" dirty="0"/>
              <a:t>İşlemciler</a:t>
            </a:r>
            <a:r>
              <a:rPr lang="en-US" sz="2400" dirty="0"/>
              <a:t> </a:t>
            </a:r>
            <a:r>
              <a:rPr lang="tr-TR" sz="2400" dirty="0"/>
              <a:t>kodu çalışırken</a:t>
            </a:r>
            <a:br>
              <a:rPr lang="tr-TR" sz="2400" dirty="0"/>
            </a:br>
            <a:r>
              <a:rPr lang="tr-TR" sz="2400" dirty="0"/>
              <a:t>	yeniden sıralayabilirler.</a:t>
            </a:r>
            <a:endParaRPr lang="en-US" sz="2400" dirty="0"/>
          </a:p>
          <a:p>
            <a:pPr marL="3548063" indent="-3548063">
              <a:tabLst>
                <a:tab pos="3370263" algn="l"/>
              </a:tabLst>
              <a:defRPr/>
            </a:pPr>
            <a:endParaRPr lang="en-US" sz="2400" dirty="0"/>
          </a:p>
          <a:p>
            <a:pPr>
              <a:defRPr/>
            </a:pPr>
            <a:r>
              <a:rPr lang="tr-TR" sz="2400" dirty="0"/>
              <a:t>Her iki durumda da hedef</a:t>
            </a:r>
            <a:r>
              <a:rPr lang="en-US" sz="2400" dirty="0"/>
              <a:t>, </a:t>
            </a:r>
            <a:r>
              <a:rPr lang="tr-TR" sz="2400" dirty="0"/>
              <a:t>bilgisayar kaynaklarını en iyi şekilde kullanmak</a:t>
            </a:r>
            <a:r>
              <a:rPr lang="en-US" sz="2400" dirty="0"/>
              <a:t> </a:t>
            </a:r>
            <a:r>
              <a:rPr lang="tr-TR" sz="2400" dirty="0"/>
              <a:t>ve çalışma zamanını kısaltmaktır</a:t>
            </a:r>
            <a:r>
              <a:rPr lang="en-US" sz="2400" dirty="0"/>
              <a:t>.</a:t>
            </a:r>
          </a:p>
          <a:p>
            <a:pPr>
              <a:defRPr/>
            </a:pPr>
            <a:endParaRPr lang="tr-TR" sz="2400" dirty="0"/>
          </a:p>
        </p:txBody>
      </p:sp>
      <p:sp>
        <p:nvSpPr>
          <p:cNvPr id="24580" name="Slide Number Placeholder 1">
            <a:extLst>
              <a:ext uri="{FF2B5EF4-FFF2-40B4-BE49-F238E27FC236}">
                <a16:creationId xmlns:a16="http://schemas.microsoft.com/office/drawing/2014/main" id="{083EFEB2-8DDA-4CDB-9A89-BE2AAD9C2C4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084835F-35E0-4E98-9B77-62285D9E91B8}" type="slidenum">
              <a:rPr lang="en-US" altLang="en-US" smtClean="0"/>
              <a:pPr>
                <a:defRPr/>
              </a:pPr>
              <a:t>12</a:t>
            </a:fld>
            <a:endParaRPr lang="en-US" altLang="tr-TR" sz="14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1">
            <a:extLst>
              <a:ext uri="{FF2B5EF4-FFF2-40B4-BE49-F238E27FC236}">
                <a16:creationId xmlns:a16="http://schemas.microsoft.com/office/drawing/2014/main" id="{34F757FE-B32C-46F2-A105-FFF84708703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084835F-35E0-4E98-9B77-62285D9E91B8}" type="slidenum">
              <a:rPr lang="en-US" altLang="en-US" smtClean="0"/>
              <a:pPr>
                <a:defRPr/>
              </a:pPr>
              <a:t>13</a:t>
            </a:fld>
            <a:endParaRPr lang="en-US" altLang="tr-TR" sz="1400"/>
          </a:p>
        </p:txBody>
      </p:sp>
      <p:sp>
        <p:nvSpPr>
          <p:cNvPr id="30723" name="Rectangle 4">
            <a:extLst>
              <a:ext uri="{FF2B5EF4-FFF2-40B4-BE49-F238E27FC236}">
                <a16:creationId xmlns:a16="http://schemas.microsoft.com/office/drawing/2014/main" id="{A307E449-B51F-48E4-9CC5-F158C8CBD5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020705"/>
            <a:ext cx="8686800" cy="560153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tr-TR" altLang="tr-TR" sz="2000" dirty="0">
                <a:cs typeface="Arial" charset="0"/>
              </a:rPr>
              <a:t>Derleyici ve işlemci performans sağlamak için ayrı ayrı kodu düzenlerler</a:t>
            </a:r>
            <a:r>
              <a:rPr lang="en-US" altLang="tr-TR" sz="2000" dirty="0">
                <a:cs typeface="Arial" charset="0"/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tr-TR" sz="2000" dirty="0">
              <a:cs typeface="Arial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tr-TR" altLang="tr-TR" sz="2800" b="1" dirty="0">
                <a:cs typeface="Arial" charset="0"/>
              </a:rPr>
              <a:t>Örnek</a:t>
            </a:r>
            <a:endParaRPr lang="en-US" altLang="tr-TR" sz="2000" dirty="0"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tr-TR" altLang="tr-TR" sz="2000" dirty="0">
                <a:cs typeface="Arial" charset="0"/>
              </a:rPr>
              <a:t>Aşağıdaki kodumuz işlenecek olsun</a:t>
            </a:r>
            <a:r>
              <a:rPr lang="en-US" altLang="tr-TR" sz="2000" dirty="0">
                <a:cs typeface="Arial" charset="0"/>
              </a:rPr>
              <a:t>:</a:t>
            </a:r>
            <a:endParaRPr lang="en-US" altLang="tr-TR" sz="2000" b="1" dirty="0">
              <a:solidFill>
                <a:schemeClr val="accent2"/>
              </a:solidFill>
              <a:cs typeface="Arial" charset="0"/>
            </a:endParaRP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Tx/>
              <a:buNone/>
              <a:defRPr/>
            </a:pPr>
            <a:r>
              <a:rPr lang="en-US" altLang="tr-TR" sz="2000" b="1" dirty="0">
                <a:cs typeface="Arial" charset="0"/>
              </a:rPr>
              <a:t>				</a:t>
            </a:r>
            <a:r>
              <a:rPr lang="en-US" altLang="tr-TR" sz="2000" b="1" dirty="0">
                <a:solidFill>
                  <a:schemeClr val="accent2"/>
                </a:solidFill>
                <a:cs typeface="Arial" charset="0"/>
              </a:rPr>
              <a:t>a = b + 5;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Tx/>
              <a:buNone/>
              <a:defRPr/>
            </a:pPr>
            <a:r>
              <a:rPr lang="en-US" altLang="tr-TR" sz="2000" b="1" dirty="0">
                <a:solidFill>
                  <a:schemeClr val="accent2"/>
                </a:solidFill>
                <a:cs typeface="Arial" charset="0"/>
              </a:rPr>
              <a:t>				x = y * 4;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Tx/>
              <a:buNone/>
              <a:defRPr/>
            </a:pPr>
            <a:r>
              <a:rPr lang="en-US" altLang="tr-TR" sz="2000" b="1" dirty="0">
                <a:solidFill>
                  <a:schemeClr val="accent2"/>
                </a:solidFill>
                <a:cs typeface="Arial" charset="0"/>
              </a:rPr>
              <a:t>				p = x + 9;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tr-TR" altLang="tr-TR" sz="2000" dirty="0">
                <a:cs typeface="Arial" charset="0"/>
              </a:rPr>
              <a:t>İşlemcide bazı aritmetik işlemler</a:t>
            </a:r>
            <a:r>
              <a:rPr lang="en-US" altLang="tr-TR" sz="2000" dirty="0">
                <a:cs typeface="Arial" charset="0"/>
              </a:rPr>
              <a:t>,</a:t>
            </a:r>
            <a:r>
              <a:rPr lang="tr-TR" altLang="tr-TR" sz="2000" dirty="0">
                <a:cs typeface="Arial" charset="0"/>
              </a:rPr>
              <a:t>aynı anda yürütülebilir</a:t>
            </a:r>
            <a:r>
              <a:rPr lang="en-US" altLang="tr-TR" sz="2000" dirty="0">
                <a:cs typeface="Arial" charset="0"/>
              </a:rPr>
              <a:t>. </a:t>
            </a:r>
            <a:r>
              <a:rPr lang="tr-TR" altLang="tr-TR" sz="2000" dirty="0">
                <a:cs typeface="Arial" charset="0"/>
              </a:rPr>
              <a:t>Bu yüzden</a:t>
            </a:r>
            <a:r>
              <a:rPr lang="en-US" altLang="tr-TR" sz="2000" dirty="0">
                <a:cs typeface="Arial" charset="0"/>
              </a:rPr>
              <a:t>:</a:t>
            </a:r>
            <a:endParaRPr lang="en-US" altLang="tr-TR" sz="2000" b="1" dirty="0">
              <a:solidFill>
                <a:schemeClr val="accent2"/>
              </a:solidFill>
              <a:cs typeface="Arial" charset="0"/>
            </a:endParaRP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Tx/>
              <a:buNone/>
              <a:defRPr/>
            </a:pPr>
            <a:r>
              <a:rPr lang="en-US" altLang="tr-TR" sz="2000" b="1" dirty="0">
                <a:solidFill>
                  <a:schemeClr val="accent2"/>
                </a:solidFill>
                <a:cs typeface="Arial" charset="0"/>
              </a:rPr>
              <a:t>				x = y * 4;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Tx/>
              <a:buNone/>
              <a:defRPr/>
            </a:pPr>
            <a:r>
              <a:rPr lang="en-US" altLang="tr-TR" sz="2000" b="1" dirty="0">
                <a:solidFill>
                  <a:schemeClr val="accent2"/>
                </a:solidFill>
                <a:cs typeface="Arial" charset="0"/>
              </a:rPr>
              <a:t>				a = b + 5;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Tx/>
              <a:buNone/>
              <a:defRPr/>
            </a:pPr>
            <a:r>
              <a:rPr lang="en-US" altLang="tr-TR" sz="2000" b="1" dirty="0">
                <a:solidFill>
                  <a:schemeClr val="accent2"/>
                </a:solidFill>
                <a:cs typeface="Arial" charset="0"/>
              </a:rPr>
              <a:t>				p = x + 9;</a:t>
            </a:r>
            <a:endParaRPr lang="en-US" altLang="tr-TR" sz="2000" dirty="0"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tr-TR" altLang="tr-TR" sz="2000" dirty="0">
                <a:cs typeface="Arial" charset="0"/>
              </a:rPr>
              <a:t>kodu da aynı sonucu verir</a:t>
            </a:r>
            <a:r>
              <a:rPr lang="en-US" altLang="tr-TR" sz="2000" dirty="0">
                <a:cs typeface="Arial" charset="0"/>
              </a:rPr>
              <a:t>. </a:t>
            </a:r>
            <a:r>
              <a:rPr lang="tr-TR" altLang="tr-TR" sz="2000" dirty="0">
                <a:cs typeface="Arial" charset="0"/>
              </a:rPr>
              <a:t>x hesaplanırken çarpma uzun sürdüğünden x değerinin kullanıldığı p hesabı sona atılabilir</a:t>
            </a:r>
            <a:r>
              <a:rPr lang="en-US" altLang="tr-TR" sz="2000" dirty="0">
                <a:cs typeface="Arial" charset="0"/>
              </a:rPr>
              <a:t>. </a:t>
            </a:r>
            <a:r>
              <a:rPr lang="tr-TR" altLang="tr-TR" sz="2000" dirty="0">
                <a:cs typeface="Arial" charset="0"/>
              </a:rPr>
              <a:t>Bu işlem işlemcilerde hız arttırmak için çok kullanılan sırasız komut çalıştırma</a:t>
            </a:r>
            <a:r>
              <a:rPr lang="en-US" altLang="tr-TR" sz="2000" dirty="0">
                <a:cs typeface="Arial" charset="0"/>
              </a:rPr>
              <a:t> </a:t>
            </a:r>
            <a:r>
              <a:rPr lang="tr-TR" altLang="tr-TR" sz="2000" dirty="0">
                <a:solidFill>
                  <a:srgbClr val="FF0000"/>
                </a:solidFill>
                <a:cs typeface="Arial" charset="0"/>
              </a:rPr>
              <a:t>(</a:t>
            </a:r>
            <a:r>
              <a:rPr lang="en-US" altLang="tr-TR" sz="2000" dirty="0">
                <a:solidFill>
                  <a:srgbClr val="FF0000"/>
                </a:solidFill>
                <a:cs typeface="Arial" charset="0"/>
              </a:rPr>
              <a:t>out of program order</a:t>
            </a:r>
            <a:r>
              <a:rPr lang="tr-TR" altLang="tr-TR" sz="2000" dirty="0">
                <a:solidFill>
                  <a:srgbClr val="FF0000"/>
                </a:solidFill>
                <a:cs typeface="Arial" charset="0"/>
              </a:rPr>
              <a:t>) </a:t>
            </a:r>
            <a:r>
              <a:rPr lang="tr-TR" altLang="tr-TR" sz="2000" dirty="0">
                <a:cs typeface="Arial" charset="0"/>
              </a:rPr>
              <a:t>'</a:t>
            </a:r>
            <a:r>
              <a:rPr lang="tr-TR" altLang="tr-TR" sz="2000" dirty="0" err="1">
                <a:cs typeface="Arial" charset="0"/>
              </a:rPr>
              <a:t>dır</a:t>
            </a:r>
            <a:r>
              <a:rPr lang="tr-TR" altLang="tr-TR" sz="2000" dirty="0">
                <a:cs typeface="Arial" charset="0"/>
              </a:rPr>
              <a:t>.</a:t>
            </a:r>
            <a:endParaRPr lang="en-US" altLang="tr-TR" sz="2000" dirty="0"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tr-TR" sz="2000" dirty="0">
              <a:cs typeface="Arial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8C85A05-DC61-4B9C-8F7E-63BCA21B2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55084"/>
            <a:ext cx="9144000" cy="684581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Derleyici</a:t>
            </a:r>
            <a:r>
              <a:rPr lang="en-US" dirty="0"/>
              <a:t> / </a:t>
            </a:r>
            <a:r>
              <a:rPr lang="en-US" dirty="0" err="1"/>
              <a:t>İşlemci</a:t>
            </a:r>
            <a:r>
              <a:rPr lang="en-US" dirty="0"/>
              <a:t> </a:t>
            </a:r>
            <a:r>
              <a:rPr lang="en-US" dirty="0" err="1"/>
              <a:t>Optimizasyonları</a:t>
            </a:r>
            <a:endParaRPr lang="tr-T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6E254-678D-45A2-AA1D-B8C6AA4E1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6988" y="0"/>
            <a:ext cx="9197976" cy="685800"/>
          </a:xfrm>
        </p:spPr>
        <p:txBody>
          <a:bodyPr/>
          <a:lstStyle/>
          <a:p>
            <a:pPr>
              <a:defRPr/>
            </a:pPr>
            <a:r>
              <a:rPr lang="en-US" altLang="tr-TR" dirty="0">
                <a:cs typeface="Arial" charset="0"/>
              </a:rPr>
              <a:t>3. </a:t>
            </a:r>
            <a:r>
              <a:rPr lang="tr-TR" altLang="tr-TR" dirty="0">
                <a:cs typeface="Arial" charset="0"/>
              </a:rPr>
              <a:t>Paylaşımlı Veriye Erişmek</a:t>
            </a:r>
            <a:endParaRPr lang="tr-TR" dirty="0"/>
          </a:p>
        </p:txBody>
      </p:sp>
      <p:sp>
        <p:nvSpPr>
          <p:cNvPr id="26627" name="Slide Number Placeholder 1">
            <a:extLst>
              <a:ext uri="{FF2B5EF4-FFF2-40B4-BE49-F238E27FC236}">
                <a16:creationId xmlns:a16="http://schemas.microsoft.com/office/drawing/2014/main" id="{DDBB5D47-DB6E-44EE-9AF3-5FCAD45A321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084835F-35E0-4E98-9B77-62285D9E91B8}" type="slidenum">
              <a:rPr lang="en-US" altLang="en-US" smtClean="0"/>
              <a:pPr>
                <a:defRPr/>
              </a:pPr>
              <a:t>14</a:t>
            </a:fld>
            <a:endParaRPr lang="en-US" altLang="tr-TR" sz="1400"/>
          </a:p>
        </p:txBody>
      </p:sp>
      <p:pic>
        <p:nvPicPr>
          <p:cNvPr id="26628" name="Picture 5">
            <a:extLst>
              <a:ext uri="{FF2B5EF4-FFF2-40B4-BE49-F238E27FC236}">
                <a16:creationId xmlns:a16="http://schemas.microsoft.com/office/drawing/2014/main" id="{E9F406EA-747A-4240-8205-536EBA60E1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581400"/>
            <a:ext cx="85344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Content Placeholder 2">
            <a:extLst>
              <a:ext uri="{FF2B5EF4-FFF2-40B4-BE49-F238E27FC236}">
                <a16:creationId xmlns:a16="http://schemas.microsoft.com/office/drawing/2014/main" id="{5C566F62-E7D6-4C75-AF36-EBF1540FCD4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295400"/>
            <a:ext cx="7772400" cy="2057400"/>
          </a:xfrm>
        </p:spPr>
        <p:txBody>
          <a:bodyPr/>
          <a:lstStyle/>
          <a:p>
            <a:r>
              <a:rPr lang="tr-TR" altLang="tr-TR" sz="2800"/>
              <a:t>Dikkatlice kontrol etmek gerekir</a:t>
            </a:r>
            <a:r>
              <a:rPr lang="en-US" altLang="tr-TR" sz="2800"/>
              <a:t>.</a:t>
            </a:r>
          </a:p>
          <a:p>
            <a:r>
              <a:rPr lang="tr-TR" altLang="tr-TR" sz="2800"/>
              <a:t>İki süreç paylaşımlı </a:t>
            </a:r>
            <a:r>
              <a:rPr lang="en-US" altLang="tr-TR" sz="2800"/>
              <a:t>x</a:t>
            </a:r>
            <a:r>
              <a:rPr lang="tr-TR" altLang="tr-TR" sz="2800"/>
              <a:t> değerini arttırsın</a:t>
            </a:r>
            <a:r>
              <a:rPr lang="en-US" altLang="tr-TR" sz="2800"/>
              <a:t>.</a:t>
            </a:r>
          </a:p>
          <a:p>
            <a:r>
              <a:rPr lang="en-US" altLang="tr-TR" sz="2800"/>
              <a:t>x </a:t>
            </a:r>
            <a:r>
              <a:rPr lang="tr-TR" altLang="tr-TR" sz="2800"/>
              <a:t>bellek değeri okunur</a:t>
            </a:r>
            <a:r>
              <a:rPr lang="en-US" altLang="tr-TR" sz="2800"/>
              <a:t>, x + 1 </a:t>
            </a:r>
            <a:r>
              <a:rPr lang="tr-TR" altLang="tr-TR" sz="2800"/>
              <a:t>hesaplanır ve</a:t>
            </a:r>
            <a:r>
              <a:rPr lang="en-US" altLang="tr-TR" sz="2800"/>
              <a:t> </a:t>
            </a:r>
            <a:r>
              <a:rPr lang="tr-TR" altLang="tr-TR" sz="2800"/>
              <a:t>sonuç yerine geri yazılır</a:t>
            </a:r>
            <a:r>
              <a:rPr lang="en-US" altLang="tr-TR" sz="2800"/>
              <a:t>:</a:t>
            </a:r>
          </a:p>
          <a:p>
            <a:endParaRPr lang="tr-TR" altLang="tr-TR" sz="2800"/>
          </a:p>
        </p:txBody>
      </p:sp>
      <p:sp>
        <p:nvSpPr>
          <p:cNvPr id="26630" name="TextBox 4">
            <a:extLst>
              <a:ext uri="{FF2B5EF4-FFF2-40B4-BE49-F238E27FC236}">
                <a16:creationId xmlns:a16="http://schemas.microsoft.com/office/drawing/2014/main" id="{0CDB7D61-82E4-47FF-80E7-D6C15F3A6B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714750"/>
            <a:ext cx="21336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2000" b="1"/>
              <a:t>Komut</a:t>
            </a:r>
            <a:endParaRPr lang="en-US" altLang="tr-TR" sz="2000" b="1"/>
          </a:p>
        </p:txBody>
      </p:sp>
      <p:sp>
        <p:nvSpPr>
          <p:cNvPr id="26631" name="TextBox 4">
            <a:extLst>
              <a:ext uri="{FF2B5EF4-FFF2-40B4-BE49-F238E27FC236}">
                <a16:creationId xmlns:a16="http://schemas.microsoft.com/office/drawing/2014/main" id="{03721C9B-6FBB-42B4-B624-B23A0A164F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3714750"/>
            <a:ext cx="21336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2000" b="1"/>
              <a:t>Süreç-1</a:t>
            </a:r>
            <a:endParaRPr lang="en-US" altLang="tr-TR" sz="2000" b="1"/>
          </a:p>
        </p:txBody>
      </p:sp>
      <p:sp>
        <p:nvSpPr>
          <p:cNvPr id="26632" name="TextBox 4">
            <a:extLst>
              <a:ext uri="{FF2B5EF4-FFF2-40B4-BE49-F238E27FC236}">
                <a16:creationId xmlns:a16="http://schemas.microsoft.com/office/drawing/2014/main" id="{D8A843F0-D453-4C89-A626-BD68EB9F0E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3714750"/>
            <a:ext cx="21336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2000" b="1"/>
              <a:t>Süreç-2</a:t>
            </a:r>
            <a:endParaRPr lang="en-US" altLang="tr-TR" sz="2000" b="1"/>
          </a:p>
        </p:txBody>
      </p:sp>
      <p:sp>
        <p:nvSpPr>
          <p:cNvPr id="26633" name="TextBox 4">
            <a:extLst>
              <a:ext uri="{FF2B5EF4-FFF2-40B4-BE49-F238E27FC236}">
                <a16:creationId xmlns:a16="http://schemas.microsoft.com/office/drawing/2014/main" id="{AA0E7B40-74A1-4A54-85CD-3D41DF3F1C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6988" y="5072063"/>
            <a:ext cx="838201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1600" b="1">
                <a:solidFill>
                  <a:srgbClr val="FF0000"/>
                </a:solidFill>
              </a:rPr>
              <a:t>Zaman</a:t>
            </a:r>
            <a:endParaRPr lang="en-US" altLang="tr-TR" sz="1600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1">
            <a:extLst>
              <a:ext uri="{FF2B5EF4-FFF2-40B4-BE49-F238E27FC236}">
                <a16:creationId xmlns:a16="http://schemas.microsoft.com/office/drawing/2014/main" id="{9BB06C18-29E3-4FFF-9185-A58FA5AC0B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2EEFC36-3118-44BC-AAB4-DA10F4C7D458}" type="slidenum">
              <a:rPr lang="en-US" altLang="en-US" smtClean="0"/>
              <a:pPr>
                <a:defRPr/>
              </a:pPr>
              <a:t>15</a:t>
            </a:fld>
            <a:endParaRPr lang="en-US" altLang="tr-TR" sz="14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64E3ED-F4BE-4F9F-A8F5-CC773C65C976}"/>
              </a:ext>
            </a:extLst>
          </p:cNvPr>
          <p:cNvSpPr txBox="1"/>
          <p:nvPr/>
        </p:nvSpPr>
        <p:spPr>
          <a:xfrm>
            <a:off x="838200" y="3429000"/>
            <a:ext cx="7129463" cy="2678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tr-TR" dirty="0">
                <a:latin typeface="Arial" charset="0"/>
                <a:cs typeface="Arial" charset="0"/>
              </a:rPr>
              <a:t>Komut</a:t>
            </a:r>
            <a:r>
              <a:rPr lang="en-US" dirty="0">
                <a:latin typeface="Arial" charset="0"/>
                <a:cs typeface="Arial" charset="0"/>
              </a:rPr>
              <a:t>	</a:t>
            </a:r>
            <a:r>
              <a:rPr lang="tr-TR" dirty="0">
                <a:latin typeface="Arial" charset="0"/>
                <a:cs typeface="Arial" charset="0"/>
              </a:rPr>
              <a:t>	Süreç </a:t>
            </a:r>
            <a:r>
              <a:rPr lang="en-US" dirty="0">
                <a:latin typeface="Arial" charset="0"/>
                <a:cs typeface="Arial" charset="0"/>
              </a:rPr>
              <a:t>/</a:t>
            </a:r>
            <a:r>
              <a:rPr lang="tr-TR" dirty="0">
                <a:latin typeface="Arial" charset="0"/>
                <a:cs typeface="Arial" charset="0"/>
              </a:rPr>
              <a:t> </a:t>
            </a:r>
            <a:r>
              <a:rPr lang="en-US" dirty="0">
                <a:latin typeface="Arial" charset="0"/>
                <a:cs typeface="Arial" charset="0"/>
              </a:rPr>
              <a:t>thread 1	</a:t>
            </a:r>
            <a:r>
              <a:rPr lang="tr-TR" dirty="0">
                <a:latin typeface="Arial" charset="0"/>
                <a:cs typeface="Arial" charset="0"/>
              </a:rPr>
              <a:t>Süreç </a:t>
            </a:r>
            <a:r>
              <a:rPr lang="en-US" dirty="0">
                <a:latin typeface="Arial" charset="0"/>
                <a:cs typeface="Arial" charset="0"/>
              </a:rPr>
              <a:t>/</a:t>
            </a:r>
            <a:r>
              <a:rPr lang="tr-TR" dirty="0">
                <a:latin typeface="Arial" charset="0"/>
                <a:cs typeface="Arial" charset="0"/>
              </a:rPr>
              <a:t> </a:t>
            </a:r>
            <a:r>
              <a:rPr lang="en-US" dirty="0">
                <a:latin typeface="Arial" charset="0"/>
                <a:cs typeface="Arial" charset="0"/>
              </a:rPr>
              <a:t>thread 2</a:t>
            </a:r>
          </a:p>
          <a:p>
            <a:pPr eaLnBrk="1" hangingPunct="1">
              <a:defRPr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x = x + 1;	read x</a:t>
            </a:r>
          </a:p>
          <a:p>
            <a:pPr eaLnBrk="1" hangingPunct="1">
              <a:defRPr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					read x</a:t>
            </a:r>
          </a:p>
          <a:p>
            <a:pPr eaLnBrk="1" hangingPunct="1">
              <a:defRPr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		compute x + 1</a:t>
            </a:r>
          </a:p>
          <a:p>
            <a:pPr eaLnBrk="1" hangingPunct="1">
              <a:defRPr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					compute x + 1</a:t>
            </a:r>
          </a:p>
          <a:p>
            <a:pPr eaLnBrk="1" hangingPunct="1">
              <a:defRPr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		write to x</a:t>
            </a:r>
          </a:p>
          <a:p>
            <a:pPr eaLnBrk="1" hangingPunct="1">
              <a:defRPr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					write to x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544E35-E000-4851-993C-5B23DA2264F8}"/>
              </a:ext>
            </a:extLst>
          </p:cNvPr>
          <p:cNvSpPr txBox="1"/>
          <p:nvPr/>
        </p:nvSpPr>
        <p:spPr>
          <a:xfrm>
            <a:off x="762000" y="228600"/>
            <a:ext cx="7129463" cy="2678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tr-TR" dirty="0">
                <a:latin typeface="Arial" charset="0"/>
                <a:cs typeface="Arial" charset="0"/>
              </a:rPr>
              <a:t>Komut</a:t>
            </a:r>
            <a:r>
              <a:rPr lang="en-US" dirty="0">
                <a:latin typeface="Arial" charset="0"/>
                <a:cs typeface="Arial" charset="0"/>
              </a:rPr>
              <a:t>	</a:t>
            </a:r>
            <a:r>
              <a:rPr lang="tr-TR" dirty="0">
                <a:latin typeface="Arial" charset="0"/>
                <a:cs typeface="Arial" charset="0"/>
              </a:rPr>
              <a:t>	Süreç </a:t>
            </a:r>
            <a:r>
              <a:rPr lang="en-US" dirty="0">
                <a:latin typeface="Arial" charset="0"/>
                <a:cs typeface="Arial" charset="0"/>
              </a:rPr>
              <a:t>/</a:t>
            </a:r>
            <a:r>
              <a:rPr lang="tr-TR" dirty="0">
                <a:latin typeface="Arial" charset="0"/>
                <a:cs typeface="Arial" charset="0"/>
              </a:rPr>
              <a:t> </a:t>
            </a:r>
            <a:r>
              <a:rPr lang="en-US" dirty="0">
                <a:latin typeface="Arial" charset="0"/>
                <a:cs typeface="Arial" charset="0"/>
              </a:rPr>
              <a:t>thread 1	</a:t>
            </a:r>
            <a:r>
              <a:rPr lang="tr-TR" dirty="0">
                <a:latin typeface="Arial" charset="0"/>
                <a:cs typeface="Arial" charset="0"/>
              </a:rPr>
              <a:t>Süreç </a:t>
            </a:r>
            <a:r>
              <a:rPr lang="en-US" dirty="0">
                <a:latin typeface="Arial" charset="0"/>
                <a:cs typeface="Arial" charset="0"/>
              </a:rPr>
              <a:t>/</a:t>
            </a:r>
            <a:r>
              <a:rPr lang="tr-TR" dirty="0">
                <a:latin typeface="Arial" charset="0"/>
                <a:cs typeface="Arial" charset="0"/>
              </a:rPr>
              <a:t> </a:t>
            </a:r>
            <a:r>
              <a:rPr lang="en-US" dirty="0">
                <a:latin typeface="Arial" charset="0"/>
                <a:cs typeface="Arial" charset="0"/>
              </a:rPr>
              <a:t>thread 2</a:t>
            </a:r>
          </a:p>
          <a:p>
            <a:pPr eaLnBrk="1" hangingPunct="1">
              <a:defRPr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x = x + 1;	</a:t>
            </a:r>
            <a:r>
              <a:rPr lang="tr-TR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Oku: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x</a:t>
            </a:r>
          </a:p>
          <a:p>
            <a:pPr eaLnBrk="1" hangingPunct="1">
              <a:defRPr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		</a:t>
            </a:r>
            <a:r>
              <a:rPr lang="tr-TR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Hesapla: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x + 1</a:t>
            </a:r>
          </a:p>
          <a:p>
            <a:pPr eaLnBrk="1" hangingPunct="1">
              <a:defRPr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		</a:t>
            </a:r>
            <a:r>
              <a:rPr lang="tr-TR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Yaz: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x</a:t>
            </a:r>
          </a:p>
          <a:p>
            <a:pPr eaLnBrk="1" hangingPunct="1">
              <a:defRPr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					</a:t>
            </a:r>
            <a:r>
              <a:rPr lang="tr-TR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Oku: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x</a:t>
            </a:r>
          </a:p>
          <a:p>
            <a:pPr eaLnBrk="1" hangingPunct="1">
              <a:defRPr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					</a:t>
            </a:r>
            <a:r>
              <a:rPr lang="tr-TR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Hesapla: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x + 1</a:t>
            </a:r>
          </a:p>
          <a:p>
            <a:pPr eaLnBrk="1" hangingPunct="1">
              <a:defRPr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					</a:t>
            </a:r>
            <a:r>
              <a:rPr lang="tr-TR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Yaz: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x</a:t>
            </a:r>
          </a:p>
        </p:txBody>
      </p:sp>
      <p:sp>
        <p:nvSpPr>
          <p:cNvPr id="27653" name="TextBox 4">
            <a:extLst>
              <a:ext uri="{FF2B5EF4-FFF2-40B4-BE49-F238E27FC236}">
                <a16:creationId xmlns:a16="http://schemas.microsoft.com/office/drawing/2014/main" id="{11873284-1C31-41AD-B968-C538CE9B32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438400"/>
            <a:ext cx="38274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>
                <a:solidFill>
                  <a:srgbClr val="FF0000"/>
                </a:solidFill>
              </a:rPr>
              <a:t>Sonuçta istenen</a:t>
            </a:r>
            <a:r>
              <a:rPr lang="en-US" altLang="tr-TR" sz="2400">
                <a:solidFill>
                  <a:srgbClr val="FF0000"/>
                </a:solidFill>
              </a:rPr>
              <a:t> x = x + 2.</a:t>
            </a:r>
          </a:p>
        </p:txBody>
      </p:sp>
      <p:sp>
        <p:nvSpPr>
          <p:cNvPr id="27654" name="TextBox 5">
            <a:extLst>
              <a:ext uri="{FF2B5EF4-FFF2-40B4-BE49-F238E27FC236}">
                <a16:creationId xmlns:a16="http://schemas.microsoft.com/office/drawing/2014/main" id="{5CF02144-7EDF-451C-8A4F-1551B5C9F5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6019800"/>
            <a:ext cx="30591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>
                <a:solidFill>
                  <a:srgbClr val="FF0000"/>
                </a:solidFill>
              </a:rPr>
              <a:t>Elde edilen</a:t>
            </a:r>
            <a:r>
              <a:rPr lang="en-US" altLang="tr-TR" sz="2400">
                <a:solidFill>
                  <a:srgbClr val="FF0000"/>
                </a:solidFill>
              </a:rPr>
              <a:t> x = x + 1.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9869D-8487-470B-B1BF-B5F7BFF2B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Kritik Bölgeler </a:t>
            </a:r>
            <a:r>
              <a:rPr lang="tr-TR" sz="2800" dirty="0"/>
              <a:t>(ing: </a:t>
            </a:r>
            <a:r>
              <a:rPr lang="en-US" altLang="tr-TR" sz="2800" dirty="0">
                <a:cs typeface="Arial" charset="0"/>
              </a:rPr>
              <a:t>Critical Section</a:t>
            </a:r>
            <a:r>
              <a:rPr lang="tr-TR" altLang="tr-TR" sz="2800" dirty="0">
                <a:cs typeface="Arial" charset="0"/>
              </a:rPr>
              <a:t>s)</a:t>
            </a:r>
            <a:endParaRPr lang="tr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D685DB-67D5-4B17-91E4-6E7E0A338E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defRPr/>
            </a:pPr>
            <a:r>
              <a:rPr lang="tr-TR" altLang="tr-TR" sz="2400" dirty="0">
                <a:cs typeface="Arial" charset="0"/>
              </a:rPr>
              <a:t>Belli bir anda bir kaynağın erişim hakkının sadece tek bir sürece verilmesini garanti eden mekanizmadır</a:t>
            </a:r>
            <a:r>
              <a:rPr lang="en-US" altLang="tr-TR" sz="2400" dirty="0">
                <a:cs typeface="Arial" charset="0"/>
              </a:rPr>
              <a:t>.</a:t>
            </a:r>
          </a:p>
          <a:p>
            <a:pPr eaLnBrk="1" hangingPunct="1">
              <a:spcBef>
                <a:spcPct val="0"/>
              </a:spcBef>
              <a:defRPr/>
            </a:pPr>
            <a:endParaRPr lang="en-US" altLang="tr-TR" sz="2400" dirty="0">
              <a:cs typeface="Arial" charset="0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tr-TR" altLang="tr-TR" sz="2400" i="1" dirty="0">
                <a:solidFill>
                  <a:srgbClr val="FF0000"/>
                </a:solidFill>
                <a:cs typeface="Arial" charset="0"/>
              </a:rPr>
              <a:t>Kritik</a:t>
            </a:r>
            <a:r>
              <a:rPr lang="en-US" altLang="tr-TR" sz="2400" i="1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tr-TR" altLang="tr-TR" sz="2400" i="1" dirty="0">
                <a:solidFill>
                  <a:srgbClr val="FF0000"/>
                </a:solidFill>
                <a:cs typeface="Arial" charset="0"/>
              </a:rPr>
              <a:t>bölge </a:t>
            </a:r>
            <a:r>
              <a:rPr lang="en-US" altLang="tr-TR" sz="2400" i="1" dirty="0">
                <a:solidFill>
                  <a:srgbClr val="FF0000"/>
                </a:solidFill>
                <a:cs typeface="Arial" charset="0"/>
              </a:rPr>
              <a:t>–</a:t>
            </a:r>
            <a:r>
              <a:rPr lang="en-US" altLang="tr-TR" sz="2400" dirty="0">
                <a:cs typeface="Arial" charset="0"/>
              </a:rPr>
              <a:t> </a:t>
            </a:r>
            <a:r>
              <a:rPr lang="tr-TR" altLang="tr-TR" sz="2400" dirty="0">
                <a:cs typeface="Arial" charset="0"/>
              </a:rPr>
              <a:t>kodun kaynağa eriştiği kısmı.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endParaRPr lang="en-US" altLang="tr-TR" sz="2400" dirty="0">
              <a:cs typeface="Arial" charset="0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tr-TR" altLang="tr-TR" sz="2400" dirty="0">
                <a:cs typeface="Arial" charset="0"/>
              </a:rPr>
              <a:t>Bir anda sadece bir sürecin kritik bölgesini işletmesi sağlanır</a:t>
            </a:r>
            <a:r>
              <a:rPr lang="en-US" altLang="tr-TR" sz="2400" dirty="0">
                <a:cs typeface="Arial" charset="0"/>
              </a:rPr>
              <a:t>.</a:t>
            </a:r>
          </a:p>
          <a:p>
            <a:pPr eaLnBrk="1" hangingPunct="1">
              <a:spcBef>
                <a:spcPct val="0"/>
              </a:spcBef>
              <a:defRPr/>
            </a:pPr>
            <a:endParaRPr lang="en-US" altLang="tr-TR" sz="2400" dirty="0">
              <a:cs typeface="Arial" charset="0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tr-TR" altLang="tr-TR" sz="2400" dirty="0">
                <a:cs typeface="Arial" charset="0"/>
              </a:rPr>
              <a:t>Bu mekanizma</a:t>
            </a:r>
            <a:r>
              <a:rPr lang="en-US" altLang="tr-TR" sz="2400" dirty="0">
                <a:cs typeface="Arial" charset="0"/>
              </a:rPr>
              <a:t> </a:t>
            </a:r>
            <a:r>
              <a:rPr lang="tr-TR" altLang="tr-TR" sz="2400" dirty="0">
                <a:cs typeface="Arial" charset="0"/>
              </a:rPr>
              <a:t>"</a:t>
            </a:r>
            <a:r>
              <a:rPr lang="en-US" altLang="tr-TR" sz="2400" i="1" dirty="0">
                <a:solidFill>
                  <a:srgbClr val="FF0000"/>
                </a:solidFill>
                <a:cs typeface="Arial" charset="0"/>
              </a:rPr>
              <a:t>mutual exclusion</a:t>
            </a:r>
            <a:r>
              <a:rPr lang="tr-TR" altLang="tr-TR" sz="2400" dirty="0">
                <a:cs typeface="Arial" charset="0"/>
              </a:rPr>
              <a:t>" olarak bilinir.</a:t>
            </a:r>
            <a:endParaRPr lang="en-US" altLang="tr-TR" sz="2400" dirty="0">
              <a:cs typeface="Arial" charset="0"/>
            </a:endParaRPr>
          </a:p>
          <a:p>
            <a:pPr eaLnBrk="1" hangingPunct="1">
              <a:spcBef>
                <a:spcPct val="0"/>
              </a:spcBef>
              <a:defRPr/>
            </a:pPr>
            <a:endParaRPr lang="en-US" altLang="tr-TR" sz="2400" dirty="0">
              <a:cs typeface="Arial" charset="0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tr-TR" altLang="tr-TR" sz="2400" dirty="0">
                <a:cs typeface="Arial" charset="0"/>
              </a:rPr>
              <a:t>İşletim sistemlerinde sıkça karşılaşırsınız.</a:t>
            </a:r>
            <a:endParaRPr lang="en-US" altLang="tr-TR" sz="2400" dirty="0">
              <a:cs typeface="Arial" charset="0"/>
            </a:endParaRPr>
          </a:p>
          <a:p>
            <a:pPr>
              <a:defRPr/>
            </a:pPr>
            <a:endParaRPr lang="tr-TR" sz="2400" dirty="0"/>
          </a:p>
        </p:txBody>
      </p:sp>
      <p:sp>
        <p:nvSpPr>
          <p:cNvPr id="28676" name="Slide Number Placeholder 1">
            <a:extLst>
              <a:ext uri="{FF2B5EF4-FFF2-40B4-BE49-F238E27FC236}">
                <a16:creationId xmlns:a16="http://schemas.microsoft.com/office/drawing/2014/main" id="{72BCCBF2-7CBE-4BAF-B328-8743C725E3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084835F-35E0-4E98-9B77-62285D9E91B8}" type="slidenum">
              <a:rPr lang="en-US" altLang="en-US" smtClean="0"/>
              <a:pPr>
                <a:defRPr/>
              </a:pPr>
              <a:t>16</a:t>
            </a:fld>
            <a:endParaRPr lang="en-US" altLang="tr-TR" sz="14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62368-15E3-4035-88E2-774DEF5BE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Kilit Mekanizmaları </a:t>
            </a:r>
            <a:r>
              <a:rPr lang="tr-TR" sz="2800" dirty="0"/>
              <a:t>(ing: </a:t>
            </a:r>
            <a:r>
              <a:rPr lang="tr-TR" sz="2800" i="1" dirty="0" err="1"/>
              <a:t>Locks</a:t>
            </a:r>
            <a:r>
              <a:rPr lang="tr-TR" sz="2800" dirty="0"/>
              <a:t>)</a:t>
            </a:r>
          </a:p>
        </p:txBody>
      </p:sp>
      <p:sp>
        <p:nvSpPr>
          <p:cNvPr id="29699" name="Content Placeholder 2">
            <a:extLst>
              <a:ext uri="{FF2B5EF4-FFF2-40B4-BE49-F238E27FC236}">
                <a16:creationId xmlns:a16="http://schemas.microsoft.com/office/drawing/2014/main" id="{2E4DE1C4-C835-4403-BD87-8D894B59FB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tr-TR" altLang="tr-TR" sz="2400"/>
              <a:t>Bir anda tek bir sürecin kritik bölgesinde olduğundan emin olunan en basit yoldur.</a:t>
            </a:r>
            <a:endParaRPr lang="en-US" altLang="tr-TR" sz="2400"/>
          </a:p>
          <a:p>
            <a:r>
              <a:rPr lang="tr-TR" altLang="tr-TR" sz="2400"/>
              <a:t>Bir kilit</a:t>
            </a:r>
            <a:r>
              <a:rPr lang="en-US" altLang="tr-TR" sz="2400"/>
              <a:t> 1-</a:t>
            </a:r>
            <a:r>
              <a:rPr lang="tr-TR" altLang="tr-TR" sz="2400"/>
              <a:t>bitlik bir değişkendir:</a:t>
            </a:r>
            <a:r>
              <a:rPr lang="en-US" altLang="tr-TR" sz="2400"/>
              <a:t> </a:t>
            </a:r>
            <a:r>
              <a:rPr lang="tr-TR" altLang="tr-TR" sz="2400"/>
              <a:t>1 ise bir süreç kendi kritik bölgesinde ve </a:t>
            </a:r>
            <a:r>
              <a:rPr lang="en-US" altLang="tr-TR" sz="2400"/>
              <a:t>0 </a:t>
            </a:r>
            <a:r>
              <a:rPr lang="tr-TR" altLang="tr-TR" sz="2400"/>
              <a:t>ise </a:t>
            </a:r>
            <a:r>
              <a:rPr lang="tr-TR" altLang="tr-TR" sz="2400" u="sng"/>
              <a:t>hiçbir</a:t>
            </a:r>
            <a:r>
              <a:rPr lang="en-US" altLang="tr-TR" sz="2400"/>
              <a:t> </a:t>
            </a:r>
            <a:r>
              <a:rPr lang="tr-TR" altLang="tr-TR" sz="2400"/>
              <a:t>süreç kritik bölgesinde değil demektir.</a:t>
            </a:r>
            <a:endParaRPr lang="en-US" altLang="tr-TR" sz="2400"/>
          </a:p>
          <a:p>
            <a:r>
              <a:rPr lang="tr-TR" altLang="tr-TR" sz="2400"/>
              <a:t>Bir kapı kilidi gibi düşünülebilir</a:t>
            </a:r>
            <a:r>
              <a:rPr lang="en-US" altLang="tr-TR" sz="2400"/>
              <a:t>:</a:t>
            </a:r>
          </a:p>
          <a:p>
            <a:pPr lvl="1"/>
            <a:r>
              <a:rPr lang="tr-TR" altLang="tr-TR" sz="2000"/>
              <a:t>Bir süreç</a:t>
            </a:r>
            <a:r>
              <a:rPr lang="en-US" altLang="tr-TR" sz="2000"/>
              <a:t> </a:t>
            </a:r>
            <a:r>
              <a:rPr lang="tr-TR" altLang="tr-TR" sz="2000"/>
              <a:t>kritik bölgenin kapısına gelir ve bakar anahtar üstünde, kapıyı açar kritik bölgeye girer</a:t>
            </a:r>
            <a:r>
              <a:rPr lang="en-US" altLang="tr-TR" sz="2000"/>
              <a:t>, </a:t>
            </a:r>
            <a:r>
              <a:rPr lang="tr-TR" altLang="tr-TR" sz="2000"/>
              <a:t>girerken anahtarı alır, arkadan kilitler, böylece diğer süreçlerin girmesini engeller</a:t>
            </a:r>
            <a:r>
              <a:rPr lang="en-US" altLang="tr-TR" sz="2000"/>
              <a:t>. </a:t>
            </a:r>
            <a:r>
              <a:rPr lang="tr-TR" altLang="tr-TR" sz="2000"/>
              <a:t>Kritik bölgesinden çıkan süreç kapıyı açar</a:t>
            </a:r>
            <a:r>
              <a:rPr lang="en-US" altLang="tr-TR" sz="2000"/>
              <a:t> </a:t>
            </a:r>
            <a:r>
              <a:rPr lang="tr-TR" altLang="tr-TR" sz="2000"/>
              <a:t>anahtarı kapının ön tarafında bırakır.</a:t>
            </a:r>
            <a:endParaRPr lang="en-US" altLang="tr-TR" sz="2000"/>
          </a:p>
        </p:txBody>
      </p:sp>
      <p:sp>
        <p:nvSpPr>
          <p:cNvPr id="29700" name="Slide Number Placeholder 1">
            <a:extLst>
              <a:ext uri="{FF2B5EF4-FFF2-40B4-BE49-F238E27FC236}">
                <a16:creationId xmlns:a16="http://schemas.microsoft.com/office/drawing/2014/main" id="{B5AF42D1-849D-429F-BCB2-27C130A422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084835F-35E0-4E98-9B77-62285D9E91B8}" type="slidenum">
              <a:rPr lang="en-US" altLang="en-US" smtClean="0"/>
              <a:pPr>
                <a:defRPr/>
              </a:pPr>
              <a:t>17</a:t>
            </a:fld>
            <a:endParaRPr lang="en-US" altLang="tr-TR" sz="1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8685D-641C-4F11-910B-066CA3164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17551"/>
          </a:xfrm>
        </p:spPr>
        <p:txBody>
          <a:bodyPr/>
          <a:lstStyle/>
          <a:p>
            <a:pPr>
              <a:defRPr/>
            </a:pPr>
            <a:r>
              <a:rPr lang="tr-TR" altLang="tr-TR" dirty="0">
                <a:cs typeface="Arial" charset="0"/>
              </a:rPr>
              <a:t>Kritik Bölgelerin Meşgulde Bekleme ile Kontrolü</a:t>
            </a:r>
            <a:endParaRPr lang="tr-TR" dirty="0"/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746F5578-B1AB-430A-BB62-472D7EEDE69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tr-TR" altLang="tr-TR"/>
          </a:p>
        </p:txBody>
      </p:sp>
      <p:sp>
        <p:nvSpPr>
          <p:cNvPr id="30724" name="Slide Number Placeholder 1">
            <a:extLst>
              <a:ext uri="{FF2B5EF4-FFF2-40B4-BE49-F238E27FC236}">
                <a16:creationId xmlns:a16="http://schemas.microsoft.com/office/drawing/2014/main" id="{9755C509-C753-4C31-80F3-B60D97FEF6F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084835F-35E0-4E98-9B77-62285D9E91B8}" type="slidenum">
              <a:rPr lang="en-US" altLang="en-US" smtClean="0"/>
              <a:pPr>
                <a:defRPr/>
              </a:pPr>
              <a:t>18</a:t>
            </a:fld>
            <a:endParaRPr lang="en-US" altLang="tr-TR" sz="1400"/>
          </a:p>
        </p:txBody>
      </p:sp>
      <p:pic>
        <p:nvPicPr>
          <p:cNvPr id="30725" name="Picture 5">
            <a:extLst>
              <a:ext uri="{FF2B5EF4-FFF2-40B4-BE49-F238E27FC236}">
                <a16:creationId xmlns:a16="http://schemas.microsoft.com/office/drawing/2014/main" id="{74F2B7EF-06BE-487B-8603-1989E37B52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13" y="1676400"/>
            <a:ext cx="8736012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6" name="TextBox 4">
            <a:extLst>
              <a:ext uri="{FF2B5EF4-FFF2-40B4-BE49-F238E27FC236}">
                <a16:creationId xmlns:a16="http://schemas.microsoft.com/office/drawing/2014/main" id="{6DC4A9AD-73E3-4322-9E97-ACDC24E961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593850"/>
            <a:ext cx="2819400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1800"/>
              <a:t>Kimse bölemez olmalıdır.</a:t>
            </a:r>
            <a:endParaRPr lang="en-US" altLang="tr-TR" sz="1800"/>
          </a:p>
        </p:txBody>
      </p:sp>
      <p:sp>
        <p:nvSpPr>
          <p:cNvPr id="30727" name="TextBox 4">
            <a:extLst>
              <a:ext uri="{FF2B5EF4-FFF2-40B4-BE49-F238E27FC236}">
                <a16:creationId xmlns:a16="http://schemas.microsoft.com/office/drawing/2014/main" id="{A2785EB7-8FB3-4BC4-A559-595013EA79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1981200"/>
            <a:ext cx="1676400" cy="4302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2200"/>
              <a:t>Süreç 1</a:t>
            </a:r>
            <a:endParaRPr lang="en-US" altLang="tr-TR" sz="2200"/>
          </a:p>
        </p:txBody>
      </p:sp>
      <p:sp>
        <p:nvSpPr>
          <p:cNvPr id="30728" name="TextBox 4">
            <a:extLst>
              <a:ext uri="{FF2B5EF4-FFF2-40B4-BE49-F238E27FC236}">
                <a16:creationId xmlns:a16="http://schemas.microsoft.com/office/drawing/2014/main" id="{03567460-5427-4202-BE66-B6DDA8F8B0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1989138"/>
            <a:ext cx="1676400" cy="431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2200"/>
              <a:t>Süreç 2</a:t>
            </a:r>
            <a:endParaRPr lang="en-US" altLang="tr-TR" sz="2200"/>
          </a:p>
        </p:txBody>
      </p:sp>
      <p:sp>
        <p:nvSpPr>
          <p:cNvPr id="30729" name="TextBox 4">
            <a:extLst>
              <a:ext uri="{FF2B5EF4-FFF2-40B4-BE49-F238E27FC236}">
                <a16:creationId xmlns:a16="http://schemas.microsoft.com/office/drawing/2014/main" id="{05BAAA92-AA9B-4A93-9E50-30CA29DAFF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9475" y="3522663"/>
            <a:ext cx="16764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2000">
                <a:solidFill>
                  <a:srgbClr val="FF0000"/>
                </a:solidFill>
              </a:rPr>
              <a:t>Kritik bölge</a:t>
            </a:r>
            <a:endParaRPr lang="en-US" altLang="tr-TR" sz="2000">
              <a:solidFill>
                <a:srgbClr val="FF0000"/>
              </a:solidFill>
            </a:endParaRPr>
          </a:p>
        </p:txBody>
      </p:sp>
      <p:sp>
        <p:nvSpPr>
          <p:cNvPr id="30730" name="TextBox 4">
            <a:extLst>
              <a:ext uri="{FF2B5EF4-FFF2-40B4-BE49-F238E27FC236}">
                <a16:creationId xmlns:a16="http://schemas.microsoft.com/office/drawing/2014/main" id="{CEE99488-DF2A-4A0B-89C7-B341BC058A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9988" y="5334000"/>
            <a:ext cx="16764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2000">
                <a:solidFill>
                  <a:srgbClr val="FF0000"/>
                </a:solidFill>
              </a:rPr>
              <a:t>Kritik bölge</a:t>
            </a:r>
            <a:endParaRPr lang="en-US" altLang="tr-TR" sz="2000">
              <a:solidFill>
                <a:srgbClr val="FF0000"/>
              </a:solidFill>
            </a:endParaRPr>
          </a:p>
        </p:txBody>
      </p:sp>
      <p:sp>
        <p:nvSpPr>
          <p:cNvPr id="30731" name="TextBox 4">
            <a:extLst>
              <a:ext uri="{FF2B5EF4-FFF2-40B4-BE49-F238E27FC236}">
                <a16:creationId xmlns:a16="http://schemas.microsoft.com/office/drawing/2014/main" id="{9442B90A-2A47-4805-AEA7-53F46CE20B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3692525"/>
            <a:ext cx="2514600" cy="1016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2000">
                <a:solidFill>
                  <a:srgbClr val="002060"/>
                </a:solidFill>
              </a:rPr>
              <a:t>Sürecin yeniden planlanması için iyidir.</a:t>
            </a:r>
            <a:endParaRPr lang="en-US" altLang="tr-TR" sz="200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CA442-0390-4B89-BE36-24B578C89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4581"/>
          </a:xfrm>
        </p:spPr>
        <p:txBody>
          <a:bodyPr/>
          <a:lstStyle/>
          <a:p>
            <a:pPr>
              <a:defRPr/>
            </a:pPr>
            <a:r>
              <a:rPr lang="tr-TR" dirty="0"/>
              <a:t>Kritik Bölgeler Kodu Serileştirir</a:t>
            </a:r>
          </a:p>
        </p:txBody>
      </p:sp>
      <p:sp>
        <p:nvSpPr>
          <p:cNvPr id="31747" name="Content Placeholder 2">
            <a:extLst>
              <a:ext uri="{FF2B5EF4-FFF2-40B4-BE49-F238E27FC236}">
                <a16:creationId xmlns:a16="http://schemas.microsoft.com/office/drawing/2014/main" id="{252333D9-6F29-4017-9D04-02C40E78D41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tr-TR" altLang="tr-TR" sz="2400">
                <a:cs typeface="Arial" panose="020B0604020202020204" pitchFamily="34" charset="0"/>
              </a:rPr>
              <a:t>Yüksek performanslı programlar çok az kritik bölge bulundurmalıdır, çünkü buralarda kod</a:t>
            </a:r>
            <a:r>
              <a:rPr lang="en-US" altLang="tr-TR" sz="2400">
                <a:cs typeface="Arial" panose="020B0604020202020204" pitchFamily="34" charset="0"/>
              </a:rPr>
              <a:t> </a:t>
            </a:r>
            <a:r>
              <a:rPr lang="tr-TR" altLang="tr-TR" sz="2400">
                <a:cs typeface="Arial" panose="020B0604020202020204" pitchFamily="34" charset="0"/>
              </a:rPr>
              <a:t>seri çalışır</a:t>
            </a:r>
            <a:r>
              <a:rPr lang="en-US" altLang="tr-TR" sz="2400">
                <a:cs typeface="Arial" panose="020B0604020202020204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</a:pPr>
            <a:endParaRPr lang="en-US" altLang="tr-TR" sz="240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tr-TR" altLang="tr-TR" sz="2400">
                <a:cs typeface="Arial" panose="020B0604020202020204" pitchFamily="34" charset="0"/>
              </a:rPr>
              <a:t>Örneğin</a:t>
            </a:r>
            <a:r>
              <a:rPr lang="en-US" altLang="tr-TR" sz="2400">
                <a:cs typeface="Arial" panose="020B0604020202020204" pitchFamily="34" charset="0"/>
              </a:rPr>
              <a:t>, </a:t>
            </a:r>
            <a:r>
              <a:rPr lang="tr-TR" altLang="tr-TR" sz="2400">
                <a:cs typeface="Arial" panose="020B0604020202020204" pitchFamily="34" charset="0"/>
              </a:rPr>
              <a:t>tüm süreçler kendi kritik bölgelerine aynı anda (hep beraber) gelmiş olsun</a:t>
            </a:r>
            <a:r>
              <a:rPr lang="en-US" altLang="tr-TR" sz="2400">
                <a:cs typeface="Arial" panose="020B0604020202020204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</a:pPr>
            <a:endParaRPr lang="en-US" altLang="tr-TR" sz="240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tr-TR" altLang="tr-TR" sz="2400">
                <a:cs typeface="Arial" panose="020B0604020202020204" pitchFamily="34" charset="0"/>
              </a:rPr>
              <a:t>Biri kritik bölgesinden çıkacak, diğeri girecektir.</a:t>
            </a:r>
            <a:endParaRPr lang="en-US" altLang="tr-TR" sz="240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en-US" altLang="tr-TR" sz="240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tr-TR" altLang="tr-TR" sz="2400">
                <a:cs typeface="Arial" panose="020B0604020202020204" pitchFamily="34" charset="0"/>
              </a:rPr>
              <a:t>Bu durumda paralel çalışmadan bahsedilemez</a:t>
            </a:r>
            <a:r>
              <a:rPr lang="en-US" altLang="tr-TR" sz="2400">
                <a:cs typeface="Arial" panose="020B0604020202020204" pitchFamily="34" charset="0"/>
              </a:rPr>
              <a:t>, </a:t>
            </a:r>
            <a:r>
              <a:rPr lang="tr-TR" altLang="tr-TR" sz="2400">
                <a:cs typeface="Arial" panose="020B0604020202020204" pitchFamily="34" charset="0"/>
              </a:rPr>
              <a:t>tek işlemcili bir sistem gibi davranır</a:t>
            </a:r>
            <a:r>
              <a:rPr lang="en-US" altLang="tr-TR" sz="2400">
                <a:cs typeface="Arial" panose="020B0604020202020204" pitchFamily="34" charset="0"/>
              </a:rPr>
              <a:t>.</a:t>
            </a:r>
          </a:p>
        </p:txBody>
      </p:sp>
      <p:sp>
        <p:nvSpPr>
          <p:cNvPr id="31748" name="Slide Number Placeholder 1">
            <a:extLst>
              <a:ext uri="{FF2B5EF4-FFF2-40B4-BE49-F238E27FC236}">
                <a16:creationId xmlns:a16="http://schemas.microsoft.com/office/drawing/2014/main" id="{4D751EE1-0E5B-4403-81C2-F55D111678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084835F-35E0-4E98-9B77-62285D9E91B8}" type="slidenum">
              <a:rPr lang="en-US" altLang="en-US" smtClean="0"/>
              <a:pPr>
                <a:defRPr/>
              </a:pPr>
              <a:t>19</a:t>
            </a:fld>
            <a:endParaRPr lang="en-US" altLang="tr-TR" sz="1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1">
            <a:extLst>
              <a:ext uri="{FF2B5EF4-FFF2-40B4-BE49-F238E27FC236}">
                <a16:creationId xmlns:a16="http://schemas.microsoft.com/office/drawing/2014/main" id="{A4A9DF38-6543-4D23-8B58-0178ED8566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2EEFC36-3118-44BC-AAB4-DA10F4C7D458}" type="slidenum">
              <a:rPr lang="en-US" altLang="en-US" smtClean="0"/>
              <a:pPr>
                <a:defRPr/>
              </a:pPr>
              <a:t>20</a:t>
            </a:fld>
            <a:endParaRPr lang="en-US" altLang="tr-TR" sz="1400"/>
          </a:p>
        </p:txBody>
      </p:sp>
      <p:pic>
        <p:nvPicPr>
          <p:cNvPr id="32772" name="Picture 5">
            <a:extLst>
              <a:ext uri="{FF2B5EF4-FFF2-40B4-BE49-F238E27FC236}">
                <a16:creationId xmlns:a16="http://schemas.microsoft.com/office/drawing/2014/main" id="{08E46082-7E2C-423C-9648-65B600C0D4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050" y="685800"/>
            <a:ext cx="75184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3" name="TextBox 4">
            <a:extLst>
              <a:ext uri="{FF2B5EF4-FFF2-40B4-BE49-F238E27FC236}">
                <a16:creationId xmlns:a16="http://schemas.microsoft.com/office/drawing/2014/main" id="{5179E926-9601-49FB-AA46-E5E7675B9D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6154738"/>
            <a:ext cx="2819400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1800"/>
              <a:t>Sonraki kritk bölge</a:t>
            </a:r>
            <a:endParaRPr lang="en-US" altLang="tr-TR" sz="1800"/>
          </a:p>
        </p:txBody>
      </p:sp>
      <p:sp>
        <p:nvSpPr>
          <p:cNvPr id="32774" name="TextBox 4">
            <a:extLst>
              <a:ext uri="{FF2B5EF4-FFF2-40B4-BE49-F238E27FC236}">
                <a16:creationId xmlns:a16="http://schemas.microsoft.com/office/drawing/2014/main" id="{B0929369-970C-4956-BC4B-0E6D500BB9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3725" y="733425"/>
            <a:ext cx="1676400" cy="4016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2000"/>
              <a:t>Süreç 1</a:t>
            </a:r>
            <a:endParaRPr lang="en-US" altLang="tr-TR" sz="2000"/>
          </a:p>
        </p:txBody>
      </p:sp>
      <p:sp>
        <p:nvSpPr>
          <p:cNvPr id="32775" name="TextBox 4">
            <a:extLst>
              <a:ext uri="{FF2B5EF4-FFF2-40B4-BE49-F238E27FC236}">
                <a16:creationId xmlns:a16="http://schemas.microsoft.com/office/drawing/2014/main" id="{7D06B34C-489A-4EA3-8B58-54346D4115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8863" y="742950"/>
            <a:ext cx="16764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2000"/>
              <a:t>Süreç 2</a:t>
            </a:r>
            <a:endParaRPr lang="en-US" altLang="tr-TR" sz="2000"/>
          </a:p>
        </p:txBody>
      </p:sp>
      <p:sp>
        <p:nvSpPr>
          <p:cNvPr id="32776" name="TextBox 4">
            <a:extLst>
              <a:ext uri="{FF2B5EF4-FFF2-40B4-BE49-F238E27FC236}">
                <a16:creationId xmlns:a16="http://schemas.microsoft.com/office/drawing/2014/main" id="{DDA0F58E-7D03-4933-B9AF-29416BD5AC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2557463"/>
            <a:ext cx="1254125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1600">
                <a:solidFill>
                  <a:srgbClr val="FF0000"/>
                </a:solidFill>
              </a:rPr>
              <a:t>Kritik bölge</a:t>
            </a:r>
            <a:endParaRPr lang="en-US" altLang="tr-TR" sz="1600">
              <a:solidFill>
                <a:srgbClr val="FF0000"/>
              </a:solidFill>
            </a:endParaRPr>
          </a:p>
        </p:txBody>
      </p:sp>
      <p:sp>
        <p:nvSpPr>
          <p:cNvPr id="32777" name="TextBox 4">
            <a:extLst>
              <a:ext uri="{FF2B5EF4-FFF2-40B4-BE49-F238E27FC236}">
                <a16:creationId xmlns:a16="http://schemas.microsoft.com/office/drawing/2014/main" id="{1C45AEDE-BA40-43EF-A0A4-E577E7E0E9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1463" y="742950"/>
            <a:ext cx="16764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2000"/>
              <a:t>Süreç 3</a:t>
            </a:r>
            <a:endParaRPr lang="en-US" altLang="tr-TR" sz="2000"/>
          </a:p>
        </p:txBody>
      </p:sp>
      <p:sp>
        <p:nvSpPr>
          <p:cNvPr id="32778" name="TextBox 4">
            <a:extLst>
              <a:ext uri="{FF2B5EF4-FFF2-40B4-BE49-F238E27FC236}">
                <a16:creationId xmlns:a16="http://schemas.microsoft.com/office/drawing/2014/main" id="{AADED6E3-BAD6-425E-8C93-F9149CBB8D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4288" y="3624263"/>
            <a:ext cx="1254125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1600">
                <a:solidFill>
                  <a:srgbClr val="FF0000"/>
                </a:solidFill>
              </a:rPr>
              <a:t>Kritik bölge</a:t>
            </a:r>
            <a:endParaRPr lang="en-US" altLang="tr-TR" sz="1600">
              <a:solidFill>
                <a:srgbClr val="FF0000"/>
              </a:solidFill>
            </a:endParaRPr>
          </a:p>
        </p:txBody>
      </p:sp>
      <p:sp>
        <p:nvSpPr>
          <p:cNvPr id="32779" name="TextBox 4">
            <a:extLst>
              <a:ext uri="{FF2B5EF4-FFF2-40B4-BE49-F238E27FC236}">
                <a16:creationId xmlns:a16="http://schemas.microsoft.com/office/drawing/2014/main" id="{4ECD9FB4-5560-4A76-9ADA-D359E4E423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9425" y="4843463"/>
            <a:ext cx="1254125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1600">
                <a:solidFill>
                  <a:srgbClr val="FF0000"/>
                </a:solidFill>
              </a:rPr>
              <a:t>Kritik bölge</a:t>
            </a:r>
            <a:endParaRPr lang="en-US" altLang="tr-TR" sz="1600">
              <a:solidFill>
                <a:srgbClr val="FF0000"/>
              </a:solidFill>
            </a:endParaRPr>
          </a:p>
        </p:txBody>
      </p:sp>
      <p:sp>
        <p:nvSpPr>
          <p:cNvPr id="32780" name="TextBox 4">
            <a:extLst>
              <a:ext uri="{FF2B5EF4-FFF2-40B4-BE49-F238E27FC236}">
                <a16:creationId xmlns:a16="http://schemas.microsoft.com/office/drawing/2014/main" id="{26C1B7DD-B40C-4D96-9185-ECCC23A824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050" y="6430963"/>
            <a:ext cx="747395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2000" i="1">
                <a:solidFill>
                  <a:srgbClr val="FF0000"/>
                </a:solidFill>
              </a:rPr>
              <a:t>t</a:t>
            </a:r>
            <a:r>
              <a:rPr lang="tr-TR" altLang="tr-TR" sz="2400" baseline="-25000">
                <a:solidFill>
                  <a:srgbClr val="FF0000"/>
                </a:solidFill>
              </a:rPr>
              <a:t>comp</a:t>
            </a:r>
            <a:r>
              <a:rPr lang="tr-TR" altLang="tr-TR" sz="2000">
                <a:solidFill>
                  <a:srgbClr val="FF0000"/>
                </a:solidFill>
              </a:rPr>
              <a:t> &lt; </a:t>
            </a:r>
            <a:r>
              <a:rPr lang="tr-TR" altLang="tr-TR" sz="2000" i="1">
                <a:solidFill>
                  <a:srgbClr val="FF0000"/>
                </a:solidFill>
              </a:rPr>
              <a:t>p</a:t>
            </a:r>
            <a:r>
              <a:rPr lang="tr-TR" altLang="tr-TR" sz="2000">
                <a:solidFill>
                  <a:srgbClr val="FF0000"/>
                </a:solidFill>
              </a:rPr>
              <a:t>*</a:t>
            </a:r>
            <a:r>
              <a:rPr lang="tr-TR" altLang="tr-TR" sz="2000" i="1">
                <a:solidFill>
                  <a:srgbClr val="FF0000"/>
                </a:solidFill>
              </a:rPr>
              <a:t>t</a:t>
            </a:r>
            <a:r>
              <a:rPr lang="tr-TR" altLang="tr-TR" sz="2400" baseline="-25000">
                <a:solidFill>
                  <a:srgbClr val="FF0000"/>
                </a:solidFill>
              </a:rPr>
              <a:t>crit</a:t>
            </a:r>
            <a:r>
              <a:rPr lang="tr-TR" altLang="tr-TR" sz="2000">
                <a:solidFill>
                  <a:srgbClr val="FF0000"/>
                </a:solidFill>
              </a:rPr>
              <a:t>, olduğunda </a:t>
            </a:r>
            <a:r>
              <a:rPr lang="tr-TR" altLang="tr-TR" sz="2000" i="1">
                <a:solidFill>
                  <a:srgbClr val="FF0000"/>
                </a:solidFill>
              </a:rPr>
              <a:t>p</a:t>
            </a:r>
            <a:r>
              <a:rPr lang="tr-TR" altLang="tr-TR" sz="2000">
                <a:solidFill>
                  <a:srgbClr val="FF0000"/>
                </a:solidFill>
              </a:rPr>
              <a:t> işlemci aktif olmaz, daha azı aktiftir.</a:t>
            </a:r>
            <a:endParaRPr lang="en-US" altLang="tr-TR" sz="2000">
              <a:solidFill>
                <a:srgbClr val="FF0000"/>
              </a:solidFill>
            </a:endParaRPr>
          </a:p>
        </p:txBody>
      </p:sp>
      <p:sp>
        <p:nvSpPr>
          <p:cNvPr id="32781" name="TextBox 4">
            <a:extLst>
              <a:ext uri="{FF2B5EF4-FFF2-40B4-BE49-F238E27FC236}">
                <a16:creationId xmlns:a16="http://schemas.microsoft.com/office/drawing/2014/main" id="{652A48F2-F883-4512-8B6C-EB03D87E7D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2647950"/>
            <a:ext cx="12192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000"/>
              <a:t>bekler</a:t>
            </a:r>
            <a:endParaRPr lang="en-US" altLang="tr-TR" sz="2000"/>
          </a:p>
        </p:txBody>
      </p:sp>
      <p:sp>
        <p:nvSpPr>
          <p:cNvPr id="32782" name="TextBox 4">
            <a:extLst>
              <a:ext uri="{FF2B5EF4-FFF2-40B4-BE49-F238E27FC236}">
                <a16:creationId xmlns:a16="http://schemas.microsoft.com/office/drawing/2014/main" id="{1E870E8D-873D-457A-873F-A10256F117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3105150"/>
            <a:ext cx="12192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000"/>
              <a:t>bekler</a:t>
            </a:r>
            <a:endParaRPr lang="en-US" altLang="tr-TR" sz="200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8F5863D-F806-4D6C-97CB-19D6B2A2194E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717551"/>
          </a:xfrm>
          <a:prstGeom prst="rect">
            <a:avLst/>
          </a:prstGeom>
          <a:solidFill>
            <a:srgbClr val="C00000"/>
          </a:solidFill>
        </p:spPr>
        <p:txBody>
          <a:bodyPr/>
          <a:lstStyle>
            <a:lvl1pPr marL="180000"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tr-TR" altLang="tr-TR" sz="3200" dirty="0">
                <a:latin typeface="Arial" panose="020B0604020202020204" pitchFamily="34" charset="0"/>
                <a:cs typeface="Arial" panose="020B0604020202020204" pitchFamily="34" charset="0"/>
              </a:rPr>
              <a:t>Grafiksel Gösterim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1">
            <a:extLst>
              <a:ext uri="{FF2B5EF4-FFF2-40B4-BE49-F238E27FC236}">
                <a16:creationId xmlns:a16="http://schemas.microsoft.com/office/drawing/2014/main" id="{718D25D4-8CDE-4EAD-8562-7F80515DA7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2EEFC36-3118-44BC-AAB4-DA10F4C7D458}" type="slidenum">
              <a:rPr lang="en-US" altLang="en-US" smtClean="0"/>
              <a:pPr>
                <a:defRPr/>
              </a:pPr>
              <a:t>21</a:t>
            </a:fld>
            <a:endParaRPr lang="en-US" altLang="tr-TR" sz="1400"/>
          </a:p>
        </p:txBody>
      </p:sp>
      <p:sp>
        <p:nvSpPr>
          <p:cNvPr id="41987" name="Rectangle 4">
            <a:extLst>
              <a:ext uri="{FF2B5EF4-FFF2-40B4-BE49-F238E27FC236}">
                <a16:creationId xmlns:a16="http://schemas.microsoft.com/office/drawing/2014/main" id="{DD1077E8-55B4-4E4D-8DB3-A17AB3B7B4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074003"/>
            <a:ext cx="8610600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tr-TR" altLang="tr-TR" sz="2400" dirty="0">
                <a:cs typeface="Arial" charset="0"/>
              </a:rPr>
              <a:t>İki süreç varken her biri diğerinin elinde tuttuğu kaynağa ihtiyaç duyduğunda ortaya çıkar</a:t>
            </a:r>
            <a:r>
              <a:rPr lang="en-US" altLang="tr-TR" sz="2400" dirty="0">
                <a:cs typeface="Arial" charset="0"/>
              </a:rPr>
              <a:t>.</a:t>
            </a:r>
          </a:p>
        </p:txBody>
      </p:sp>
      <p:pic>
        <p:nvPicPr>
          <p:cNvPr id="33796" name="Picture 5">
            <a:extLst>
              <a:ext uri="{FF2B5EF4-FFF2-40B4-BE49-F238E27FC236}">
                <a16:creationId xmlns:a16="http://schemas.microsoft.com/office/drawing/2014/main" id="{34C10142-2EF8-43A1-9EC9-3D425D7BFB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38" y="2743200"/>
            <a:ext cx="8763000" cy="320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TextBox 4">
            <a:extLst>
              <a:ext uri="{FF2B5EF4-FFF2-40B4-BE49-F238E27FC236}">
                <a16:creationId xmlns:a16="http://schemas.microsoft.com/office/drawing/2014/main" id="{7E85EB27-82A0-4B8A-8F30-65015F40E3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5176838"/>
            <a:ext cx="1676400" cy="461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2400"/>
              <a:t>Süreçler</a:t>
            </a:r>
            <a:endParaRPr lang="en-US" altLang="tr-TR" sz="2400"/>
          </a:p>
        </p:txBody>
      </p:sp>
      <p:sp>
        <p:nvSpPr>
          <p:cNvPr id="33798" name="TextBox 4">
            <a:extLst>
              <a:ext uri="{FF2B5EF4-FFF2-40B4-BE49-F238E27FC236}">
                <a16:creationId xmlns:a16="http://schemas.microsoft.com/office/drawing/2014/main" id="{18B05A69-DF4E-49B3-91F7-8204F60801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3352800"/>
            <a:ext cx="1676400" cy="4619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2400"/>
              <a:t>Kaynaklar</a:t>
            </a:r>
            <a:endParaRPr lang="en-US" altLang="tr-TR" sz="2400"/>
          </a:p>
        </p:txBody>
      </p:sp>
      <p:sp>
        <p:nvSpPr>
          <p:cNvPr id="33799" name="TextBox 4">
            <a:extLst>
              <a:ext uri="{FF2B5EF4-FFF2-40B4-BE49-F238E27FC236}">
                <a16:creationId xmlns:a16="http://schemas.microsoft.com/office/drawing/2014/main" id="{614DFFFF-9F42-4677-9882-DCD5F4259F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38" y="4267200"/>
            <a:ext cx="4348162" cy="463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2400"/>
              <a:t>İki sürecin kilitlenip kalması</a:t>
            </a:r>
            <a:endParaRPr lang="en-US" altLang="tr-TR" sz="240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6CFB0C4-6D2E-4C43-B6D8-37D9ED3F62CA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717551"/>
          </a:xfrm>
          <a:prstGeom prst="rect">
            <a:avLst/>
          </a:prstGeom>
          <a:solidFill>
            <a:srgbClr val="C00000"/>
          </a:solidFill>
        </p:spPr>
        <p:txBody>
          <a:bodyPr/>
          <a:lstStyle>
            <a:lvl1pPr marL="180000"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tr-TR" altLang="tr-TR" sz="3200" dirty="0">
                <a:latin typeface="Arial" panose="020B0604020202020204" pitchFamily="34" charset="0"/>
                <a:cs typeface="Arial" panose="020B0604020202020204" pitchFamily="34" charset="0"/>
              </a:rPr>
              <a:t>Kitlenip Kalmak (ing: </a:t>
            </a:r>
            <a:r>
              <a:rPr lang="tr-TR" altLang="tr-TR" sz="3200" dirty="0" err="1">
                <a:latin typeface="Arial" panose="020B0604020202020204" pitchFamily="34" charset="0"/>
                <a:cs typeface="Arial" panose="020B0604020202020204" pitchFamily="34" charset="0"/>
              </a:rPr>
              <a:t>Deadlock</a:t>
            </a:r>
            <a:r>
              <a:rPr lang="tr-TR" altLang="tr-TR" sz="3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1">
            <a:extLst>
              <a:ext uri="{FF2B5EF4-FFF2-40B4-BE49-F238E27FC236}">
                <a16:creationId xmlns:a16="http://schemas.microsoft.com/office/drawing/2014/main" id="{C7852703-4763-41BD-A324-A22CDED017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2EEFC36-3118-44BC-AAB4-DA10F4C7D458}" type="slidenum">
              <a:rPr lang="en-US" altLang="en-US" smtClean="0"/>
              <a:pPr>
                <a:defRPr/>
              </a:pPr>
              <a:t>22</a:t>
            </a:fld>
            <a:endParaRPr lang="en-US" altLang="tr-TR" sz="1400"/>
          </a:p>
        </p:txBody>
      </p:sp>
      <p:pic>
        <p:nvPicPr>
          <p:cNvPr id="34819" name="Picture 4">
            <a:extLst>
              <a:ext uri="{FF2B5EF4-FFF2-40B4-BE49-F238E27FC236}">
                <a16:creationId xmlns:a16="http://schemas.microsoft.com/office/drawing/2014/main" id="{0C404CEB-DBEF-499E-A83E-2D5945DF35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09800"/>
            <a:ext cx="9158288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2" name="Rectangle 5">
            <a:extLst>
              <a:ext uri="{FF2B5EF4-FFF2-40B4-BE49-F238E27FC236}">
                <a16:creationId xmlns:a16="http://schemas.microsoft.com/office/drawing/2014/main" id="{0F0C5971-8DE4-48AF-BC14-6504749FDA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074003"/>
            <a:ext cx="8686800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400" dirty="0">
                <a:cs typeface="Arial" charset="0"/>
              </a:rPr>
              <a:t>Deadlock </a:t>
            </a:r>
            <a:r>
              <a:rPr lang="tr-TR" altLang="tr-TR" sz="2400" dirty="0">
                <a:cs typeface="Arial" charset="0"/>
              </a:rPr>
              <a:t>bazen de dairesel bir kaynak bekleme durumunda oluşur</a:t>
            </a:r>
            <a:r>
              <a:rPr lang="en-US" altLang="tr-TR" sz="2400" dirty="0">
                <a:cs typeface="Arial" charset="0"/>
              </a:rPr>
              <a:t>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C2AC69B-4774-468C-B57A-13F4100B869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717551"/>
          </a:xfrm>
          <a:prstGeom prst="rect">
            <a:avLst/>
          </a:prstGeom>
          <a:solidFill>
            <a:srgbClr val="C00000"/>
          </a:solidFill>
        </p:spPr>
        <p:txBody>
          <a:bodyPr/>
          <a:lstStyle>
            <a:lvl1pPr marL="180000"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tr-TR" altLang="tr-TR" sz="3200" dirty="0">
                <a:latin typeface="Arial" panose="020B0604020202020204" pitchFamily="34" charset="0"/>
                <a:cs typeface="Arial" panose="020B0604020202020204" pitchFamily="34" charset="0"/>
              </a:rPr>
              <a:t>Kitlenip Kalmak (ing: </a:t>
            </a:r>
            <a:r>
              <a:rPr lang="tr-TR" altLang="tr-TR" sz="3200" dirty="0" err="1">
                <a:latin typeface="Arial" panose="020B0604020202020204" pitchFamily="34" charset="0"/>
                <a:cs typeface="Arial" panose="020B0604020202020204" pitchFamily="34" charset="0"/>
              </a:rPr>
              <a:t>Deadlock</a:t>
            </a:r>
            <a:r>
              <a:rPr lang="tr-TR" altLang="tr-TR" sz="3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83E5A-DB36-483D-968D-E813F481D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tr-TR" dirty="0">
                <a:cs typeface="Arial" charset="0"/>
              </a:rPr>
              <a:t>Semaforlar </a:t>
            </a:r>
            <a:r>
              <a:rPr lang="tr-TR" altLang="tr-TR" sz="2800" dirty="0">
                <a:cs typeface="Arial" charset="0"/>
              </a:rPr>
              <a:t>(</a:t>
            </a:r>
            <a:r>
              <a:rPr lang="en-US" altLang="tr-TR" sz="2800" dirty="0">
                <a:cs typeface="Arial" charset="0"/>
              </a:rPr>
              <a:t>Semaphore</a:t>
            </a:r>
            <a:r>
              <a:rPr lang="tr-TR" altLang="tr-TR" sz="2800" dirty="0">
                <a:cs typeface="Arial" charset="0"/>
              </a:rPr>
              <a:t>s)</a:t>
            </a:r>
            <a:endParaRPr lang="tr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95FDC-B6C4-40B3-A85C-EAF0EEC1F1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defRPr/>
            </a:pPr>
            <a:r>
              <a:rPr lang="tr-TR" altLang="tr-TR" sz="2400" dirty="0">
                <a:cs typeface="Arial" charset="0"/>
              </a:rPr>
              <a:t>Pozitif  bir tamsayı</a:t>
            </a:r>
            <a:r>
              <a:rPr lang="en-US" altLang="tr-TR" sz="2400" dirty="0">
                <a:cs typeface="Arial" charset="0"/>
              </a:rPr>
              <a:t> (</a:t>
            </a:r>
            <a:r>
              <a:rPr lang="tr-TR" altLang="tr-TR" sz="2400" dirty="0">
                <a:cs typeface="Arial" charset="0"/>
              </a:rPr>
              <a:t>≥ 0</a:t>
            </a:r>
            <a:r>
              <a:rPr lang="en-US" altLang="tr-TR" sz="2400" dirty="0">
                <a:cs typeface="Arial" charset="0"/>
              </a:rPr>
              <a:t>) </a:t>
            </a:r>
            <a:r>
              <a:rPr lang="tr-TR" altLang="tr-TR" sz="2400" dirty="0">
                <a:cs typeface="Arial" charset="0"/>
              </a:rPr>
              <a:t>iki temel işlem yapar</a:t>
            </a:r>
            <a:r>
              <a:rPr lang="en-US" altLang="tr-TR" sz="2400" dirty="0">
                <a:cs typeface="Arial" charset="0"/>
              </a:rPr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tr-TR" sz="2000" dirty="0">
              <a:cs typeface="Arial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tr-TR" altLang="tr-TR" sz="2000" b="1" dirty="0">
                <a:solidFill>
                  <a:srgbClr val="FF0000"/>
                </a:solidFill>
                <a:cs typeface="Arial" charset="0"/>
              </a:rPr>
              <a:t>semafor</a:t>
            </a:r>
            <a:r>
              <a:rPr lang="en-US" altLang="tr-TR" sz="2000" b="1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en-US" altLang="tr-TR" sz="2000" b="1" i="1" dirty="0">
                <a:solidFill>
                  <a:srgbClr val="FF0000"/>
                </a:solidFill>
                <a:cs typeface="Arial" charset="0"/>
              </a:rPr>
              <a:t>s</a:t>
            </a:r>
            <a:r>
              <a:rPr lang="tr-TR" altLang="tr-TR" sz="2000" b="1" i="1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tr-TR" altLang="tr-TR" sz="2000" b="1" dirty="0">
                <a:solidFill>
                  <a:srgbClr val="FF0000"/>
                </a:solidFill>
                <a:cs typeface="Arial" charset="0"/>
              </a:rPr>
              <a:t>üzerinde P operasyonu</a:t>
            </a:r>
            <a:endParaRPr lang="en-US" altLang="tr-TR" sz="2000" b="1" i="1" dirty="0">
              <a:solidFill>
                <a:srgbClr val="FF0000"/>
              </a:solidFill>
              <a:cs typeface="Arial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n-US" altLang="tr-TR" sz="2000" b="1" i="1" dirty="0">
              <a:cs typeface="Arial" charset="0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en-US" altLang="tr-TR" sz="2000" i="1" dirty="0">
                <a:cs typeface="Arial" charset="0"/>
              </a:rPr>
              <a:t>s </a:t>
            </a:r>
            <a:r>
              <a:rPr lang="tr-TR" altLang="tr-TR" sz="2000" dirty="0">
                <a:cs typeface="Arial" charset="0"/>
              </a:rPr>
              <a:t>&gt;</a:t>
            </a:r>
            <a:r>
              <a:rPr lang="en-US" altLang="tr-TR" sz="2000" dirty="0">
                <a:cs typeface="Arial" charset="0"/>
              </a:rPr>
              <a:t> </a:t>
            </a:r>
            <a:r>
              <a:rPr lang="tr-TR" altLang="tr-TR" sz="2000" dirty="0">
                <a:cs typeface="Arial" charset="0"/>
              </a:rPr>
              <a:t>0 olana dek bekler ve</a:t>
            </a:r>
            <a:r>
              <a:rPr lang="en-US" altLang="tr-TR" sz="2000" dirty="0">
                <a:cs typeface="Arial" charset="0"/>
              </a:rPr>
              <a:t> </a:t>
            </a:r>
            <a:r>
              <a:rPr lang="en-US" altLang="tr-TR" sz="2000" i="1" dirty="0">
                <a:cs typeface="Arial" charset="0"/>
              </a:rPr>
              <a:t>s </a:t>
            </a:r>
            <a:r>
              <a:rPr lang="tr-TR" altLang="tr-TR" sz="2000" dirty="0">
                <a:cs typeface="Arial" charset="0"/>
              </a:rPr>
              <a:t>değerini bir eksiltip, sürece devam için izin verir</a:t>
            </a:r>
            <a:r>
              <a:rPr lang="en-US" altLang="tr-TR" sz="2000" dirty="0">
                <a:cs typeface="Arial" charset="0"/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tr-TR" sz="2000" dirty="0">
              <a:cs typeface="Arial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tr-TR" altLang="tr-TR" sz="2000" b="1" dirty="0">
                <a:solidFill>
                  <a:srgbClr val="FF0000"/>
                </a:solidFill>
                <a:cs typeface="Arial" charset="0"/>
              </a:rPr>
              <a:t>semafor</a:t>
            </a:r>
            <a:r>
              <a:rPr lang="en-US" altLang="tr-TR" sz="2000" b="1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en-US" altLang="tr-TR" sz="2000" b="1" i="1" dirty="0">
                <a:solidFill>
                  <a:srgbClr val="FF0000"/>
                </a:solidFill>
                <a:cs typeface="Arial" charset="0"/>
              </a:rPr>
              <a:t>s</a:t>
            </a:r>
            <a:r>
              <a:rPr lang="tr-TR" altLang="tr-TR" sz="2000" b="1" i="1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tr-TR" altLang="tr-TR" sz="2000" b="1" dirty="0">
                <a:solidFill>
                  <a:srgbClr val="FF0000"/>
                </a:solidFill>
                <a:cs typeface="Arial" charset="0"/>
              </a:rPr>
              <a:t>üzerinde V operasyonu</a:t>
            </a:r>
            <a:endParaRPr lang="en-US" altLang="tr-TR" sz="2000" b="1" i="1" dirty="0">
              <a:solidFill>
                <a:srgbClr val="FF0000"/>
              </a:solidFill>
              <a:cs typeface="Arial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n-US" altLang="tr-TR" sz="2000" b="1" i="1" dirty="0">
              <a:cs typeface="Arial" charset="0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en-US" altLang="tr-TR" sz="2000" i="1" dirty="0">
                <a:cs typeface="Arial" charset="0"/>
              </a:rPr>
              <a:t>s </a:t>
            </a:r>
            <a:r>
              <a:rPr lang="tr-TR" altLang="tr-TR" sz="2000" dirty="0">
                <a:cs typeface="Arial" charset="0"/>
              </a:rPr>
              <a:t>değerini bir arttırır </a:t>
            </a:r>
            <a:r>
              <a:rPr lang="en-US" altLang="tr-TR" sz="2000" dirty="0">
                <a:cs typeface="Arial" charset="0"/>
              </a:rPr>
              <a:t> </a:t>
            </a:r>
            <a:r>
              <a:rPr lang="tr-TR" altLang="tr-TR" sz="2000" dirty="0">
                <a:cs typeface="Arial" charset="0"/>
              </a:rPr>
              <a:t>ve bekleyen süreçlerden (varsa) birini serbest bırakır</a:t>
            </a:r>
            <a:r>
              <a:rPr lang="en-US" altLang="tr-TR" sz="2000" dirty="0">
                <a:cs typeface="Arial" charset="0"/>
              </a:rPr>
              <a:t>.</a:t>
            </a:r>
          </a:p>
          <a:p>
            <a:pPr marL="0" indent="0">
              <a:buFontTx/>
              <a:buNone/>
              <a:defRPr/>
            </a:pPr>
            <a:endParaRPr lang="tr-TR" sz="2000" dirty="0"/>
          </a:p>
        </p:txBody>
      </p:sp>
      <p:sp>
        <p:nvSpPr>
          <p:cNvPr id="35844" name="Slide Number Placeholder 1">
            <a:extLst>
              <a:ext uri="{FF2B5EF4-FFF2-40B4-BE49-F238E27FC236}">
                <a16:creationId xmlns:a16="http://schemas.microsoft.com/office/drawing/2014/main" id="{5A4FC147-C250-447E-9003-30B19EF6BC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084835F-35E0-4E98-9B77-62285D9E91B8}" type="slidenum">
              <a:rPr lang="en-US" altLang="en-US" smtClean="0"/>
              <a:pPr>
                <a:defRPr/>
              </a:pPr>
              <a:t>23</a:t>
            </a:fld>
            <a:endParaRPr lang="en-US" altLang="tr-TR" sz="14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1">
            <a:extLst>
              <a:ext uri="{FF2B5EF4-FFF2-40B4-BE49-F238E27FC236}">
                <a16:creationId xmlns:a16="http://schemas.microsoft.com/office/drawing/2014/main" id="{4FC5B463-4E10-4FE9-BA54-AF4BD9BEBC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2EEFC36-3118-44BC-AAB4-DA10F4C7D458}" type="slidenum">
              <a:rPr lang="en-US" altLang="en-US" smtClean="0"/>
              <a:pPr>
                <a:defRPr/>
              </a:pPr>
              <a:t>24</a:t>
            </a:fld>
            <a:endParaRPr lang="en-US" altLang="tr-TR" sz="1400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920856D9-AE7E-4B54-80D2-46D3C0ED4C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838200"/>
            <a:ext cx="8610600" cy="526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400" b="1"/>
              <a:t>P </a:t>
            </a:r>
            <a:r>
              <a:rPr lang="tr-TR" altLang="tr-TR" sz="2400"/>
              <a:t>ve</a:t>
            </a:r>
            <a:r>
              <a:rPr lang="en-US" altLang="tr-TR" sz="2400"/>
              <a:t> </a:t>
            </a:r>
            <a:r>
              <a:rPr lang="en-US" altLang="tr-TR" sz="2400" b="1"/>
              <a:t>V </a:t>
            </a:r>
            <a:r>
              <a:rPr lang="tr-TR" altLang="tr-TR" sz="2400"/>
              <a:t>operasyonları</a:t>
            </a:r>
            <a:r>
              <a:rPr lang="en-US" altLang="tr-TR" sz="2400"/>
              <a:t> </a:t>
            </a:r>
            <a:r>
              <a:rPr lang="tr-TR" altLang="tr-TR" sz="2400"/>
              <a:t>bölünemez bir şekilde gerçekleştirilir</a:t>
            </a:r>
            <a:r>
              <a:rPr lang="en-US" altLang="tr-TR" sz="2400"/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24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/>
              <a:t>Bekleyen süreçleri aktifleştiren mekanizma </a:t>
            </a:r>
            <a:r>
              <a:rPr lang="en-US" altLang="tr-TR" sz="2400" b="1"/>
              <a:t>P </a:t>
            </a:r>
            <a:r>
              <a:rPr lang="tr-TR" altLang="tr-TR" sz="2400"/>
              <a:t>ve</a:t>
            </a:r>
            <a:r>
              <a:rPr lang="en-US" altLang="tr-TR" sz="2400"/>
              <a:t> </a:t>
            </a:r>
            <a:r>
              <a:rPr lang="en-US" altLang="tr-TR" sz="2400" b="1"/>
              <a:t>V </a:t>
            </a:r>
            <a:r>
              <a:rPr lang="tr-TR" altLang="tr-TR" sz="2400"/>
              <a:t>operas-yonları içinde gömülüdür</a:t>
            </a:r>
            <a:r>
              <a:rPr lang="en-US" altLang="tr-TR" sz="2400"/>
              <a:t>. </a:t>
            </a:r>
            <a:r>
              <a:rPr lang="tr-TR" altLang="tr-TR" sz="2400"/>
              <a:t>Algoritması tam açıklanamasa da</a:t>
            </a:r>
            <a:r>
              <a:rPr lang="en-US" altLang="tr-TR" sz="2400"/>
              <a:t> </a:t>
            </a:r>
            <a:r>
              <a:rPr lang="tr-TR" altLang="tr-TR" sz="2400"/>
              <a:t>bekleneni gerçekleştirir</a:t>
            </a:r>
            <a:r>
              <a:rPr lang="en-US" altLang="tr-TR" sz="2400"/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24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400" b="1"/>
              <a:t>P</a:t>
            </a:r>
            <a:r>
              <a:rPr lang="en-US" altLang="tr-TR" sz="2400"/>
              <a:t>(s) </a:t>
            </a:r>
            <a:r>
              <a:rPr lang="tr-TR" altLang="tr-TR" sz="2400"/>
              <a:t>tarafından durdurulan süreç aynı semafordaki </a:t>
            </a:r>
            <a:r>
              <a:rPr lang="en-US" altLang="tr-TR" sz="2400" b="1"/>
              <a:t>V</a:t>
            </a:r>
            <a:r>
              <a:rPr lang="en-US" altLang="tr-TR" sz="2400"/>
              <a:t>(s) </a:t>
            </a:r>
            <a:r>
              <a:rPr lang="tr-TR" altLang="tr-TR" sz="2400"/>
              <a:t>operasyonu tarafından serbest bırakılana dek sürüncemede kalır</a:t>
            </a:r>
            <a:r>
              <a:rPr lang="en-US" altLang="tr-TR" sz="2400"/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24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400"/>
              <a:t>Dijkstra </a:t>
            </a:r>
            <a:r>
              <a:rPr lang="tr-TR" altLang="tr-TR" sz="2400"/>
              <a:t>tarafından </a:t>
            </a:r>
            <a:r>
              <a:rPr lang="en-US" altLang="tr-TR" sz="2400"/>
              <a:t>1968</a:t>
            </a:r>
            <a:r>
              <a:rPr lang="tr-TR" altLang="tr-TR" sz="2400"/>
              <a:t>'de geliştirilmiştir</a:t>
            </a:r>
            <a:r>
              <a:rPr lang="en-US" altLang="tr-TR" sz="2400"/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24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400" b="1"/>
              <a:t>P </a:t>
            </a:r>
            <a:r>
              <a:rPr lang="tr-TR" altLang="tr-TR" sz="2400"/>
              <a:t>harfi</a:t>
            </a:r>
            <a:r>
              <a:rPr lang="en-US" altLang="tr-TR" sz="2400"/>
              <a:t> Dutch </a:t>
            </a:r>
            <a:r>
              <a:rPr lang="en-US" altLang="tr-TR" sz="2400" i="1"/>
              <a:t>passeren</a:t>
            </a:r>
            <a:r>
              <a:rPr lang="en-US" altLang="tr-TR" sz="2400"/>
              <a:t> </a:t>
            </a:r>
            <a:r>
              <a:rPr lang="tr-TR" altLang="tr-TR" sz="2400"/>
              <a:t>kelimesinden gelir: </a:t>
            </a:r>
            <a:r>
              <a:rPr lang="en-US" altLang="tr-TR" sz="2400"/>
              <a:t>“</a:t>
            </a:r>
            <a:r>
              <a:rPr lang="tr-TR" altLang="tr-TR" sz="2400"/>
              <a:t>geçmek</a:t>
            </a:r>
            <a:r>
              <a:rPr lang="en-US" altLang="tr-TR" sz="2400"/>
              <a:t>”</a:t>
            </a:r>
            <a:r>
              <a:rPr lang="tr-TR" altLang="tr-TR" sz="2400"/>
              <a:t> demek</a:t>
            </a:r>
            <a:endParaRPr lang="en-US" altLang="tr-TR" sz="24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2400" b="1"/>
              <a:t>V </a:t>
            </a:r>
            <a:r>
              <a:rPr lang="tr-TR" altLang="tr-TR" sz="2400"/>
              <a:t>harfi</a:t>
            </a:r>
            <a:r>
              <a:rPr lang="en-US" altLang="tr-TR" sz="2400"/>
              <a:t> Dutch </a:t>
            </a:r>
            <a:r>
              <a:rPr lang="en-US" altLang="tr-TR" sz="2400" i="1"/>
              <a:t>vrijgeven</a:t>
            </a:r>
            <a:r>
              <a:rPr lang="en-US" altLang="tr-TR" sz="2400"/>
              <a:t> </a:t>
            </a:r>
            <a:r>
              <a:rPr lang="tr-TR" altLang="tr-TR" sz="2400"/>
              <a:t>kelimesinden gelir:</a:t>
            </a:r>
            <a:r>
              <a:rPr lang="en-US" altLang="tr-TR" sz="2400"/>
              <a:t> “</a:t>
            </a:r>
            <a:r>
              <a:rPr lang="tr-TR" altLang="tr-TR" sz="2400"/>
              <a:t>bırakmak</a:t>
            </a:r>
            <a:r>
              <a:rPr lang="en-US" altLang="tr-TR" sz="2400"/>
              <a:t>”</a:t>
            </a:r>
            <a:r>
              <a:rPr lang="tr-TR" altLang="tr-TR" sz="2400"/>
              <a:t> demek</a:t>
            </a:r>
            <a:endParaRPr lang="en-US" altLang="tr-TR" sz="240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576E2A2-DDFD-4774-B467-03BA74F8AB99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684581"/>
          </a:xfrm>
          <a:prstGeom prst="rect">
            <a:avLst/>
          </a:prstGeom>
          <a:solidFill>
            <a:srgbClr val="C00000"/>
          </a:solidFill>
        </p:spPr>
        <p:txBody>
          <a:bodyPr/>
          <a:lstStyle>
            <a:lvl1pPr marL="180000"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tr-TR" altLang="tr-TR" sz="3200">
                <a:latin typeface="Arial" panose="020B0604020202020204" pitchFamily="34" charset="0"/>
                <a:cs typeface="Arial" panose="020B0604020202020204" pitchFamily="34" charset="0"/>
              </a:rPr>
              <a:t>Semaforlar (</a:t>
            </a:r>
            <a:r>
              <a:rPr lang="en-US" altLang="tr-TR" sz="3200">
                <a:latin typeface="Arial" panose="020B0604020202020204" pitchFamily="34" charset="0"/>
                <a:cs typeface="Arial" panose="020B0604020202020204" pitchFamily="34" charset="0"/>
              </a:rPr>
              <a:t>Semaphore</a:t>
            </a:r>
            <a:r>
              <a:rPr lang="tr-TR" altLang="tr-TR" sz="3200">
                <a:latin typeface="Arial" panose="020B0604020202020204" pitchFamily="34" charset="0"/>
                <a:cs typeface="Arial" panose="020B0604020202020204" pitchFamily="34" charset="0"/>
              </a:rPr>
              <a:t>s)</a:t>
            </a:r>
            <a:endParaRPr lang="tr-T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1">
            <a:extLst>
              <a:ext uri="{FF2B5EF4-FFF2-40B4-BE49-F238E27FC236}">
                <a16:creationId xmlns:a16="http://schemas.microsoft.com/office/drawing/2014/main" id="{2D94DFFA-A997-4B1B-8C11-CA6991405A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2EEFC36-3118-44BC-AAB4-DA10F4C7D458}" type="slidenum">
              <a:rPr lang="en-US" altLang="en-US" smtClean="0"/>
              <a:pPr>
                <a:defRPr/>
              </a:pPr>
              <a:t>25</a:t>
            </a:fld>
            <a:endParaRPr lang="en-US" altLang="tr-TR" sz="1400"/>
          </a:p>
        </p:txBody>
      </p:sp>
      <p:sp>
        <p:nvSpPr>
          <p:cNvPr id="48131" name="Rectangle 4">
            <a:extLst>
              <a:ext uri="{FF2B5EF4-FFF2-40B4-BE49-F238E27FC236}">
                <a16:creationId xmlns:a16="http://schemas.microsoft.com/office/drawing/2014/main" id="{B2F626BE-316F-4583-9DCD-BB82038C05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212725"/>
            <a:ext cx="8686800" cy="634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tr-TR" dirty="0">
                <a:latin typeface="Arial" charset="0"/>
                <a:cs typeface="Arial" charset="0"/>
              </a:rPr>
              <a:t>Sadece bir sürecin kritik sürecinde olmasını garantileme 0 ve 1 değerleri alan ve kilit değişkeni gibi davranan bir semaforla </a:t>
            </a:r>
            <a:br>
              <a:rPr lang="tr-TR" dirty="0">
                <a:latin typeface="Arial" charset="0"/>
                <a:cs typeface="Arial" charset="0"/>
              </a:rPr>
            </a:br>
            <a:r>
              <a:rPr lang="en-US" dirty="0">
                <a:latin typeface="Arial" charset="0"/>
                <a:cs typeface="Arial" charset="0"/>
              </a:rPr>
              <a:t>(</a:t>
            </a:r>
            <a:r>
              <a:rPr lang="en-US" i="1" dirty="0">
                <a:latin typeface="Arial" charset="0"/>
                <a:cs typeface="Arial" charset="0"/>
              </a:rPr>
              <a:t>binary semaphore</a:t>
            </a:r>
            <a:r>
              <a:rPr lang="en-US" dirty="0">
                <a:latin typeface="Arial" charset="0"/>
                <a:cs typeface="Arial" charset="0"/>
              </a:rPr>
              <a:t>) </a:t>
            </a:r>
            <a:r>
              <a:rPr lang="tr-TR" dirty="0">
                <a:latin typeface="Arial" charset="0"/>
                <a:cs typeface="Arial" charset="0"/>
              </a:rPr>
              <a:t>sağlanabilir.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tr-TR" dirty="0">
                <a:latin typeface="Arial" charset="0"/>
                <a:cs typeface="Arial" charset="0"/>
              </a:rPr>
              <a:t>Ancak</a:t>
            </a:r>
            <a:r>
              <a:rPr lang="en-US" dirty="0">
                <a:latin typeface="Arial" charset="0"/>
                <a:cs typeface="Arial" charset="0"/>
              </a:rPr>
              <a:t> P </a:t>
            </a:r>
            <a:r>
              <a:rPr lang="tr-TR" dirty="0">
                <a:latin typeface="Arial" charset="0"/>
                <a:cs typeface="Arial" charset="0"/>
              </a:rPr>
              <a:t>ve</a:t>
            </a:r>
            <a:r>
              <a:rPr lang="en-US" dirty="0">
                <a:latin typeface="Arial" charset="0"/>
                <a:cs typeface="Arial" charset="0"/>
              </a:rPr>
              <a:t> V </a:t>
            </a:r>
            <a:r>
              <a:rPr lang="tr-TR" dirty="0">
                <a:latin typeface="Arial" charset="0"/>
                <a:cs typeface="Arial" charset="0"/>
              </a:rPr>
              <a:t>operasyonları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tr-TR" dirty="0">
                <a:latin typeface="Arial" charset="0"/>
                <a:cs typeface="Arial" charset="0"/>
              </a:rPr>
              <a:t>bir süreç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tr-TR" dirty="0">
                <a:latin typeface="Arial" charset="0"/>
                <a:cs typeface="Arial" charset="0"/>
              </a:rPr>
              <a:t>planlama mekanizması içerir</a:t>
            </a:r>
            <a:r>
              <a:rPr lang="en-US" dirty="0">
                <a:latin typeface="Arial" charset="0"/>
                <a:cs typeface="Arial" charset="0"/>
              </a:rPr>
              <a:t>:</a:t>
            </a:r>
          </a:p>
          <a:p>
            <a:pPr eaLnBrk="1" hangingPunct="1">
              <a:defRPr/>
            </a:pPr>
            <a:endParaRPr lang="en-US" sz="2200" dirty="0">
              <a:latin typeface="Arial" charset="0"/>
              <a:cs typeface="Arial" charset="0"/>
            </a:endParaRPr>
          </a:p>
          <a:p>
            <a:pPr eaLnBrk="1" hangingPunct="1">
              <a:spcBef>
                <a:spcPts val="1200"/>
              </a:spcBef>
              <a:defRPr/>
            </a:pPr>
            <a:r>
              <a:rPr lang="tr-TR" sz="2200" b="1" i="1" dirty="0">
                <a:latin typeface="Arial" charset="0"/>
                <a:cs typeface="Arial" charset="0"/>
              </a:rPr>
              <a:t>        Süreç</a:t>
            </a:r>
            <a:r>
              <a:rPr lang="en-US" sz="2200" b="1" i="1" dirty="0">
                <a:latin typeface="Arial" charset="0"/>
                <a:cs typeface="Arial" charset="0"/>
              </a:rPr>
              <a:t> 1 </a:t>
            </a:r>
            <a:r>
              <a:rPr lang="en-US" sz="2200" dirty="0">
                <a:latin typeface="Arial" charset="0"/>
                <a:cs typeface="Arial" charset="0"/>
              </a:rPr>
              <a:t>			</a:t>
            </a:r>
            <a:r>
              <a:rPr lang="tr-TR" sz="2200" b="1" i="1" dirty="0">
                <a:latin typeface="Arial" charset="0"/>
                <a:cs typeface="Arial" charset="0"/>
              </a:rPr>
              <a:t>       Süreç</a:t>
            </a:r>
            <a:r>
              <a:rPr lang="en-US" sz="2200" b="1" i="1" dirty="0">
                <a:latin typeface="Arial" charset="0"/>
                <a:cs typeface="Arial" charset="0"/>
              </a:rPr>
              <a:t> 2 </a:t>
            </a:r>
            <a:r>
              <a:rPr lang="en-US" sz="2200" dirty="0">
                <a:latin typeface="Arial" charset="0"/>
                <a:cs typeface="Arial" charset="0"/>
              </a:rPr>
              <a:t>		</a:t>
            </a:r>
            <a:r>
              <a:rPr lang="tr-TR" sz="2200" b="1" i="1" dirty="0">
                <a:latin typeface="Arial" charset="0"/>
                <a:cs typeface="Arial" charset="0"/>
              </a:rPr>
              <a:t>        Süreç</a:t>
            </a:r>
            <a:r>
              <a:rPr lang="en-US" sz="2200" b="1" i="1" dirty="0">
                <a:latin typeface="Arial" charset="0"/>
                <a:cs typeface="Arial" charset="0"/>
              </a:rPr>
              <a:t> 3</a:t>
            </a:r>
          </a:p>
          <a:p>
            <a:pPr eaLnBrk="1" hangingPunct="1">
              <a:spcBef>
                <a:spcPts val="1200"/>
              </a:spcBef>
              <a:defRPr/>
            </a:pPr>
            <a:endParaRPr lang="en-US" sz="2200" dirty="0">
              <a:latin typeface="Arial" charset="0"/>
              <a:cs typeface="Arial" charset="0"/>
            </a:endParaRPr>
          </a:p>
          <a:p>
            <a:pPr eaLnBrk="1" hangingPunct="1">
              <a:spcBef>
                <a:spcPts val="1200"/>
              </a:spcBef>
              <a:defRPr/>
            </a:pPr>
            <a:r>
              <a:rPr lang="tr-TR" sz="2200" dirty="0">
                <a:latin typeface="Arial" charset="0"/>
                <a:cs typeface="Arial" charset="0"/>
              </a:rPr>
              <a:t>Kritik olmayan bölge</a:t>
            </a:r>
            <a:r>
              <a:rPr lang="en-US" sz="2200" dirty="0">
                <a:latin typeface="Arial" charset="0"/>
                <a:cs typeface="Arial" charset="0"/>
              </a:rPr>
              <a:t> 		</a:t>
            </a:r>
            <a:r>
              <a:rPr lang="tr-TR" sz="2200" dirty="0">
                <a:latin typeface="Arial" charset="0"/>
                <a:cs typeface="Arial" charset="0"/>
              </a:rPr>
              <a:t>    Kritik olmayan</a:t>
            </a:r>
            <a:r>
              <a:rPr lang="en-US" sz="2200" dirty="0">
                <a:latin typeface="Arial" charset="0"/>
                <a:cs typeface="Arial" charset="0"/>
              </a:rPr>
              <a:t> 	</a:t>
            </a:r>
            <a:r>
              <a:rPr lang="tr-TR" sz="2200" dirty="0">
                <a:latin typeface="Arial" charset="0"/>
                <a:cs typeface="Arial" charset="0"/>
              </a:rPr>
              <a:t>   Kritik olmayan</a:t>
            </a:r>
            <a:endParaRPr lang="en-US" sz="2200" dirty="0">
              <a:latin typeface="Arial" charset="0"/>
              <a:cs typeface="Arial" charset="0"/>
            </a:endParaRPr>
          </a:p>
          <a:p>
            <a:pPr eaLnBrk="1" hangingPunct="1">
              <a:spcBef>
                <a:spcPts val="1200"/>
              </a:spcBef>
              <a:defRPr/>
            </a:pPr>
            <a:r>
              <a:rPr lang="en-US" sz="2200" dirty="0">
                <a:latin typeface="Arial" charset="0"/>
                <a:cs typeface="Arial" charset="0"/>
              </a:rPr>
              <a:t>	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…				...			…</a:t>
            </a:r>
          </a:p>
          <a:p>
            <a:pPr eaLnBrk="1" hangingPunct="1">
              <a:spcBef>
                <a:spcPts val="1200"/>
              </a:spcBef>
              <a:defRPr/>
            </a:pP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	P(s) 				P(s) 			P(s)</a:t>
            </a:r>
          </a:p>
          <a:p>
            <a:pPr eaLnBrk="1" hangingPunct="1">
              <a:spcBef>
                <a:spcPts val="1200"/>
              </a:spcBef>
              <a:defRPr/>
            </a:pP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</a:t>
            </a:r>
            <a:r>
              <a:rPr lang="tr-TR" sz="22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    Kritik Bölge 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		 </a:t>
            </a:r>
            <a:r>
              <a:rPr lang="tr-TR" sz="22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    Kritik Bölge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	</a:t>
            </a:r>
            <a:r>
              <a:rPr lang="tr-TR" sz="22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     Kritik Bölge</a:t>
            </a:r>
            <a:endParaRPr lang="en-US" sz="2200" b="1" dirty="0">
              <a:solidFill>
                <a:schemeClr val="accent2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pPr eaLnBrk="1" hangingPunct="1">
              <a:spcBef>
                <a:spcPts val="1200"/>
              </a:spcBef>
              <a:defRPr/>
            </a:pP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	V(s) 				V(s) 			V(s)</a:t>
            </a:r>
          </a:p>
          <a:p>
            <a:pPr eaLnBrk="1" hangingPunct="1">
              <a:spcBef>
                <a:spcPts val="1200"/>
              </a:spcBef>
              <a:defRPr/>
            </a:pP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	… 				… 			…</a:t>
            </a:r>
          </a:p>
          <a:p>
            <a:pPr eaLnBrk="1" hangingPunct="1">
              <a:spcBef>
                <a:spcPts val="1200"/>
              </a:spcBef>
              <a:defRPr/>
            </a:pPr>
            <a:r>
              <a:rPr lang="tr-TR" sz="2200" dirty="0">
                <a:latin typeface="Arial" charset="0"/>
                <a:cs typeface="Arial" charset="0"/>
              </a:rPr>
              <a:t>Kritik olmayan bölge</a:t>
            </a:r>
            <a:r>
              <a:rPr lang="en-US" sz="2200" dirty="0">
                <a:latin typeface="Arial" charset="0"/>
                <a:cs typeface="Arial" charset="0"/>
              </a:rPr>
              <a:t>		</a:t>
            </a:r>
            <a:r>
              <a:rPr lang="tr-TR" sz="2200" dirty="0">
                <a:latin typeface="Arial" charset="0"/>
                <a:cs typeface="Arial" charset="0"/>
              </a:rPr>
              <a:t>   Kritik olmayan</a:t>
            </a:r>
            <a:r>
              <a:rPr lang="en-US" sz="2200" dirty="0">
                <a:latin typeface="Arial" charset="0"/>
                <a:cs typeface="Arial" charset="0"/>
              </a:rPr>
              <a:t> 	</a:t>
            </a:r>
            <a:r>
              <a:rPr lang="tr-TR" sz="2200" dirty="0">
                <a:latin typeface="Arial" charset="0"/>
                <a:cs typeface="Arial" charset="0"/>
              </a:rPr>
              <a:t>    Kritik olmayan</a:t>
            </a:r>
            <a:endParaRPr lang="en-US" sz="2200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7B390-EF84-434F-B45A-07BFD4B11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altLang="tr-TR" dirty="0">
                <a:cs typeface="Arial" charset="0"/>
              </a:rPr>
              <a:t>Genel Semafor </a:t>
            </a:r>
            <a:r>
              <a:rPr lang="en-US" altLang="tr-TR" sz="2800" dirty="0">
                <a:cs typeface="Arial" charset="0"/>
              </a:rPr>
              <a:t>(</a:t>
            </a:r>
            <a:r>
              <a:rPr lang="tr-TR" altLang="tr-TR" sz="2800" dirty="0">
                <a:cs typeface="Arial" charset="0"/>
              </a:rPr>
              <a:t>veya Sayaç</a:t>
            </a:r>
            <a:r>
              <a:rPr lang="en-US" altLang="tr-TR" sz="2800" dirty="0">
                <a:cs typeface="Arial" charset="0"/>
              </a:rPr>
              <a:t> </a:t>
            </a:r>
            <a:r>
              <a:rPr lang="tr-TR" altLang="tr-TR" sz="2800" dirty="0">
                <a:cs typeface="Arial" charset="0"/>
              </a:rPr>
              <a:t>Semafor</a:t>
            </a:r>
            <a:r>
              <a:rPr lang="en-US" altLang="tr-TR" sz="2800" dirty="0">
                <a:cs typeface="Arial" charset="0"/>
              </a:rPr>
              <a:t>)</a:t>
            </a:r>
            <a:endParaRPr lang="tr-TR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D3103-5229-4F5C-AF91-97F82AC8E4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spcBef>
                <a:spcPct val="0"/>
              </a:spcBef>
              <a:defRPr/>
            </a:pPr>
            <a:r>
              <a:rPr lang="tr-TR" altLang="tr-TR" sz="2400" dirty="0">
                <a:cs typeface="Arial" charset="0"/>
              </a:rPr>
              <a:t>0 ve 1'den başka pozitif bir sayı da tutabilir</a:t>
            </a:r>
            <a:r>
              <a:rPr lang="en-US" altLang="tr-TR" sz="2400" dirty="0">
                <a:cs typeface="Arial" charset="0"/>
              </a:rPr>
              <a:t>.</a:t>
            </a:r>
          </a:p>
          <a:p>
            <a:pPr algn="just" eaLnBrk="1" hangingPunct="1">
              <a:spcBef>
                <a:spcPct val="0"/>
              </a:spcBef>
              <a:defRPr/>
            </a:pPr>
            <a:r>
              <a:rPr lang="tr-TR" altLang="tr-TR" sz="2400" dirty="0">
                <a:cs typeface="Arial" charset="0"/>
              </a:rPr>
              <a:t>Böyle bir imkan</a:t>
            </a:r>
            <a:r>
              <a:rPr lang="en-US" altLang="tr-TR" sz="2400" dirty="0">
                <a:cs typeface="Arial" charset="0"/>
              </a:rPr>
              <a:t> </a:t>
            </a:r>
            <a:r>
              <a:rPr lang="tr-TR" altLang="tr-TR" sz="2400" dirty="0">
                <a:cs typeface="Arial" charset="0"/>
              </a:rPr>
              <a:t>müsait veya kullanılan kaynak sayısı anlamına gelir. ve</a:t>
            </a:r>
            <a:r>
              <a:rPr lang="en-US" altLang="tr-TR" sz="2400" dirty="0">
                <a:cs typeface="Arial" charset="0"/>
              </a:rPr>
              <a:t> </a:t>
            </a:r>
            <a:r>
              <a:rPr lang="tr-TR" altLang="tr-TR" sz="2400" dirty="0">
                <a:cs typeface="Arial" charset="0"/>
              </a:rPr>
              <a:t>"</a:t>
            </a:r>
            <a:r>
              <a:rPr lang="en-US" altLang="tr-TR" sz="2400" dirty="0">
                <a:cs typeface="Arial" charset="0"/>
              </a:rPr>
              <a:t>producer/consumer</a:t>
            </a:r>
            <a:r>
              <a:rPr lang="tr-TR" altLang="tr-TR" sz="2400" dirty="0">
                <a:cs typeface="Arial" charset="0"/>
              </a:rPr>
              <a:t>"</a:t>
            </a:r>
            <a:r>
              <a:rPr lang="en-US" altLang="tr-TR" sz="2400" dirty="0">
                <a:cs typeface="Arial" charset="0"/>
              </a:rPr>
              <a:t> </a:t>
            </a:r>
            <a:r>
              <a:rPr lang="tr-TR" altLang="tr-TR" sz="2400" dirty="0">
                <a:cs typeface="Arial" charset="0"/>
              </a:rPr>
              <a:t>problemlerini çözmeye yarar.</a:t>
            </a:r>
          </a:p>
          <a:p>
            <a:pPr marL="457200" lvl="1" indent="0" algn="just" eaLnBrk="1" hangingPunct="1">
              <a:spcBef>
                <a:spcPct val="0"/>
              </a:spcBef>
              <a:buFontTx/>
              <a:buNone/>
              <a:defRPr/>
            </a:pPr>
            <a:endParaRPr lang="tr-TR" altLang="tr-TR" sz="2000" dirty="0">
              <a:cs typeface="Arial" charset="0"/>
            </a:endParaRPr>
          </a:p>
          <a:p>
            <a:pPr lvl="1" algn="just" eaLnBrk="1" hangingPunct="1">
              <a:spcBef>
                <a:spcPct val="0"/>
              </a:spcBef>
              <a:defRPr/>
            </a:pPr>
            <a:r>
              <a:rPr lang="tr-TR" altLang="tr-TR" sz="2000" dirty="0">
                <a:cs typeface="Arial" charset="0"/>
              </a:rPr>
              <a:t>Yine işletim sistemleri dersinden örnek verdik...</a:t>
            </a:r>
            <a:endParaRPr lang="en-US" altLang="tr-TR" sz="2000" dirty="0">
              <a:cs typeface="Arial" charset="0"/>
            </a:endParaRPr>
          </a:p>
          <a:p>
            <a:pPr algn="just" eaLnBrk="1" hangingPunct="1">
              <a:spcBef>
                <a:spcPct val="0"/>
              </a:spcBef>
              <a:defRPr/>
            </a:pPr>
            <a:endParaRPr lang="en-US" altLang="tr-TR" sz="2400" dirty="0">
              <a:cs typeface="Arial" charset="0"/>
            </a:endParaRPr>
          </a:p>
          <a:p>
            <a:pPr algn="just" eaLnBrk="1" hangingPunct="1">
              <a:spcBef>
                <a:spcPct val="0"/>
              </a:spcBef>
              <a:defRPr/>
            </a:pPr>
            <a:r>
              <a:rPr lang="tr-TR" altLang="tr-TR" sz="2400" dirty="0">
                <a:cs typeface="Arial" charset="0"/>
              </a:rPr>
              <a:t>Unix/Linux süreçleri için semafor rutinleri mevcuttur</a:t>
            </a:r>
            <a:r>
              <a:rPr lang="en-US" altLang="tr-TR" sz="2400" dirty="0">
                <a:cs typeface="Arial" charset="0"/>
              </a:rPr>
              <a:t>.</a:t>
            </a:r>
          </a:p>
          <a:p>
            <a:pPr algn="just" eaLnBrk="1" hangingPunct="1">
              <a:spcBef>
                <a:spcPct val="0"/>
              </a:spcBef>
              <a:defRPr/>
            </a:pPr>
            <a:r>
              <a:rPr lang="en-US" altLang="tr-TR" sz="2400" dirty="0" err="1">
                <a:cs typeface="Arial" charset="0"/>
              </a:rPr>
              <a:t>Pthreads</a:t>
            </a:r>
            <a:r>
              <a:rPr lang="tr-TR" altLang="tr-TR" sz="2400" dirty="0">
                <a:cs typeface="Arial" charset="0"/>
              </a:rPr>
              <a:t>'</a:t>
            </a:r>
            <a:r>
              <a:rPr lang="tr-TR" altLang="tr-TR" sz="2400" dirty="0" err="1">
                <a:cs typeface="Arial" charset="0"/>
              </a:rPr>
              <a:t>lerde</a:t>
            </a:r>
            <a:r>
              <a:rPr lang="tr-TR" altLang="tr-TR" sz="2400" dirty="0">
                <a:cs typeface="Arial" charset="0"/>
              </a:rPr>
              <a:t> bu imkan yokmuş</a:t>
            </a:r>
            <a:r>
              <a:rPr lang="en-US" altLang="tr-TR" sz="2400" dirty="0">
                <a:cs typeface="Arial" charset="0"/>
              </a:rPr>
              <a:t>.</a:t>
            </a:r>
            <a:endParaRPr lang="tr-TR" altLang="tr-TR" sz="2400" dirty="0">
              <a:cs typeface="Arial" charset="0"/>
            </a:endParaRPr>
          </a:p>
          <a:p>
            <a:pPr lvl="1" algn="just" eaLnBrk="1" hangingPunct="1">
              <a:spcBef>
                <a:spcPct val="0"/>
              </a:spcBef>
              <a:defRPr/>
            </a:pPr>
            <a:r>
              <a:rPr lang="tr-TR" altLang="tr-TR" sz="2000" dirty="0" err="1">
                <a:cs typeface="Arial" charset="0"/>
              </a:rPr>
              <a:t>Wilkinson</a:t>
            </a:r>
            <a:r>
              <a:rPr lang="tr-TR" altLang="tr-TR" sz="2000" dirty="0">
                <a:cs typeface="Arial" charset="0"/>
              </a:rPr>
              <a:t> hocamızın notu böyleydi.</a:t>
            </a:r>
            <a:endParaRPr lang="en-US" altLang="tr-TR" sz="2000" dirty="0">
              <a:cs typeface="Arial" charset="0"/>
            </a:endParaRPr>
          </a:p>
        </p:txBody>
      </p:sp>
      <p:sp>
        <p:nvSpPr>
          <p:cNvPr id="38916" name="Slide Number Placeholder 1">
            <a:extLst>
              <a:ext uri="{FF2B5EF4-FFF2-40B4-BE49-F238E27FC236}">
                <a16:creationId xmlns:a16="http://schemas.microsoft.com/office/drawing/2014/main" id="{19C0F2ED-A608-4AC9-BBD9-A87221E9F8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084835F-35E0-4E98-9B77-62285D9E91B8}" type="slidenum">
              <a:rPr lang="en-US" altLang="en-US" smtClean="0"/>
              <a:pPr>
                <a:defRPr/>
              </a:pPr>
              <a:t>26</a:t>
            </a:fld>
            <a:endParaRPr lang="en-US" altLang="tr-TR" sz="14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34A33-BF29-40C6-AD5A-0C8078F47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656C8F-3CFB-4D52-A2BE-628783BA72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39750" indent="-363538" eaLnBrk="1" hangingPunct="1">
              <a:buFont typeface="Arial" panose="020B0604020202020204" pitchFamily="34" charset="0"/>
              <a:buChar char="•"/>
              <a:defRPr/>
            </a:pPr>
            <a:r>
              <a:rPr lang="tr-TR" sz="2800" dirty="0">
                <a:latin typeface="Arial" charset="0"/>
                <a:cs typeface="Arial" charset="0"/>
              </a:rPr>
              <a:t>Paylaşımlı kaynaklara erişmek için prosedür kullanmaktır</a:t>
            </a:r>
            <a:r>
              <a:rPr lang="en-US" sz="2800" dirty="0">
                <a:latin typeface="Arial" charset="0"/>
                <a:cs typeface="Arial" charset="0"/>
              </a:rPr>
              <a:t>. </a:t>
            </a:r>
            <a:r>
              <a:rPr lang="tr-TR" sz="2800" b="1" i="1" dirty="0">
                <a:latin typeface="Arial" charset="0"/>
                <a:cs typeface="Arial" charset="0"/>
              </a:rPr>
              <a:t>Bir anda sadece bir süreç bu</a:t>
            </a:r>
            <a:r>
              <a:rPr lang="en-US" sz="2800" b="1" i="1" dirty="0">
                <a:latin typeface="Arial" charset="0"/>
                <a:cs typeface="Arial" charset="0"/>
              </a:rPr>
              <a:t> </a:t>
            </a:r>
            <a:r>
              <a:rPr lang="tr-TR" sz="2800" b="1" i="1" dirty="0">
                <a:latin typeface="Arial" charset="0"/>
                <a:cs typeface="Arial" charset="0"/>
              </a:rPr>
              <a:t>monitörü</a:t>
            </a:r>
            <a:r>
              <a:rPr lang="en-US" sz="2800" b="1" i="1" dirty="0">
                <a:latin typeface="Arial" charset="0"/>
                <a:cs typeface="Arial" charset="0"/>
              </a:rPr>
              <a:t> </a:t>
            </a:r>
            <a:r>
              <a:rPr lang="tr-TR" sz="2800" b="1" i="1" dirty="0">
                <a:latin typeface="Arial" charset="0"/>
                <a:cs typeface="Arial" charset="0"/>
              </a:rPr>
              <a:t>kullanabilir</a:t>
            </a:r>
            <a:r>
              <a:rPr lang="en-US" sz="2800" b="1" i="1" dirty="0">
                <a:latin typeface="Arial" charset="0"/>
                <a:cs typeface="Arial" charset="0"/>
              </a:rPr>
              <a:t>.</a:t>
            </a:r>
          </a:p>
          <a:p>
            <a:pPr marL="539750" indent="-363538" eaLnBrk="1" hangingPunct="1">
              <a:buFont typeface="Arial" panose="020B0604020202020204" pitchFamily="34" charset="0"/>
              <a:buChar char="•"/>
              <a:defRPr/>
            </a:pPr>
            <a:endParaRPr lang="en-US" sz="1600" dirty="0">
              <a:latin typeface="Arial" charset="0"/>
              <a:cs typeface="Arial" charset="0"/>
            </a:endParaRPr>
          </a:p>
          <a:p>
            <a:pPr marL="539750" indent="-363538" eaLnBrk="1" hangingPunct="1">
              <a:buFont typeface="Arial" panose="020B0604020202020204" pitchFamily="34" charset="0"/>
              <a:buChar char="•"/>
              <a:defRPr/>
            </a:pPr>
            <a:r>
              <a:rPr lang="tr-TR" sz="2800" dirty="0">
                <a:latin typeface="Arial" charset="0"/>
                <a:cs typeface="Arial" charset="0"/>
              </a:rPr>
              <a:t>Bir semafor veya kilit kullanılarak geliştirilebilir</a:t>
            </a:r>
            <a:r>
              <a:rPr lang="en-US" sz="2800" dirty="0">
                <a:latin typeface="Arial" charset="0"/>
                <a:cs typeface="Arial" charset="0"/>
              </a:rPr>
              <a:t> :</a:t>
            </a:r>
          </a:p>
          <a:p>
            <a:pPr eaLnBrk="1" hangingPunct="1">
              <a:defRPr/>
            </a:pPr>
            <a:endParaRPr lang="en-US" sz="1050" dirty="0">
              <a:latin typeface="Arial" charset="0"/>
              <a:cs typeface="Arial" charset="0"/>
            </a:endParaRPr>
          </a:p>
          <a:p>
            <a:pPr marL="214163" indent="0" eaLnBrk="1" hangingPunct="1">
              <a:spcBef>
                <a:spcPts val="0"/>
              </a:spcBef>
              <a:buNone/>
              <a:defRPr/>
            </a:pPr>
            <a:r>
              <a:rPr lang="en-US" b="1" dirty="0">
                <a:latin typeface="Arial" charset="0"/>
                <a:cs typeface="Arial" charset="0"/>
              </a:rPr>
              <a:t>		</a:t>
            </a: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monitor_proc1() {</a:t>
            </a:r>
          </a:p>
          <a:p>
            <a:pPr marL="214163" indent="0" eaLnBrk="1" hangingPunct="1">
              <a:spcBef>
                <a:spcPts val="0"/>
              </a:spcBef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		lock(x);</a:t>
            </a:r>
          </a:p>
          <a:p>
            <a:pPr marL="214163" indent="0" eaLnBrk="1" hangingPunct="1">
              <a:spcBef>
                <a:spcPts val="0"/>
              </a:spcBef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			</a:t>
            </a:r>
          </a:p>
          <a:p>
            <a:pPr marL="214163" indent="0" eaLnBrk="1" hangingPunct="1">
              <a:spcBef>
                <a:spcPts val="0"/>
              </a:spcBef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			monitor body</a:t>
            </a:r>
          </a:p>
          <a:p>
            <a:pPr marL="214163" indent="0" eaLnBrk="1" hangingPunct="1">
              <a:spcBef>
                <a:spcPts val="0"/>
              </a:spcBef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			</a:t>
            </a:r>
          </a:p>
          <a:p>
            <a:pPr marL="214163" indent="0" eaLnBrk="1" hangingPunct="1">
              <a:spcBef>
                <a:spcPts val="0"/>
              </a:spcBef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		unlock(x);</a:t>
            </a:r>
          </a:p>
          <a:p>
            <a:pPr marL="214163" indent="0" eaLnBrk="1" hangingPunct="1">
              <a:spcBef>
                <a:spcPts val="0"/>
              </a:spcBef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		return;</a:t>
            </a:r>
          </a:p>
          <a:p>
            <a:pPr marL="214163" indent="0" eaLnBrk="1" hangingPunct="1">
              <a:spcBef>
                <a:spcPts val="0"/>
              </a:spcBef>
              <a:buNone/>
              <a:defRPr/>
            </a:pPr>
            <a:r>
              <a:rPr lang="en-US" sz="2000" b="1" dirty="0">
                <a:solidFill>
                  <a:schemeClr val="accent2">
                    <a:lumMod val="75000"/>
                  </a:schemeClr>
                </a:solidFill>
                <a:latin typeface="Arial" charset="0"/>
                <a:cs typeface="Arial" charset="0"/>
              </a:rPr>
              <a:t>		}</a:t>
            </a:r>
            <a:endParaRPr lang="en-US" sz="2400" b="1" dirty="0">
              <a:solidFill>
                <a:schemeClr val="accent2">
                  <a:lumMod val="75000"/>
                </a:schemeClr>
              </a:solidFill>
              <a:latin typeface="Arial" charset="0"/>
              <a:cs typeface="Arial" charset="0"/>
            </a:endParaRPr>
          </a:p>
          <a:p>
            <a:endParaRPr lang="tr-TR" dirty="0"/>
          </a:p>
        </p:txBody>
      </p:sp>
      <p:sp>
        <p:nvSpPr>
          <p:cNvPr id="39938" name="Slide Number Placeholder 1">
            <a:extLst>
              <a:ext uri="{FF2B5EF4-FFF2-40B4-BE49-F238E27FC236}">
                <a16:creationId xmlns:a16="http://schemas.microsoft.com/office/drawing/2014/main" id="{ED55EC16-6CEE-4782-8F2C-ED1947C3483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2EEFC36-3118-44BC-AAB4-DA10F4C7D458}" type="slidenum">
              <a:rPr lang="en-US" altLang="en-US" smtClean="0"/>
              <a:pPr>
                <a:defRPr/>
              </a:pPr>
              <a:t>27</a:t>
            </a:fld>
            <a:endParaRPr lang="en-US" altLang="tr-TR" sz="1400"/>
          </a:p>
        </p:txBody>
      </p:sp>
      <p:sp>
        <p:nvSpPr>
          <p:cNvPr id="39940" name="TextBox 3">
            <a:extLst>
              <a:ext uri="{FF2B5EF4-FFF2-40B4-BE49-F238E27FC236}">
                <a16:creationId xmlns:a16="http://schemas.microsoft.com/office/drawing/2014/main" id="{325291CF-6D7C-4310-89C6-98292B24E3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3886200"/>
            <a:ext cx="28956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 dirty="0">
                <a:solidFill>
                  <a:srgbClr val="FF0000"/>
                </a:solidFill>
              </a:rPr>
              <a:t>Java </a:t>
            </a:r>
            <a:r>
              <a:rPr lang="tr-TR" altLang="tr-TR" sz="2400" dirty="0" err="1">
                <a:solidFill>
                  <a:srgbClr val="FF0000"/>
                </a:solidFill>
              </a:rPr>
              <a:t>thread'lerinde</a:t>
            </a:r>
            <a:r>
              <a:rPr lang="tr-TR" altLang="tr-TR" sz="2400" dirty="0">
                <a:solidFill>
                  <a:srgbClr val="FF0000"/>
                </a:solidFill>
              </a:rPr>
              <a:t> </a:t>
            </a:r>
            <a:r>
              <a:rPr lang="en-US" altLang="tr-TR" sz="2400" dirty="0">
                <a:solidFill>
                  <a:srgbClr val="FF0000"/>
                </a:solidFill>
              </a:rPr>
              <a:t> </a:t>
            </a:r>
            <a:r>
              <a:rPr lang="tr-TR" altLang="tr-TR" sz="2400" dirty="0">
                <a:solidFill>
                  <a:srgbClr val="FF0000"/>
                </a:solidFill>
              </a:rPr>
              <a:t>bir tür monitör kullanılmaktadır.</a:t>
            </a:r>
            <a:endParaRPr lang="en-US" altLang="tr-TR" sz="2400" dirty="0">
              <a:solidFill>
                <a:srgbClr val="FF0000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7F7526D-4399-4676-A886-EC244F3191BA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684581"/>
          </a:xfrm>
          <a:prstGeom prst="rect">
            <a:avLst/>
          </a:prstGeom>
          <a:solidFill>
            <a:srgbClr val="C00000"/>
          </a:solidFill>
        </p:spPr>
        <p:txBody>
          <a:bodyPr/>
          <a:lstStyle>
            <a:lvl1pPr marL="180000"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tr-TR" altLang="tr-TR" sz="3200" dirty="0">
                <a:latin typeface="Arial" panose="020B0604020202020204" pitchFamily="34" charset="0"/>
                <a:cs typeface="Arial" panose="020B0604020202020204" pitchFamily="34" charset="0"/>
              </a:rPr>
              <a:t>Monitörler</a:t>
            </a:r>
            <a:endParaRPr lang="tr-TR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30B22-6743-4540-89FC-4FC296622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Program  Örneği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9B218E-038E-4674-B1ED-4596F333D8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800" b="1" dirty="0">
                <a:cs typeface="Arial" charset="0"/>
              </a:rPr>
              <a:t>a[1000]</a:t>
            </a:r>
            <a:r>
              <a:rPr lang="tr-TR" altLang="tr-TR" sz="2800" dirty="0">
                <a:cs typeface="Arial" charset="0"/>
              </a:rPr>
              <a:t> dizisinin elemanlarının toplamı.</a:t>
            </a:r>
            <a:endParaRPr lang="en-US" altLang="tr-TR" sz="2800" dirty="0"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tr-TR" sz="2800" dirty="0"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800" b="1" dirty="0">
                <a:solidFill>
                  <a:schemeClr val="accent2"/>
                </a:solidFill>
                <a:cs typeface="Arial" charset="0"/>
              </a:rPr>
              <a:t>	int sum, a[1000];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800" b="1" dirty="0">
                <a:solidFill>
                  <a:schemeClr val="accent2"/>
                </a:solidFill>
                <a:cs typeface="Arial" charset="0"/>
              </a:rPr>
              <a:t>	sum = 0;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800" b="1" dirty="0">
                <a:solidFill>
                  <a:schemeClr val="accent2"/>
                </a:solidFill>
                <a:cs typeface="Arial" charset="0"/>
              </a:rPr>
              <a:t>	for (</a:t>
            </a:r>
            <a:r>
              <a:rPr lang="en-US" altLang="tr-TR" sz="2800" b="1" dirty="0" err="1">
                <a:solidFill>
                  <a:schemeClr val="accent2"/>
                </a:solidFill>
                <a:cs typeface="Arial" charset="0"/>
              </a:rPr>
              <a:t>i</a:t>
            </a:r>
            <a:r>
              <a:rPr lang="en-US" altLang="tr-TR" sz="2800" b="1" dirty="0">
                <a:solidFill>
                  <a:schemeClr val="accent2"/>
                </a:solidFill>
                <a:cs typeface="Arial" charset="0"/>
              </a:rPr>
              <a:t> = 0; </a:t>
            </a:r>
            <a:r>
              <a:rPr lang="en-US" altLang="tr-TR" sz="2800" b="1" dirty="0" err="1">
                <a:solidFill>
                  <a:schemeClr val="accent2"/>
                </a:solidFill>
                <a:cs typeface="Arial" charset="0"/>
              </a:rPr>
              <a:t>i</a:t>
            </a:r>
            <a:r>
              <a:rPr lang="en-US" altLang="tr-TR" sz="2800" b="1" dirty="0">
                <a:solidFill>
                  <a:schemeClr val="accent2"/>
                </a:solidFill>
                <a:cs typeface="Arial" charset="0"/>
              </a:rPr>
              <a:t> &lt; 1000; </a:t>
            </a:r>
            <a:r>
              <a:rPr lang="en-US" altLang="tr-TR" sz="2800" b="1" dirty="0" err="1">
                <a:solidFill>
                  <a:schemeClr val="accent2"/>
                </a:solidFill>
                <a:cs typeface="Arial" charset="0"/>
              </a:rPr>
              <a:t>i</a:t>
            </a:r>
            <a:r>
              <a:rPr lang="en-US" altLang="tr-TR" sz="2800" b="1" dirty="0">
                <a:solidFill>
                  <a:schemeClr val="accent2"/>
                </a:solidFill>
                <a:cs typeface="Arial" charset="0"/>
              </a:rPr>
              <a:t>++)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800" b="1" dirty="0">
                <a:solidFill>
                  <a:schemeClr val="accent2"/>
                </a:solidFill>
                <a:cs typeface="Arial" charset="0"/>
              </a:rPr>
              <a:t>		sum = sum + a[</a:t>
            </a:r>
            <a:r>
              <a:rPr lang="en-US" altLang="tr-TR" sz="2800" b="1" dirty="0" err="1">
                <a:solidFill>
                  <a:schemeClr val="accent2"/>
                </a:solidFill>
                <a:cs typeface="Arial" charset="0"/>
              </a:rPr>
              <a:t>i</a:t>
            </a:r>
            <a:r>
              <a:rPr lang="en-US" altLang="tr-TR" sz="2800" b="1" dirty="0">
                <a:solidFill>
                  <a:schemeClr val="accent2"/>
                </a:solidFill>
                <a:cs typeface="Arial" charset="0"/>
              </a:rPr>
              <a:t>];</a:t>
            </a:r>
            <a:endParaRPr lang="tr-TR" altLang="tr-TR" sz="2800" b="1" dirty="0">
              <a:solidFill>
                <a:schemeClr val="accent2"/>
              </a:solidFill>
              <a:cs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tr-TR" altLang="tr-TR" sz="2800" b="1" dirty="0">
              <a:solidFill>
                <a:schemeClr val="accent2"/>
              </a:solidFill>
              <a:cs typeface="Arial" charset="0"/>
            </a:endParaRPr>
          </a:p>
          <a:p>
            <a:pPr marL="628650" indent="-342900" eaLnBrk="1" hangingPunct="1">
              <a:spcBef>
                <a:spcPct val="0"/>
              </a:spcBef>
              <a:defRPr/>
            </a:pPr>
            <a:r>
              <a:rPr lang="tr-TR" altLang="tr-TR" sz="2800" b="1" dirty="0">
                <a:solidFill>
                  <a:schemeClr val="accent2"/>
                </a:solidFill>
                <a:cs typeface="Arial" charset="0"/>
              </a:rPr>
              <a:t>Problemin çözümünü </a:t>
            </a:r>
            <a:r>
              <a:rPr lang="tr-TR" altLang="tr-TR" sz="2800" b="1" dirty="0" err="1">
                <a:solidFill>
                  <a:schemeClr val="accent2"/>
                </a:solidFill>
                <a:cs typeface="Arial" charset="0"/>
              </a:rPr>
              <a:t>OpenMP</a:t>
            </a:r>
            <a:r>
              <a:rPr lang="tr-TR" altLang="tr-TR" sz="2800" b="1" dirty="0">
                <a:solidFill>
                  <a:schemeClr val="accent2"/>
                </a:solidFill>
                <a:cs typeface="Arial" charset="0"/>
              </a:rPr>
              <a:t> konusunda da göreceğiz.</a:t>
            </a:r>
            <a:endParaRPr lang="en-US" altLang="tr-TR" sz="2800" b="1" dirty="0">
              <a:solidFill>
                <a:schemeClr val="accent2"/>
              </a:solidFill>
              <a:cs typeface="Arial" charset="0"/>
            </a:endParaRPr>
          </a:p>
          <a:p>
            <a:endParaRPr lang="tr-TR" dirty="0"/>
          </a:p>
        </p:txBody>
      </p:sp>
      <p:sp>
        <p:nvSpPr>
          <p:cNvPr id="40962" name="Slide Number Placeholder 1">
            <a:extLst>
              <a:ext uri="{FF2B5EF4-FFF2-40B4-BE49-F238E27FC236}">
                <a16:creationId xmlns:a16="http://schemas.microsoft.com/office/drawing/2014/main" id="{1F7AAF3F-FE7B-4745-AD37-F1E2CFD5E9B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2EEFC36-3118-44BC-AAB4-DA10F4C7D458}" type="slidenum">
              <a:rPr lang="en-US" altLang="en-US" smtClean="0"/>
              <a:pPr>
                <a:defRPr/>
              </a:pPr>
              <a:t>28</a:t>
            </a:fld>
            <a:endParaRPr lang="en-US" altLang="tr-TR" sz="14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8FDDB-2B36-4FFF-B96D-4FFD20D67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Pthread'ler</a:t>
            </a:r>
            <a:r>
              <a:rPr lang="tr-TR" dirty="0"/>
              <a:t> Program Örneği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8C260A-3161-4C06-A752-216A5DB881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3356559"/>
            <a:ext cx="8229600" cy="2891841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altLang="tr-TR" sz="2400" i="1" dirty="0"/>
              <a:t>n</a:t>
            </a:r>
            <a:r>
              <a:rPr lang="en-US" altLang="tr-TR" sz="2400" dirty="0"/>
              <a:t> </a:t>
            </a:r>
            <a:r>
              <a:rPr lang="tr-TR" altLang="tr-TR" sz="2400" dirty="0"/>
              <a:t>adet </a:t>
            </a:r>
            <a:r>
              <a:rPr lang="en-US" altLang="tr-TR" sz="2400" dirty="0"/>
              <a:t>thread</a:t>
            </a:r>
            <a:r>
              <a:rPr lang="tr-TR" altLang="tr-TR" sz="2400" dirty="0"/>
              <a:t> yaratılır</a:t>
            </a:r>
            <a:r>
              <a:rPr lang="en-US" altLang="tr-TR" sz="2400" dirty="0"/>
              <a:t>, </a:t>
            </a:r>
            <a:r>
              <a:rPr lang="tr-TR" altLang="tr-TR" sz="2400" dirty="0"/>
              <a:t>her biri listeden numara çeker ve yerel toplamlarını hesaplarlar</a:t>
            </a:r>
            <a:r>
              <a:rPr lang="en-US" altLang="tr-TR" sz="2400" dirty="0"/>
              <a:t>. </a:t>
            </a:r>
            <a:r>
              <a:rPr lang="tr-TR" altLang="tr-TR" sz="2400" dirty="0"/>
              <a:t>Tüm sayılar çekilince</a:t>
            </a:r>
            <a:r>
              <a:rPr lang="en-US" altLang="tr-TR" sz="2400" dirty="0"/>
              <a:t>, </a:t>
            </a:r>
            <a:r>
              <a:rPr lang="tr-TR" altLang="tr-TR" sz="2400" dirty="0"/>
              <a:t>paylaşılan </a:t>
            </a:r>
            <a:r>
              <a:rPr lang="en-US" altLang="tr-TR" sz="2400" dirty="0">
                <a:solidFill>
                  <a:srgbClr val="FF0000"/>
                </a:solidFill>
              </a:rPr>
              <a:t>sum</a:t>
            </a:r>
            <a:r>
              <a:rPr lang="tr-TR" altLang="tr-TR" sz="2400" dirty="0">
                <a:solidFill>
                  <a:srgbClr val="FF0000"/>
                </a:solidFill>
              </a:rPr>
              <a:t> </a:t>
            </a:r>
            <a:r>
              <a:rPr lang="tr-TR" altLang="tr-TR" sz="2400" dirty="0"/>
              <a:t>alanına kendi toplamlarını eklerler.</a:t>
            </a:r>
          </a:p>
          <a:p>
            <a:pPr>
              <a:spcBef>
                <a:spcPct val="0"/>
              </a:spcBef>
            </a:pPr>
            <a:r>
              <a:rPr lang="tr-TR" altLang="tr-TR" sz="2400" dirty="0"/>
              <a:t>Paylaşımlı</a:t>
            </a:r>
            <a:r>
              <a:rPr lang="en-US" altLang="tr-TR" sz="2400" dirty="0"/>
              <a:t> </a:t>
            </a:r>
            <a:r>
              <a:rPr lang="en-US" altLang="tr-TR" sz="2400" dirty="0" err="1">
                <a:solidFill>
                  <a:srgbClr val="FF0000"/>
                </a:solidFill>
              </a:rPr>
              <a:t>global_index</a:t>
            </a:r>
            <a:r>
              <a:rPr lang="en-US" altLang="tr-TR" sz="2400" dirty="0"/>
              <a:t> </a:t>
            </a:r>
            <a:r>
              <a:rPr lang="tr-TR" altLang="tr-TR" sz="2400" dirty="0"/>
              <a:t>her </a:t>
            </a:r>
            <a:r>
              <a:rPr lang="en-US" altLang="tr-TR" sz="2400" dirty="0"/>
              <a:t>thread </a:t>
            </a:r>
            <a:r>
              <a:rPr lang="tr-TR" altLang="tr-TR" sz="2400" dirty="0"/>
              <a:t>tarafından </a:t>
            </a:r>
            <a:r>
              <a:rPr lang="en-US" altLang="tr-TR" sz="2400" dirty="0">
                <a:solidFill>
                  <a:srgbClr val="FF0000"/>
                </a:solidFill>
              </a:rPr>
              <a:t>a[]</a:t>
            </a:r>
            <a:r>
              <a:rPr lang="tr-TR" altLang="tr-TR" sz="2400" dirty="0"/>
              <a:t> '</a:t>
            </a:r>
            <a:r>
              <a:rPr lang="tr-TR" altLang="tr-TR" sz="2400" dirty="0" err="1"/>
              <a:t>daki</a:t>
            </a:r>
            <a:r>
              <a:rPr lang="tr-TR" altLang="tr-TR" sz="2400" dirty="0"/>
              <a:t> sonraki elemanı belirlemek için kullanılır. </a:t>
            </a:r>
            <a:r>
              <a:rPr lang="en-US" altLang="tr-TR" sz="2400" dirty="0" err="1">
                <a:solidFill>
                  <a:srgbClr val="FF0000"/>
                </a:solidFill>
              </a:rPr>
              <a:t>global_index</a:t>
            </a:r>
            <a:r>
              <a:rPr lang="en-US" altLang="tr-TR" sz="2400" dirty="0"/>
              <a:t> </a:t>
            </a:r>
            <a:r>
              <a:rPr lang="tr-TR" altLang="tr-TR" sz="2400" dirty="0"/>
              <a:t>okunduktan sonra arttırılır ki</a:t>
            </a:r>
            <a:r>
              <a:rPr lang="en-US" altLang="tr-TR" sz="2400" dirty="0"/>
              <a:t> </a:t>
            </a:r>
            <a:r>
              <a:rPr lang="tr-TR" altLang="tr-TR" sz="2400" dirty="0"/>
              <a:t>sonraki elemanı başkası okusun</a:t>
            </a:r>
            <a:r>
              <a:rPr lang="en-US" altLang="tr-TR" sz="2400" dirty="0"/>
              <a:t>.</a:t>
            </a:r>
            <a:endParaRPr lang="en-US" altLang="tr-TR" sz="2800" dirty="0"/>
          </a:p>
        </p:txBody>
      </p:sp>
      <p:sp>
        <p:nvSpPr>
          <p:cNvPr id="43010" name="Slide Number Placeholder 1">
            <a:extLst>
              <a:ext uri="{FF2B5EF4-FFF2-40B4-BE49-F238E27FC236}">
                <a16:creationId xmlns:a16="http://schemas.microsoft.com/office/drawing/2014/main" id="{EAB32F04-67E7-4ECE-8ABF-B51BF0E1CCE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2EEFC36-3118-44BC-AAB4-DA10F4C7D458}" type="slidenum">
              <a:rPr lang="en-US" altLang="en-US" smtClean="0"/>
              <a:pPr>
                <a:defRPr/>
              </a:pPr>
              <a:t>29</a:t>
            </a:fld>
            <a:endParaRPr lang="en-US" altLang="tr-TR" sz="1400"/>
          </a:p>
        </p:txBody>
      </p:sp>
      <p:pic>
        <p:nvPicPr>
          <p:cNvPr id="43012" name="Picture 5">
            <a:extLst>
              <a:ext uri="{FF2B5EF4-FFF2-40B4-BE49-F238E27FC236}">
                <a16:creationId xmlns:a16="http://schemas.microsoft.com/office/drawing/2014/main" id="{317B16AD-EFC6-410A-AE6F-C39DFE7EAC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2000"/>
            <a:ext cx="9144000" cy="256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E2E0EA1-4ED1-40C3-A063-733E2402DAD8}"/>
              </a:ext>
            </a:extLst>
          </p:cNvPr>
          <p:cNvCxnSpPr/>
          <p:nvPr/>
        </p:nvCxnSpPr>
        <p:spPr>
          <a:xfrm flipH="1" flipV="1">
            <a:off x="1905000" y="2362200"/>
            <a:ext cx="304800" cy="4572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B9F7865-66CD-4B23-924C-0D4C9ACD93FF}"/>
              </a:ext>
            </a:extLst>
          </p:cNvPr>
          <p:cNvCxnSpPr/>
          <p:nvPr/>
        </p:nvCxnSpPr>
        <p:spPr>
          <a:xfrm flipV="1">
            <a:off x="2362200" y="2362200"/>
            <a:ext cx="152400" cy="4572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16" name="TextBox 12">
            <a:extLst>
              <a:ext uri="{FF2B5EF4-FFF2-40B4-BE49-F238E27FC236}">
                <a16:creationId xmlns:a16="http://schemas.microsoft.com/office/drawing/2014/main" id="{94CF56CB-20A6-4926-A113-DA44BB99BE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2819400"/>
            <a:ext cx="40703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1800" b="1">
                <a:solidFill>
                  <a:srgbClr val="FF0000"/>
                </a:solidFill>
              </a:rPr>
              <a:t>Sadece kritik bölgede değiştirilirler.</a:t>
            </a:r>
            <a:endParaRPr lang="en-US" altLang="tr-TR" sz="1800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4">
            <a:extLst>
              <a:ext uri="{FF2B5EF4-FFF2-40B4-BE49-F238E27FC236}">
                <a16:creationId xmlns:a16="http://schemas.microsoft.com/office/drawing/2014/main" id="{575934C3-EA52-423A-8FA7-A19FFF0886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" y="0"/>
            <a:ext cx="8724900" cy="699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5" name="Slide Number Placeholder 1">
            <a:extLst>
              <a:ext uri="{FF2B5EF4-FFF2-40B4-BE49-F238E27FC236}">
                <a16:creationId xmlns:a16="http://schemas.microsoft.com/office/drawing/2014/main" id="{625874B9-E4AE-4917-97C3-15EF6A7B3E3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2EEFC36-3118-44BC-AAB4-DA10F4C7D458}" type="slidenum">
              <a:rPr lang="en-US" altLang="en-US" smtClean="0"/>
              <a:pPr>
                <a:defRPr/>
              </a:pPr>
              <a:t>30</a:t>
            </a:fld>
            <a:endParaRPr lang="en-US" altLang="tr-TR" sz="14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4">
            <a:extLst>
              <a:ext uri="{FF2B5EF4-FFF2-40B4-BE49-F238E27FC236}">
                <a16:creationId xmlns:a16="http://schemas.microsoft.com/office/drawing/2014/main" id="{9097EE0F-639D-4F78-95C6-51859FC4A7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3" y="0"/>
            <a:ext cx="8720137" cy="670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59" name="Slide Number Placeholder 1">
            <a:extLst>
              <a:ext uri="{FF2B5EF4-FFF2-40B4-BE49-F238E27FC236}">
                <a16:creationId xmlns:a16="http://schemas.microsoft.com/office/drawing/2014/main" id="{F1110E05-5700-48EB-AD64-F73768A22D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2EEFC36-3118-44BC-AAB4-DA10F4C7D458}" type="slidenum">
              <a:rPr lang="en-US" altLang="en-US" smtClean="0"/>
              <a:pPr>
                <a:defRPr/>
              </a:pPr>
              <a:t>31</a:t>
            </a:fld>
            <a:endParaRPr lang="en-US" altLang="tr-TR" sz="14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660B2-F482-44EA-91C1-C4FD38B520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7328"/>
          </a:xfrm>
        </p:spPr>
        <p:txBody>
          <a:bodyPr/>
          <a:lstStyle/>
          <a:p>
            <a:pPr>
              <a:defRPr/>
            </a:pPr>
            <a:br>
              <a:rPr lang="tr-TR" dirty="0">
                <a:solidFill>
                  <a:schemeClr val="bg1"/>
                </a:solidFill>
              </a:rPr>
            </a:br>
            <a:r>
              <a:rPr lang="tr-TR" dirty="0">
                <a:solidFill>
                  <a:schemeClr val="bg1"/>
                </a:solidFill>
              </a:rPr>
              <a:t>Paylaşımlı Bellek İle Programlama</a:t>
            </a:r>
            <a:br>
              <a:rPr lang="tr-TR" dirty="0">
                <a:solidFill>
                  <a:schemeClr val="bg1"/>
                </a:solidFill>
              </a:rPr>
            </a:b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46083" name="Subtitle 2">
            <a:extLst>
              <a:ext uri="{FF2B5EF4-FFF2-40B4-BE49-F238E27FC236}">
                <a16:creationId xmlns:a16="http://schemas.microsoft.com/office/drawing/2014/main" id="{C0144082-15C0-45B9-8F6C-F2F20E0F12A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tr-TR" altLang="tr-TR" b="1">
                <a:solidFill>
                  <a:schemeClr val="accent2"/>
                </a:solidFill>
                <a:cs typeface="Arial" panose="020B0604020202020204" pitchFamily="34" charset="0"/>
              </a:rPr>
              <a:t>Paralelliğin Belirlenmesi</a:t>
            </a:r>
            <a:endParaRPr lang="en-US" altLang="tr-TR" b="1">
              <a:solidFill>
                <a:schemeClr val="accent2"/>
              </a:solidFill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tr-TR" altLang="tr-TR" b="1">
                <a:solidFill>
                  <a:schemeClr val="accent2"/>
                </a:solidFill>
                <a:cs typeface="Arial" panose="020B0604020202020204" pitchFamily="34" charset="0"/>
              </a:rPr>
              <a:t>Performansın Dikkate Alınması</a:t>
            </a:r>
            <a:endParaRPr lang="en-US" altLang="tr-TR" b="1">
              <a:solidFill>
                <a:schemeClr val="accent2"/>
              </a:solidFill>
              <a:cs typeface="Arial" panose="020B0604020202020204" pitchFamily="34" charset="0"/>
            </a:endParaRPr>
          </a:p>
          <a:p>
            <a:endParaRPr lang="tr-TR" altLang="tr-TR"/>
          </a:p>
        </p:txBody>
      </p:sp>
      <p:sp>
        <p:nvSpPr>
          <p:cNvPr id="46084" name="Slide Number Placeholder 1">
            <a:extLst>
              <a:ext uri="{FF2B5EF4-FFF2-40B4-BE49-F238E27FC236}">
                <a16:creationId xmlns:a16="http://schemas.microsoft.com/office/drawing/2014/main" id="{C1C84ABB-5517-4C40-AD4D-25C95D318E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3AB6DE7-56E8-4C08-8220-09C8B1D31051}" type="slidenum">
              <a:rPr lang="en-US" altLang="tr-TR" sz="1100"/>
              <a:pPr eaLnBrk="1" hangingPunct="1">
                <a:spcBef>
                  <a:spcPct val="0"/>
                </a:spcBef>
                <a:buFontTx/>
                <a:buNone/>
              </a:pPr>
              <a:t>32</a:t>
            </a:fld>
            <a:endParaRPr lang="en-US" altLang="tr-TR" sz="1100"/>
          </a:p>
        </p:txBody>
      </p:sp>
      <p:sp>
        <p:nvSpPr>
          <p:cNvPr id="46085" name="TextBox 3">
            <a:extLst>
              <a:ext uri="{FF2B5EF4-FFF2-40B4-BE49-F238E27FC236}">
                <a16:creationId xmlns:a16="http://schemas.microsoft.com/office/drawing/2014/main" id="{3D797348-17F8-43AE-A828-336C33CD80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81775"/>
            <a:ext cx="56530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tr-TR" sz="1200"/>
              <a:t>ITCS4145/5145, Parallel Programming  B. Wilkinson Spring 2013  Feb 28, 2013.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C4CC5-0898-434E-89CA-E58FC07E8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/>
              <a:t>Giriş</a:t>
            </a:r>
            <a:endParaRPr lang="tr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AE0BD2-D470-41AD-B78E-D72D0C2868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914400"/>
            <a:ext cx="7772400" cy="4953000"/>
          </a:xfrm>
        </p:spPr>
        <p:txBody>
          <a:bodyPr/>
          <a:lstStyle/>
          <a:p>
            <a:pPr marL="539750" indent="-363538" eaLnBrk="1" hangingPunct="1">
              <a:spcBef>
                <a:spcPct val="0"/>
              </a:spcBef>
              <a:defRPr/>
            </a:pPr>
            <a:r>
              <a:rPr lang="tr-TR" altLang="tr-TR" sz="2600" dirty="0">
                <a:cs typeface="Arial" pitchFamily="34" charset="0"/>
              </a:rPr>
              <a:t>Programcı kodunda hangi bölgelerin paralel olacağını derleyici</a:t>
            </a:r>
            <a:r>
              <a:rPr lang="en-US" altLang="tr-TR" sz="2600" dirty="0">
                <a:cs typeface="Arial" pitchFamily="34" charset="0"/>
              </a:rPr>
              <a:t> </a:t>
            </a:r>
            <a:r>
              <a:rPr lang="tr-TR" altLang="tr-TR" sz="2600" dirty="0">
                <a:cs typeface="Arial" pitchFamily="34" charset="0"/>
              </a:rPr>
              <a:t>direktifleri ile</a:t>
            </a:r>
            <a:r>
              <a:rPr lang="en-US" altLang="tr-TR" sz="2600" dirty="0">
                <a:cs typeface="Arial" pitchFamily="34" charset="0"/>
              </a:rPr>
              <a:t> (</a:t>
            </a:r>
            <a:r>
              <a:rPr lang="tr-TR" altLang="tr-TR" sz="2600" dirty="0" err="1">
                <a:cs typeface="Arial" pitchFamily="34" charset="0"/>
              </a:rPr>
              <a:t>OpenMP’de</a:t>
            </a:r>
            <a:r>
              <a:rPr lang="en-US" altLang="tr-TR" sz="2600" dirty="0">
                <a:cs typeface="Arial" pitchFamily="34" charset="0"/>
              </a:rPr>
              <a:t>)</a:t>
            </a:r>
            <a:r>
              <a:rPr lang="tr-TR" altLang="tr-TR" sz="2600" dirty="0">
                <a:cs typeface="Arial" pitchFamily="34" charset="0"/>
              </a:rPr>
              <a:t> verebiliyor.</a:t>
            </a:r>
          </a:p>
          <a:p>
            <a:pPr marL="539750" indent="-363538" eaLnBrk="1" hangingPunct="1">
              <a:spcBef>
                <a:spcPct val="0"/>
              </a:spcBef>
              <a:defRPr/>
            </a:pPr>
            <a:endParaRPr lang="tr-TR" altLang="tr-TR" sz="2600" dirty="0">
              <a:cs typeface="Arial" pitchFamily="34" charset="0"/>
            </a:endParaRPr>
          </a:p>
          <a:p>
            <a:pPr marL="539750" indent="-363538" eaLnBrk="1" hangingPunct="1">
              <a:spcBef>
                <a:spcPct val="0"/>
              </a:spcBef>
              <a:defRPr/>
            </a:pPr>
            <a:r>
              <a:rPr lang="tr-TR" altLang="tr-TR" sz="2600" dirty="0">
                <a:cs typeface="Arial" pitchFamily="34" charset="0"/>
              </a:rPr>
              <a:t>Programcının nerelerin paralel olacağını söylemesine ihtiyacımız var</a:t>
            </a:r>
            <a:r>
              <a:rPr lang="en-US" altLang="tr-TR" sz="2600" dirty="0">
                <a:cs typeface="Arial" pitchFamily="34" charset="0"/>
              </a:rPr>
              <a:t>.</a:t>
            </a:r>
            <a:endParaRPr lang="tr-TR" altLang="tr-TR" sz="2600" dirty="0">
              <a:cs typeface="Arial" pitchFamily="34" charset="0"/>
            </a:endParaRPr>
          </a:p>
          <a:p>
            <a:pPr marL="1200150" lvl="1" indent="-457200" eaLnBrk="1" hangingPunct="1">
              <a:spcBef>
                <a:spcPct val="0"/>
              </a:spcBef>
              <a:defRPr/>
            </a:pPr>
            <a:r>
              <a:rPr lang="tr-TR" altLang="tr-TR" sz="2400" dirty="0">
                <a:cs typeface="Arial" pitchFamily="34" charset="0"/>
              </a:rPr>
              <a:t>Aslına bakarsanız insan bu işi daha iyi belirliyor.</a:t>
            </a:r>
          </a:p>
          <a:p>
            <a:pPr marL="1200150" lvl="1" indent="-457200" eaLnBrk="1" hangingPunct="1">
              <a:spcBef>
                <a:spcPct val="0"/>
              </a:spcBef>
              <a:defRPr/>
            </a:pPr>
            <a:endParaRPr lang="en-US" altLang="tr-TR" sz="2400" dirty="0">
              <a:cs typeface="Arial" pitchFamily="34" charset="0"/>
            </a:endParaRPr>
          </a:p>
          <a:p>
            <a:pPr marL="628650" indent="-363538">
              <a:spcBef>
                <a:spcPct val="0"/>
              </a:spcBef>
              <a:defRPr/>
            </a:pPr>
            <a:r>
              <a:rPr lang="tr-TR" altLang="tr-TR" sz="2600" dirty="0" err="1">
                <a:cs typeface="Arial" pitchFamily="34" charset="0"/>
              </a:rPr>
              <a:t>Paralelleştirme</a:t>
            </a:r>
            <a:r>
              <a:rPr lang="tr-TR" altLang="tr-TR" sz="2600" dirty="0">
                <a:cs typeface="Arial" pitchFamily="34" charset="0"/>
              </a:rPr>
              <a:t> için genel bir dil oluştursak </a:t>
            </a:r>
            <a:br>
              <a:rPr lang="tr-TR" altLang="tr-TR" sz="2600" dirty="0">
                <a:cs typeface="Arial" pitchFamily="34" charset="0"/>
              </a:rPr>
            </a:br>
            <a:r>
              <a:rPr lang="tr-TR" altLang="tr-TR" sz="2600" dirty="0">
                <a:cs typeface="Arial" pitchFamily="34" charset="0"/>
              </a:rPr>
              <a:t>nelere ihtiyacımız olur?</a:t>
            </a:r>
            <a:r>
              <a:rPr lang="en-US" altLang="tr-TR" sz="2600" dirty="0">
                <a:cs typeface="Arial" pitchFamily="34" charset="0"/>
              </a:rPr>
              <a:t>.</a:t>
            </a:r>
            <a:endParaRPr lang="tr-TR" altLang="tr-TR" sz="2600" dirty="0">
              <a:cs typeface="Arial" pitchFamily="34" charset="0"/>
            </a:endParaRPr>
          </a:p>
          <a:p>
            <a:pPr marL="1200150" lvl="1" indent="-457200" eaLnBrk="1" hangingPunct="1">
              <a:spcBef>
                <a:spcPct val="0"/>
              </a:spcBef>
              <a:defRPr/>
            </a:pPr>
            <a:r>
              <a:rPr lang="tr-TR" altLang="tr-TR" sz="2400" dirty="0">
                <a:cs typeface="Arial" pitchFamily="34" charset="0"/>
              </a:rPr>
              <a:t>MPI veya </a:t>
            </a:r>
            <a:r>
              <a:rPr lang="tr-TR" altLang="tr-TR" sz="2400" dirty="0" err="1">
                <a:cs typeface="Arial" pitchFamily="34" charset="0"/>
              </a:rPr>
              <a:t>OpenMP'ye</a:t>
            </a:r>
            <a:r>
              <a:rPr lang="tr-TR" altLang="tr-TR" sz="2400" dirty="0">
                <a:cs typeface="Arial" pitchFamily="34" charset="0"/>
              </a:rPr>
              <a:t> bağlı olmadan.</a:t>
            </a:r>
            <a:endParaRPr lang="en-US" altLang="tr-TR" sz="2400" dirty="0">
              <a:cs typeface="Arial" pitchFamily="34" charset="0"/>
            </a:endParaRPr>
          </a:p>
          <a:p>
            <a:pPr>
              <a:defRPr/>
            </a:pPr>
            <a:endParaRPr lang="tr-TR" sz="2600" dirty="0"/>
          </a:p>
        </p:txBody>
      </p:sp>
      <p:sp>
        <p:nvSpPr>
          <p:cNvPr id="48132" name="Slide Number Placeholder 1">
            <a:extLst>
              <a:ext uri="{FF2B5EF4-FFF2-40B4-BE49-F238E27FC236}">
                <a16:creationId xmlns:a16="http://schemas.microsoft.com/office/drawing/2014/main" id="{97F1B4BF-19B5-474C-AB1D-FC754B7CA6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084835F-35E0-4E98-9B77-62285D9E91B8}" type="slidenum">
              <a:rPr lang="en-US" altLang="en-US" smtClean="0"/>
              <a:pPr>
                <a:defRPr/>
              </a:pPr>
              <a:t>33</a:t>
            </a:fld>
            <a:endParaRPr lang="en-US" altLang="tr-TR" sz="11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EB3BD-7054-4026-AE25-70BAA0EEC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 </a:t>
            </a:r>
            <a:r>
              <a:rPr lang="tr-TR" altLang="tr-T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Yapısı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2A432F-EC10-42A6-ADF8-47E9049F4E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altLang="tr-TR" sz="2800" dirty="0"/>
              <a:t>Paralel olacak bölgeyi belirlesin</a:t>
            </a:r>
            <a:r>
              <a:rPr lang="en-US" altLang="tr-TR" sz="2800" dirty="0"/>
              <a:t>:</a:t>
            </a:r>
          </a:p>
          <a:p>
            <a:endParaRPr lang="tr-TR" dirty="0"/>
          </a:p>
        </p:txBody>
      </p:sp>
      <p:sp>
        <p:nvSpPr>
          <p:cNvPr id="49154" name="Slide Number Placeholder 1">
            <a:extLst>
              <a:ext uri="{FF2B5EF4-FFF2-40B4-BE49-F238E27FC236}">
                <a16:creationId xmlns:a16="http://schemas.microsoft.com/office/drawing/2014/main" id="{6602D2E9-8EFE-4182-AF9A-C63F5F72787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2EEFC36-3118-44BC-AAB4-DA10F4C7D458}" type="slidenum">
              <a:rPr lang="en-US" altLang="en-US" smtClean="0"/>
              <a:pPr>
                <a:defRPr/>
              </a:pPr>
              <a:t>34</a:t>
            </a:fld>
            <a:endParaRPr lang="en-US" altLang="tr-TR" sz="1100"/>
          </a:p>
        </p:txBody>
      </p:sp>
      <p:sp>
        <p:nvSpPr>
          <p:cNvPr id="52227" name="Rectangle 4">
            <a:extLst>
              <a:ext uri="{FF2B5EF4-FFF2-40B4-BE49-F238E27FC236}">
                <a16:creationId xmlns:a16="http://schemas.microsoft.com/office/drawing/2014/main" id="{E5845BD2-470E-4BE3-9F00-B782AFD482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066800"/>
            <a:ext cx="8229600" cy="397031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n-US" altLang="tr-TR" sz="3600" b="1" dirty="0"/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tr-TR" sz="2400" dirty="0">
              <a:solidFill>
                <a:schemeClr val="accent2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400" b="1" dirty="0">
                <a:solidFill>
                  <a:schemeClr val="accent2"/>
                </a:solidFill>
              </a:rPr>
              <a:t>	</a:t>
            </a:r>
            <a:br>
              <a:rPr lang="tr-TR" altLang="tr-TR" sz="2400" b="1" dirty="0">
                <a:solidFill>
                  <a:schemeClr val="accent2"/>
                </a:solidFill>
              </a:rPr>
            </a:br>
            <a:r>
              <a:rPr lang="tr-TR" altLang="tr-TR" sz="2400" b="1" dirty="0">
                <a:solidFill>
                  <a:schemeClr val="accent2"/>
                </a:solidFill>
              </a:rPr>
              <a:t>	</a:t>
            </a:r>
            <a:r>
              <a:rPr lang="en-US" altLang="tr-TR" sz="2400" b="1" dirty="0">
                <a:solidFill>
                  <a:schemeClr val="accent2"/>
                </a:solidFill>
              </a:rPr>
              <a:t>par {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400" b="1" dirty="0">
                <a:solidFill>
                  <a:schemeClr val="accent2"/>
                </a:solidFill>
              </a:rPr>
              <a:t>		S1;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400" b="1" dirty="0">
                <a:solidFill>
                  <a:schemeClr val="accent2"/>
                </a:solidFill>
              </a:rPr>
              <a:t>		S2;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400" b="1" dirty="0">
                <a:solidFill>
                  <a:schemeClr val="accent2"/>
                </a:solidFill>
              </a:rPr>
              <a:t>		.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400" b="1" dirty="0">
                <a:solidFill>
                  <a:schemeClr val="accent2"/>
                </a:solidFill>
              </a:rPr>
              <a:t>		.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400" b="1" dirty="0">
                <a:solidFill>
                  <a:schemeClr val="accent2"/>
                </a:solidFill>
              </a:rPr>
              <a:t>		Sn;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400" b="1" dirty="0">
                <a:solidFill>
                  <a:schemeClr val="accent2"/>
                </a:solidFill>
              </a:rPr>
              <a:t>	}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FA494D8-640F-4FA6-8188-25F175768B20}"/>
              </a:ext>
            </a:extLst>
          </p:cNvPr>
          <p:cNvCxnSpPr/>
          <p:nvPr/>
        </p:nvCxnSpPr>
        <p:spPr>
          <a:xfrm rot="5400000">
            <a:off x="2363787" y="3732212"/>
            <a:ext cx="1981200" cy="3175"/>
          </a:xfrm>
          <a:prstGeom prst="straightConnector1">
            <a:avLst/>
          </a:prstGeom>
          <a:ln w="254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5">
            <a:extLst>
              <a:ext uri="{FF2B5EF4-FFF2-40B4-BE49-F238E27FC236}">
                <a16:creationId xmlns:a16="http://schemas.microsoft.com/office/drawing/2014/main" id="{70F775F4-D420-400F-B617-5E37553654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2743199"/>
            <a:ext cx="34290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 dirty="0"/>
              <a:t>Her iş parçası S1'den </a:t>
            </a:r>
            <a:r>
              <a:rPr lang="tr-TR" altLang="tr-TR" sz="2400" dirty="0" err="1"/>
              <a:t>Sn'e</a:t>
            </a:r>
            <a:r>
              <a:rPr lang="tr-TR" altLang="tr-TR" sz="2400" dirty="0"/>
              <a:t> dek işlemleri yapacak, aynı anda paralel pek çok işlemci çalışacak.</a:t>
            </a:r>
            <a:endParaRPr lang="en-US" altLang="tr-TR" sz="24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61069-1169-4768-A3EC-62E5DFA73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defRPr/>
            </a:pPr>
            <a:r>
              <a:rPr lang="en-US" altLang="tr-TR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forall</a:t>
            </a:r>
            <a:r>
              <a:rPr lang="en-US" altLang="tr-T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altLang="tr-T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Yapısı</a:t>
            </a: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873F97-0C2A-4319-BC72-79DFF102E8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altLang="tr-TR" sz="2800" dirty="0"/>
              <a:t>Birçok süreci aynı anda başlatır</a:t>
            </a:r>
            <a:r>
              <a:rPr lang="en-US" altLang="tr-TR" sz="2800" dirty="0"/>
              <a:t>:</a:t>
            </a:r>
            <a:endParaRPr lang="tr-TR" dirty="0"/>
          </a:p>
        </p:txBody>
      </p:sp>
      <p:sp>
        <p:nvSpPr>
          <p:cNvPr id="50178" name="Slide Number Placeholder 1">
            <a:extLst>
              <a:ext uri="{FF2B5EF4-FFF2-40B4-BE49-F238E27FC236}">
                <a16:creationId xmlns:a16="http://schemas.microsoft.com/office/drawing/2014/main" id="{6352BD2C-DE07-4C24-BCEC-FE5828E31F0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2EEFC36-3118-44BC-AAB4-DA10F4C7D458}" type="slidenum">
              <a:rPr lang="en-US" altLang="en-US" smtClean="0"/>
              <a:pPr>
                <a:defRPr/>
              </a:pPr>
              <a:t>35</a:t>
            </a:fld>
            <a:endParaRPr lang="en-US" altLang="tr-TR" sz="1100"/>
          </a:p>
        </p:txBody>
      </p:sp>
      <p:sp>
        <p:nvSpPr>
          <p:cNvPr id="54275" name="Rectangle 4">
            <a:extLst>
              <a:ext uri="{FF2B5EF4-FFF2-40B4-BE49-F238E27FC236}">
                <a16:creationId xmlns:a16="http://schemas.microsoft.com/office/drawing/2014/main" id="{4E79FB5C-5B5F-4D3D-8B55-72C3B3D046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472148"/>
            <a:ext cx="8153400" cy="378565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tr-TR" sz="2400" dirty="0"/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tr-TR" sz="2400" dirty="0"/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400" b="1" dirty="0">
                <a:solidFill>
                  <a:schemeClr val="accent2"/>
                </a:solidFill>
              </a:rPr>
              <a:t>	forall (i = 0; i &lt; n; i++) {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400" b="1" dirty="0">
                <a:solidFill>
                  <a:schemeClr val="accent2"/>
                </a:solidFill>
              </a:rPr>
              <a:t>		S1;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400" b="1" dirty="0">
                <a:solidFill>
                  <a:schemeClr val="accent2"/>
                </a:solidFill>
              </a:rPr>
              <a:t>		S2;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400" b="1" dirty="0">
                <a:solidFill>
                  <a:schemeClr val="accent2"/>
                </a:solidFill>
              </a:rPr>
              <a:t>		.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400" b="1" dirty="0">
                <a:solidFill>
                  <a:schemeClr val="accent2"/>
                </a:solidFill>
              </a:rPr>
              <a:t>		.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400" b="1" dirty="0">
                <a:solidFill>
                  <a:schemeClr val="accent2"/>
                </a:solidFill>
              </a:rPr>
              <a:t>		Sm;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400" b="1" dirty="0">
                <a:solidFill>
                  <a:schemeClr val="accent2"/>
                </a:solidFill>
              </a:rPr>
              <a:t>	}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tr-TR" sz="2400" b="1" dirty="0">
              <a:solidFill>
                <a:schemeClr val="accent2"/>
              </a:solidFill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3FF1011D-EF49-4993-A09A-1DAC4AB3FCE1}"/>
              </a:ext>
            </a:extLst>
          </p:cNvPr>
          <p:cNvCxnSpPr>
            <a:cxnSpLocks/>
          </p:cNvCxnSpPr>
          <p:nvPr/>
        </p:nvCxnSpPr>
        <p:spPr>
          <a:xfrm>
            <a:off x="5106988" y="2590800"/>
            <a:ext cx="0" cy="1828800"/>
          </a:xfrm>
          <a:prstGeom prst="straightConnector1">
            <a:avLst/>
          </a:prstGeom>
          <a:ln w="254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181" name="TextBox 4">
            <a:extLst>
              <a:ext uri="{FF2B5EF4-FFF2-40B4-BE49-F238E27FC236}">
                <a16:creationId xmlns:a16="http://schemas.microsoft.com/office/drawing/2014/main" id="{2F3AB247-501E-4FB6-ABEC-1D03B232B5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1828800"/>
            <a:ext cx="32766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000" dirty="0"/>
              <a:t>Gövdenin her bir </a:t>
            </a:r>
            <a:r>
              <a:rPr lang="tr-TR" altLang="tr-TR" sz="2000" dirty="0" err="1"/>
              <a:t>iterasyonu</a:t>
            </a:r>
            <a:r>
              <a:rPr lang="en-US" altLang="tr-TR" sz="2000" dirty="0"/>
              <a:t> </a:t>
            </a:r>
            <a:r>
              <a:rPr lang="tr-TR" altLang="tr-TR" sz="2000" dirty="0"/>
              <a:t>mevcut olan süreçlerce aynı anda paralel çalıştırılır karışık zamanda bitirseler de sonuç doğru olmalıdır</a:t>
            </a:r>
            <a:r>
              <a:rPr lang="en-US" altLang="tr-TR" sz="2000" dirty="0"/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20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000" dirty="0"/>
              <a:t>Gövdenin komutları verilen sırada işletilecek</a:t>
            </a:r>
            <a:r>
              <a:rPr lang="en-US" altLang="tr-TR" sz="2000" dirty="0"/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20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000" dirty="0"/>
              <a:t>Gövdenin her bir kopyası farklı</a:t>
            </a:r>
            <a:r>
              <a:rPr lang="en-US" altLang="tr-TR" sz="2000" dirty="0"/>
              <a:t> </a:t>
            </a:r>
            <a:r>
              <a:rPr lang="en-US" altLang="tr-TR" sz="2000" dirty="0" err="1"/>
              <a:t>i</a:t>
            </a:r>
            <a:r>
              <a:rPr lang="tr-TR" altLang="tr-TR" sz="2000" dirty="0"/>
              <a:t> değeriyle çalışacak</a:t>
            </a:r>
            <a:endParaRPr lang="en-US" altLang="tr-TR" sz="20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E10E0-BF1D-4706-AFD4-42D822E1E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Örnek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E962F9-3175-47A4-80EE-36A5022DBE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tr-TR" altLang="tr-TR" sz="2800" b="1" dirty="0">
              <a:solidFill>
                <a:schemeClr val="accent2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800" b="1" dirty="0" err="1">
                <a:solidFill>
                  <a:schemeClr val="accent2"/>
                </a:solidFill>
              </a:rPr>
              <a:t>forall</a:t>
            </a:r>
            <a:r>
              <a:rPr lang="en-US" altLang="tr-TR" sz="2800" b="1" dirty="0">
                <a:solidFill>
                  <a:schemeClr val="accent2"/>
                </a:solidFill>
              </a:rPr>
              <a:t> (</a:t>
            </a:r>
            <a:r>
              <a:rPr lang="en-US" altLang="tr-TR" sz="2800" b="1" dirty="0" err="1">
                <a:solidFill>
                  <a:schemeClr val="accent2"/>
                </a:solidFill>
              </a:rPr>
              <a:t>i</a:t>
            </a:r>
            <a:r>
              <a:rPr lang="en-US" altLang="tr-TR" sz="2800" b="1" dirty="0">
                <a:solidFill>
                  <a:schemeClr val="accent2"/>
                </a:solidFill>
              </a:rPr>
              <a:t> = 0; </a:t>
            </a:r>
            <a:r>
              <a:rPr lang="en-US" altLang="tr-TR" sz="2800" b="1" dirty="0" err="1">
                <a:solidFill>
                  <a:schemeClr val="accent2"/>
                </a:solidFill>
              </a:rPr>
              <a:t>i</a:t>
            </a:r>
            <a:r>
              <a:rPr lang="en-US" altLang="tr-TR" sz="2800" b="1" dirty="0">
                <a:solidFill>
                  <a:schemeClr val="accent2"/>
                </a:solidFill>
              </a:rPr>
              <a:t> &lt; 5; </a:t>
            </a:r>
            <a:r>
              <a:rPr lang="en-US" altLang="tr-TR" sz="2800" b="1" dirty="0" err="1">
                <a:solidFill>
                  <a:schemeClr val="accent2"/>
                </a:solidFill>
              </a:rPr>
              <a:t>i</a:t>
            </a:r>
            <a:r>
              <a:rPr lang="en-US" altLang="tr-TR" sz="2800" b="1" dirty="0">
                <a:solidFill>
                  <a:schemeClr val="accent2"/>
                </a:solidFill>
              </a:rPr>
              <a:t>++)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800" b="1" dirty="0">
                <a:solidFill>
                  <a:schemeClr val="accent2"/>
                </a:solidFill>
              </a:rPr>
              <a:t>		a[</a:t>
            </a:r>
            <a:r>
              <a:rPr lang="en-US" altLang="tr-TR" sz="2800" b="1" dirty="0" err="1">
                <a:solidFill>
                  <a:schemeClr val="accent2"/>
                </a:solidFill>
              </a:rPr>
              <a:t>i</a:t>
            </a:r>
            <a:r>
              <a:rPr lang="en-US" altLang="tr-TR" sz="2800" b="1" dirty="0">
                <a:solidFill>
                  <a:schemeClr val="accent2"/>
                </a:solidFill>
              </a:rPr>
              <a:t>] = 0;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tr-TR" sz="2800" b="1" dirty="0">
              <a:solidFill>
                <a:schemeClr val="accent2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tr-TR" sz="2800" b="1" dirty="0">
              <a:solidFill>
                <a:schemeClr val="accent2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800" b="1" dirty="0"/>
              <a:t>a[0]</a:t>
            </a:r>
            <a:r>
              <a:rPr lang="en-US" altLang="tr-TR" sz="2800" dirty="0"/>
              <a:t>, </a:t>
            </a:r>
            <a:r>
              <a:rPr lang="en-US" altLang="tr-TR" sz="2800" b="1" dirty="0"/>
              <a:t>a[1]</a:t>
            </a:r>
            <a:r>
              <a:rPr lang="en-US" altLang="tr-TR" sz="2800" dirty="0"/>
              <a:t>, </a:t>
            </a:r>
            <a:r>
              <a:rPr lang="en-US" altLang="tr-TR" sz="2800" b="1" dirty="0"/>
              <a:t>a[2]</a:t>
            </a:r>
            <a:r>
              <a:rPr lang="en-US" altLang="tr-TR" sz="2800" dirty="0"/>
              <a:t>, </a:t>
            </a:r>
            <a:r>
              <a:rPr lang="en-US" altLang="tr-TR" sz="2800" b="1" dirty="0"/>
              <a:t>a[3]</a:t>
            </a:r>
            <a:r>
              <a:rPr lang="tr-TR" altLang="tr-TR" sz="2800" dirty="0"/>
              <a:t> ve</a:t>
            </a:r>
            <a:r>
              <a:rPr lang="en-US" altLang="tr-TR" sz="2800" dirty="0"/>
              <a:t> </a:t>
            </a:r>
            <a:r>
              <a:rPr lang="en-US" altLang="tr-TR" sz="2800" b="1" dirty="0"/>
              <a:t>a[4] </a:t>
            </a:r>
            <a:r>
              <a:rPr lang="tr-TR" altLang="tr-TR" sz="2800" dirty="0"/>
              <a:t>paralel olarak aynı anda sıfırlanacaktır</a:t>
            </a:r>
            <a:r>
              <a:rPr lang="en-US" altLang="tr-TR" sz="2800" dirty="0"/>
              <a:t>.</a:t>
            </a:r>
          </a:p>
          <a:p>
            <a:endParaRPr lang="tr-TR" dirty="0"/>
          </a:p>
        </p:txBody>
      </p:sp>
      <p:sp>
        <p:nvSpPr>
          <p:cNvPr id="51202" name="Slide Number Placeholder 1">
            <a:extLst>
              <a:ext uri="{FF2B5EF4-FFF2-40B4-BE49-F238E27FC236}">
                <a16:creationId xmlns:a16="http://schemas.microsoft.com/office/drawing/2014/main" id="{A5AD78DA-720C-4F98-B519-65102A48E6B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2EEFC36-3118-44BC-AAB4-DA10F4C7D458}" type="slidenum">
              <a:rPr lang="en-US" altLang="en-US" smtClean="0"/>
              <a:pPr>
                <a:defRPr/>
              </a:pPr>
              <a:t>36</a:t>
            </a:fld>
            <a:endParaRPr lang="en-US" altLang="tr-TR" sz="11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FCFE0-0BA8-427C-80BB-8183D9BCC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Bağımlılık </a:t>
            </a:r>
            <a:r>
              <a:rPr lang="tr-TR" altLang="tr-TR" dirty="0">
                <a:cs typeface="Arial" pitchFamily="34" charset="0"/>
              </a:rPr>
              <a:t>Analizi</a:t>
            </a:r>
            <a:endParaRPr lang="tr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72A910-36CC-47E4-A922-C4C663B68C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defRPr/>
            </a:pPr>
            <a:r>
              <a:rPr lang="tr-TR" altLang="tr-TR" sz="2400" dirty="0">
                <a:cs typeface="Arial" pitchFamily="34" charset="0"/>
              </a:rPr>
              <a:t>Hangi süreçleri birlikte çalışacağını belirtmek</a:t>
            </a:r>
            <a:r>
              <a:rPr lang="en-US" altLang="tr-TR" sz="2400" dirty="0">
                <a:cs typeface="Arial" pitchFamily="34" charset="0"/>
              </a:rPr>
              <a:t>.</a:t>
            </a:r>
            <a:endParaRPr lang="tr-TR" altLang="tr-TR" sz="2400" dirty="0">
              <a:cs typeface="Arial" pitchFamily="34" charset="0"/>
            </a:endParaRP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tr-TR" altLang="tr-TR" sz="2400" b="1" dirty="0">
                <a:cs typeface="Arial" pitchFamily="34" charset="0"/>
              </a:rPr>
              <a:t>    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tr-TR" altLang="tr-TR" sz="2400" b="1" dirty="0">
                <a:cs typeface="Arial" pitchFamily="34" charset="0"/>
              </a:rPr>
              <a:t>      Örneğin:</a:t>
            </a:r>
            <a:endParaRPr lang="en-US" altLang="tr-TR" sz="2400" b="1" dirty="0">
              <a:cs typeface="Arial" pitchFamily="34" charset="0"/>
            </a:endParaRPr>
          </a:p>
          <a:p>
            <a:pPr lvl="1" eaLnBrk="1" hangingPunct="1">
              <a:spcBef>
                <a:spcPct val="0"/>
              </a:spcBef>
              <a:defRPr/>
            </a:pPr>
            <a:r>
              <a:rPr lang="tr-TR" altLang="tr-TR" sz="2000" dirty="0">
                <a:cs typeface="Arial" pitchFamily="34" charset="0"/>
              </a:rPr>
              <a:t>Aşağıdaki kodda bunu hemen görebiliyor musunuz?</a:t>
            </a:r>
            <a:endParaRPr lang="en-US" altLang="tr-TR" sz="2000" dirty="0"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defRPr/>
            </a:pPr>
            <a:endParaRPr lang="en-US" altLang="tr-TR" sz="2400" dirty="0">
              <a:cs typeface="Arial" pitchFamily="34" charset="0"/>
            </a:endParaRP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400" b="1" dirty="0">
                <a:cs typeface="Arial" pitchFamily="34" charset="0"/>
              </a:rPr>
              <a:t>		</a:t>
            </a:r>
            <a:r>
              <a:rPr lang="en-US" altLang="tr-TR" sz="2400" b="1" dirty="0">
                <a:solidFill>
                  <a:schemeClr val="accent2"/>
                </a:solidFill>
                <a:cs typeface="Arial" pitchFamily="34" charset="0"/>
              </a:rPr>
              <a:t>forall (i = 0; i &lt; 5; i++)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400" b="1" dirty="0">
                <a:solidFill>
                  <a:schemeClr val="accent2"/>
                </a:solidFill>
                <a:cs typeface="Arial" pitchFamily="34" charset="0"/>
              </a:rPr>
              <a:t>			a[i] = 0;</a:t>
            </a:r>
          </a:p>
          <a:p>
            <a:pPr eaLnBrk="1" hangingPunct="1">
              <a:spcBef>
                <a:spcPct val="0"/>
              </a:spcBef>
              <a:defRPr/>
            </a:pPr>
            <a:endParaRPr lang="en-US" altLang="tr-TR" sz="2400" b="1" dirty="0">
              <a:solidFill>
                <a:schemeClr val="accent2"/>
              </a:solidFill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tr-TR" altLang="tr-TR" sz="2400" dirty="0">
                <a:cs typeface="Arial" pitchFamily="34" charset="0"/>
              </a:rPr>
              <a:t>Gövdenin her bir kopyası diğerlerinden bağımsızdır ve tüm kopyalar birlikte çalışabilir</a:t>
            </a:r>
            <a:r>
              <a:rPr lang="en-US" altLang="tr-TR" sz="2400" dirty="0">
                <a:cs typeface="Arial" pitchFamily="34" charset="0"/>
              </a:rPr>
              <a:t>.</a:t>
            </a:r>
            <a:endParaRPr lang="tr-TR" altLang="tr-TR" sz="2400" dirty="0"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defRPr/>
            </a:pPr>
            <a:endParaRPr lang="en-US" altLang="tr-TR" sz="2400" dirty="0"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defRPr/>
            </a:pPr>
            <a:r>
              <a:rPr lang="tr-TR" altLang="tr-TR" sz="2400" dirty="0">
                <a:cs typeface="Arial" pitchFamily="34" charset="0"/>
              </a:rPr>
              <a:t>Ancak</a:t>
            </a:r>
            <a:r>
              <a:rPr lang="en-US" altLang="tr-TR" sz="2400" dirty="0">
                <a:cs typeface="Arial" pitchFamily="34" charset="0"/>
              </a:rPr>
              <a:t>, </a:t>
            </a:r>
            <a:r>
              <a:rPr lang="tr-TR" altLang="tr-TR" sz="2400" dirty="0">
                <a:cs typeface="Arial" pitchFamily="34" charset="0"/>
              </a:rPr>
              <a:t>bu her zaman açıkça görünmeyebilir</a:t>
            </a:r>
            <a:r>
              <a:rPr lang="en-US" altLang="tr-TR" sz="2400" dirty="0">
                <a:cs typeface="Arial" pitchFamily="34" charset="0"/>
              </a:rPr>
              <a:t>. </a:t>
            </a:r>
            <a:r>
              <a:rPr lang="tr-TR" altLang="tr-TR" sz="2400" dirty="0">
                <a:cs typeface="Arial" pitchFamily="34" charset="0"/>
              </a:rPr>
              <a:t>Paralel kod derleyicileri için bağımlılığı bulan algoritmik bir yola ihtiyaç vardır</a:t>
            </a:r>
            <a:r>
              <a:rPr lang="en-US" altLang="tr-TR" sz="2400" dirty="0">
                <a:cs typeface="Arial" pitchFamily="34" charset="0"/>
              </a:rPr>
              <a:t>.</a:t>
            </a:r>
          </a:p>
          <a:p>
            <a:pPr>
              <a:defRPr/>
            </a:pPr>
            <a:endParaRPr lang="tr-TR" sz="2400" dirty="0"/>
          </a:p>
        </p:txBody>
      </p:sp>
      <p:sp>
        <p:nvSpPr>
          <p:cNvPr id="52228" name="Slide Number Placeholder 1">
            <a:extLst>
              <a:ext uri="{FF2B5EF4-FFF2-40B4-BE49-F238E27FC236}">
                <a16:creationId xmlns:a16="http://schemas.microsoft.com/office/drawing/2014/main" id="{CCD1DC3A-D2EF-4E0E-B030-6C13B21CF18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084835F-35E0-4E98-9B77-62285D9E91B8}" type="slidenum">
              <a:rPr lang="en-US" altLang="en-US" smtClean="0"/>
              <a:pPr>
                <a:defRPr/>
              </a:pPr>
              <a:t>37</a:t>
            </a:fld>
            <a:endParaRPr lang="en-US" altLang="tr-TR" sz="11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7B0C0-9409-4E69-9A20-82E43C0EA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Bernstein Koşulu </a:t>
            </a:r>
          </a:p>
        </p:txBody>
      </p:sp>
      <p:sp>
        <p:nvSpPr>
          <p:cNvPr id="53251" name="Content Placeholder 2">
            <a:extLst>
              <a:ext uri="{FF2B5EF4-FFF2-40B4-BE49-F238E27FC236}">
                <a16:creationId xmlns:a16="http://schemas.microsoft.com/office/drawing/2014/main" id="{B627AC28-51BF-4C67-B615-049AC00B44C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1" y="914400"/>
            <a:ext cx="8215828" cy="5334000"/>
          </a:xfrm>
        </p:spPr>
        <p:txBody>
          <a:bodyPr/>
          <a:lstStyle/>
          <a:p>
            <a:r>
              <a:rPr lang="tr-TR" altLang="tr-TR" sz="2400" dirty="0"/>
              <a:t>İki sürecin birlikte çalışıp çalışmayacağını tespit eden koşullar:</a:t>
            </a:r>
          </a:p>
          <a:p>
            <a:pPr lvl="1"/>
            <a:r>
              <a:rPr lang="tr-TR" altLang="tr-TR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tr-TR" altLang="tr-TR" sz="2400" b="1" baseline="-25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tr-TR" altLang="tr-TR" sz="2400" dirty="0"/>
              <a:t> </a:t>
            </a:r>
            <a:r>
              <a:rPr lang="tr-TR" altLang="tr-TR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P</a:t>
            </a:r>
            <a:r>
              <a:rPr lang="tr-TR" altLang="tr-TR" sz="2400" b="1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tr-TR" altLang="tr-TR" sz="2400" dirty="0"/>
              <a:t> </a:t>
            </a:r>
            <a:r>
              <a:rPr lang="tr-TR" altLang="tr-TR" sz="2000" dirty="0"/>
              <a:t>sürecinin okuyacağı bellek seti,</a:t>
            </a:r>
          </a:p>
          <a:p>
            <a:pPr lvl="1"/>
            <a:r>
              <a:rPr lang="tr-TR" altLang="tr-TR" sz="2400" b="1" dirty="0" err="1"/>
              <a:t>O</a:t>
            </a:r>
            <a:r>
              <a:rPr lang="tr-TR" altLang="tr-TR" sz="2400" b="1" baseline="-25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</a:t>
            </a:r>
            <a:r>
              <a:rPr lang="tr-TR" altLang="tr-TR" sz="2400" dirty="0"/>
              <a:t> </a:t>
            </a:r>
            <a:r>
              <a:rPr lang="tr-TR" altLang="tr-TR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tr-TR" altLang="tr-TR" sz="2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</a:t>
            </a:r>
            <a:r>
              <a:rPr lang="tr-TR" altLang="tr-TR" sz="2400" b="1" baseline="-25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</a:t>
            </a:r>
            <a:r>
              <a:rPr lang="tr-TR" altLang="tr-TR" sz="2400" dirty="0"/>
              <a:t> </a:t>
            </a:r>
            <a:r>
              <a:rPr lang="tr-TR" altLang="tr-TR" sz="2000" dirty="0"/>
              <a:t>sürecinin yazacağı bellek seti ise</a:t>
            </a:r>
          </a:p>
          <a:p>
            <a:pPr marL="538162" lvl="1" indent="0">
              <a:buNone/>
            </a:pPr>
            <a:endParaRPr lang="tr-TR" altLang="tr-TR" sz="2000" dirty="0"/>
          </a:p>
          <a:p>
            <a:r>
              <a:rPr lang="tr-TR" altLang="tr-TR" sz="2400" dirty="0"/>
              <a:t>P</a:t>
            </a:r>
            <a:r>
              <a:rPr lang="tr-TR" altLang="tr-TR" sz="2400" baseline="-25000" dirty="0"/>
              <a:t>1</a:t>
            </a:r>
            <a:r>
              <a:rPr lang="tr-TR" altLang="tr-TR" sz="2400" dirty="0"/>
              <a:t> ve P</a:t>
            </a:r>
            <a:r>
              <a:rPr lang="tr-TR" altLang="tr-TR" sz="2400" baseline="-25000" dirty="0"/>
              <a:t>2</a:t>
            </a:r>
            <a:r>
              <a:rPr lang="tr-TR" altLang="tr-TR" sz="2400" dirty="0"/>
              <a:t> iki süreci için, P</a:t>
            </a:r>
            <a:r>
              <a:rPr lang="tr-TR" altLang="tr-TR" sz="2400" baseline="-25000" dirty="0"/>
              <a:t>1</a:t>
            </a:r>
            <a:r>
              <a:rPr lang="tr-TR" altLang="tr-TR" sz="2400" dirty="0"/>
              <a:t> 'in okuyacaklarının hiçbiri P</a:t>
            </a:r>
            <a:r>
              <a:rPr lang="tr-TR" altLang="tr-TR" sz="2400" baseline="-25000" dirty="0"/>
              <a:t>2</a:t>
            </a:r>
            <a:r>
              <a:rPr lang="tr-TR" altLang="tr-TR" sz="2400" dirty="0"/>
              <a:t> '</a:t>
            </a:r>
            <a:r>
              <a:rPr lang="tr-TR" altLang="tr-TR" sz="2400" dirty="0" err="1"/>
              <a:t>nin</a:t>
            </a:r>
            <a:r>
              <a:rPr lang="tr-TR" altLang="tr-TR" sz="2400" dirty="0"/>
              <a:t> yazacakları içinde olmamalıdır.</a:t>
            </a:r>
          </a:p>
          <a:p>
            <a:pPr lvl="1"/>
            <a:r>
              <a:rPr lang="tr-TR" altLang="tr-TR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tr-TR" altLang="tr-TR" sz="2400" b="1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tr-TR" altLang="tr-TR" sz="2400" dirty="0"/>
              <a:t> </a:t>
            </a:r>
            <a:r>
              <a:rPr lang="tr-TR" altLang="tr-TR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tr-TR" altLang="tr-TR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∩ O</a:t>
            </a:r>
            <a:r>
              <a:rPr lang="tr-TR" altLang="tr-TR" sz="2400" b="1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tr-TR" altLang="tr-TR" sz="2400" dirty="0">
                <a:cs typeface="Courier New" panose="02070309020205020404" pitchFamily="49" charset="0"/>
              </a:rPr>
              <a:t> </a:t>
            </a:r>
            <a:r>
              <a:rPr lang="tr-TR" altLang="tr-TR" sz="2400" dirty="0"/>
              <a:t>= </a:t>
            </a:r>
            <a:r>
              <a:rPr lang="az-Cyrl-AZ" altLang="tr-TR" sz="2400" dirty="0"/>
              <a:t>Ф</a:t>
            </a:r>
            <a:r>
              <a:rPr lang="tr-TR" altLang="tr-TR" sz="2400" dirty="0"/>
              <a:t>    </a:t>
            </a:r>
            <a:r>
              <a:rPr lang="tr-TR" altLang="tr-TR" sz="2000" dirty="0"/>
              <a:t>ve   </a:t>
            </a:r>
            <a:r>
              <a:rPr lang="tr-TR" altLang="tr-TR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tr-TR" altLang="tr-TR" sz="2400" b="1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tr-TR" altLang="tr-TR" sz="2400" dirty="0"/>
              <a:t> </a:t>
            </a:r>
            <a:r>
              <a:rPr lang="tr-TR" altLang="tr-TR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tr-TR" altLang="tr-TR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∩ O</a:t>
            </a:r>
            <a:r>
              <a:rPr lang="tr-TR" altLang="tr-TR" sz="2400" b="1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tr-TR" altLang="tr-TR" sz="2400" dirty="0">
                <a:cs typeface="Courier New" panose="02070309020205020404" pitchFamily="49" charset="0"/>
              </a:rPr>
              <a:t> </a:t>
            </a:r>
            <a:r>
              <a:rPr lang="tr-TR" altLang="tr-TR" sz="2400" dirty="0"/>
              <a:t>= </a:t>
            </a:r>
            <a:r>
              <a:rPr lang="az-Cyrl-AZ" altLang="tr-TR" sz="2400" dirty="0"/>
              <a:t>Ф</a:t>
            </a:r>
            <a:r>
              <a:rPr lang="tr-TR" altLang="tr-TR" sz="2000" dirty="0"/>
              <a:t>   (boş kümeler)</a:t>
            </a:r>
          </a:p>
          <a:p>
            <a:pPr lvl="1"/>
            <a:endParaRPr lang="tr-TR" altLang="tr-TR" sz="2000" dirty="0"/>
          </a:p>
          <a:p>
            <a:r>
              <a:rPr lang="tr-TR" altLang="tr-TR" sz="2400" dirty="0"/>
              <a:t>Ayrıca süreçlerin yazma alanları da çakışmamalıdır.</a:t>
            </a:r>
          </a:p>
          <a:p>
            <a:pPr lvl="1"/>
            <a:r>
              <a:rPr lang="tr-TR" altLang="tr-TR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O</a:t>
            </a:r>
            <a:r>
              <a:rPr lang="tr-TR" altLang="tr-TR" sz="2400" b="1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tr-TR" altLang="tr-TR" sz="2400" dirty="0"/>
              <a:t> </a:t>
            </a:r>
            <a:r>
              <a:rPr lang="tr-TR" altLang="tr-TR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tr-TR" altLang="tr-TR" sz="2400" b="1" dirty="0">
                <a:latin typeface="Courier New" panose="02070309020205020404" pitchFamily="49" charset="0"/>
                <a:cs typeface="Courier New" panose="02070309020205020404" pitchFamily="49" charset="0"/>
              </a:rPr>
              <a:t>∩ O</a:t>
            </a:r>
            <a:r>
              <a:rPr lang="tr-TR" altLang="tr-TR" sz="2400" b="1" baseline="-25000" dirty="0">
                <a:latin typeface="Courier New" panose="02070309020205020404" pitchFamily="49" charset="0"/>
                <a:cs typeface="Courier New" panose="02070309020205020404" pitchFamily="49" charset="0"/>
              </a:rPr>
              <a:t>2</a:t>
            </a:r>
            <a:r>
              <a:rPr lang="tr-TR" altLang="tr-TR" sz="2400" dirty="0">
                <a:cs typeface="Courier New" panose="02070309020205020404" pitchFamily="49" charset="0"/>
              </a:rPr>
              <a:t> </a:t>
            </a:r>
            <a:r>
              <a:rPr lang="tr-TR" altLang="tr-TR" sz="2400" dirty="0"/>
              <a:t>= </a:t>
            </a:r>
            <a:r>
              <a:rPr lang="az-Cyrl-AZ" altLang="tr-TR" sz="2400" dirty="0"/>
              <a:t>Ф</a:t>
            </a:r>
            <a:endParaRPr lang="tr-TR" altLang="tr-TR" sz="2400" dirty="0"/>
          </a:p>
          <a:p>
            <a:pPr lvl="1"/>
            <a:endParaRPr lang="tr-TR" altLang="tr-TR" sz="2400" dirty="0"/>
          </a:p>
          <a:p>
            <a:r>
              <a:rPr lang="tr-TR" altLang="tr-TR" sz="2400" dirty="0"/>
              <a:t>Bu üç koşulu sağlayan süreçler birlikte çalışabilirler.</a:t>
            </a:r>
          </a:p>
        </p:txBody>
      </p:sp>
      <p:sp>
        <p:nvSpPr>
          <p:cNvPr id="53252" name="Slide Number Placeholder 3">
            <a:extLst>
              <a:ext uri="{FF2B5EF4-FFF2-40B4-BE49-F238E27FC236}">
                <a16:creationId xmlns:a16="http://schemas.microsoft.com/office/drawing/2014/main" id="{BDE8655E-2CAB-4F54-8A17-1E372CF73D2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084835F-35E0-4E98-9B77-62285D9E91B8}" type="slidenum">
              <a:rPr lang="en-US" altLang="en-US" smtClean="0"/>
              <a:pPr>
                <a:defRPr/>
              </a:pPr>
              <a:t>38</a:t>
            </a:fld>
            <a:endParaRPr lang="en-US" altLang="en-US"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1BCBD-89E9-4A7C-9087-D97AEBCC2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09600"/>
          </a:xfrm>
        </p:spPr>
        <p:txBody>
          <a:bodyPr/>
          <a:lstStyle/>
          <a:p>
            <a:pPr>
              <a:defRPr/>
            </a:pPr>
            <a:r>
              <a:rPr lang="tr-TR" dirty="0"/>
              <a:t>Örnek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54EA05-3150-40B1-B388-22B0E70584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914400"/>
            <a:ext cx="7772400" cy="5181600"/>
          </a:xfrm>
        </p:spPr>
        <p:txBody>
          <a:bodyPr/>
          <a:lstStyle/>
          <a:p>
            <a:pPr>
              <a:defRPr/>
            </a:pPr>
            <a:r>
              <a:rPr lang="tr-TR" sz="2400" dirty="0"/>
              <a:t>C dilinde yazılmış iki komutu inceleyelim </a:t>
            </a:r>
          </a:p>
          <a:p>
            <a:pPr marL="0" indent="0">
              <a:buFontTx/>
              <a:buNone/>
              <a:defRPr/>
            </a:pPr>
            <a:r>
              <a:rPr lang="tr-TR" altLang="tr-TR" sz="2400" b="1" dirty="0">
                <a:latin typeface="Courier New" pitchFamily="49" charset="0"/>
                <a:cs typeface="Courier New" pitchFamily="49" charset="0"/>
              </a:rPr>
              <a:t>	a = x + y;  </a:t>
            </a:r>
            <a:r>
              <a:rPr lang="tr-TR" altLang="tr-TR" sz="2400" dirty="0">
                <a:latin typeface="+mj-lt"/>
                <a:cs typeface="Courier New" pitchFamily="49" charset="0"/>
              </a:rPr>
              <a:t>// Süreç-1'de</a:t>
            </a:r>
          </a:p>
          <a:p>
            <a:pPr marL="0" indent="0">
              <a:buFontTx/>
              <a:buNone/>
              <a:defRPr/>
            </a:pPr>
            <a:r>
              <a:rPr lang="tr-TR" sz="2400" b="1" dirty="0">
                <a:latin typeface="Courier New" pitchFamily="49" charset="0"/>
                <a:cs typeface="Courier New" pitchFamily="49" charset="0"/>
              </a:rPr>
              <a:t>	b = x + z;  </a:t>
            </a:r>
            <a:r>
              <a:rPr lang="tr-TR" altLang="tr-TR" sz="2400" dirty="0">
                <a:latin typeface="+mj-lt"/>
                <a:cs typeface="Courier New" pitchFamily="49" charset="0"/>
              </a:rPr>
              <a:t>// Süreç-2'de</a:t>
            </a:r>
            <a:endParaRPr lang="tr-TR" sz="2400" dirty="0">
              <a:latin typeface="+mj-lt"/>
            </a:endParaRPr>
          </a:p>
          <a:p>
            <a:pPr>
              <a:defRPr/>
            </a:pPr>
            <a:r>
              <a:rPr lang="tr-TR" sz="2400" dirty="0"/>
              <a:t>Girdi ve çıktılarımız :</a:t>
            </a:r>
          </a:p>
          <a:p>
            <a:pPr marL="0" indent="0">
              <a:buFontTx/>
              <a:buNone/>
              <a:tabLst>
                <a:tab pos="985838" algn="l"/>
                <a:tab pos="3675063" algn="l"/>
              </a:tabLst>
              <a:defRPr/>
            </a:pPr>
            <a:r>
              <a:rPr lang="tr-TR" altLang="tr-TR" sz="2400" b="1" dirty="0">
                <a:latin typeface="Courier New" pitchFamily="49" charset="0"/>
                <a:cs typeface="Courier New" pitchFamily="49" charset="0"/>
              </a:rPr>
              <a:t>	I</a:t>
            </a:r>
            <a:r>
              <a:rPr lang="tr-TR" altLang="tr-TR" sz="2400" b="1" baseline="-25000" dirty="0">
                <a:latin typeface="Courier New" pitchFamily="49" charset="0"/>
                <a:cs typeface="Courier New" pitchFamily="49" charset="0"/>
              </a:rPr>
              <a:t>1</a:t>
            </a:r>
            <a:r>
              <a:rPr lang="tr-TR" altLang="tr-TR" sz="2400" b="1" dirty="0">
                <a:latin typeface="Courier New" pitchFamily="49" charset="0"/>
                <a:cs typeface="Courier New" pitchFamily="49" charset="0"/>
              </a:rPr>
              <a:t> = (x, y)	O</a:t>
            </a:r>
            <a:r>
              <a:rPr lang="tr-TR" altLang="tr-TR" sz="2400" b="1" baseline="-25000" dirty="0">
                <a:latin typeface="Courier New" pitchFamily="49" charset="0"/>
                <a:cs typeface="Courier New" pitchFamily="49" charset="0"/>
              </a:rPr>
              <a:t>1</a:t>
            </a:r>
            <a:r>
              <a:rPr lang="tr-TR" altLang="tr-TR" sz="2400" b="1" dirty="0">
                <a:latin typeface="Courier New" pitchFamily="49" charset="0"/>
                <a:cs typeface="Courier New" pitchFamily="49" charset="0"/>
              </a:rPr>
              <a:t> = (a)</a:t>
            </a:r>
            <a:endParaRPr lang="tr-TR" altLang="tr-TR" sz="2400" dirty="0"/>
          </a:p>
          <a:p>
            <a:pPr marL="0" indent="0">
              <a:buFontTx/>
              <a:buNone/>
              <a:tabLst>
                <a:tab pos="985838" algn="l"/>
                <a:tab pos="3675063" algn="l"/>
              </a:tabLst>
              <a:defRPr/>
            </a:pPr>
            <a:r>
              <a:rPr lang="tr-TR" altLang="tr-TR" sz="2400" b="1" dirty="0">
                <a:latin typeface="Courier New" pitchFamily="49" charset="0"/>
                <a:cs typeface="Courier New" pitchFamily="49" charset="0"/>
              </a:rPr>
              <a:t>	I</a:t>
            </a:r>
            <a:r>
              <a:rPr lang="tr-TR" altLang="tr-TR" sz="2400" b="1" baseline="-25000" dirty="0">
                <a:latin typeface="Courier New" pitchFamily="49" charset="0"/>
                <a:cs typeface="Courier New" pitchFamily="49" charset="0"/>
              </a:rPr>
              <a:t>2</a:t>
            </a:r>
            <a:r>
              <a:rPr lang="tr-TR" altLang="tr-TR" sz="2400" b="1" dirty="0">
                <a:latin typeface="Courier New" pitchFamily="49" charset="0"/>
                <a:cs typeface="Courier New" pitchFamily="49" charset="0"/>
              </a:rPr>
              <a:t> = (x, z)	O</a:t>
            </a:r>
            <a:r>
              <a:rPr lang="tr-TR" altLang="tr-TR" sz="2400" b="1" baseline="-25000" dirty="0">
                <a:latin typeface="Courier New" pitchFamily="49" charset="0"/>
                <a:cs typeface="Courier New" pitchFamily="49" charset="0"/>
              </a:rPr>
              <a:t>2</a:t>
            </a:r>
            <a:r>
              <a:rPr lang="tr-TR" altLang="tr-TR" sz="2400" b="1" dirty="0">
                <a:latin typeface="Courier New" pitchFamily="49" charset="0"/>
                <a:cs typeface="Courier New" pitchFamily="49" charset="0"/>
              </a:rPr>
              <a:t> = (b)</a:t>
            </a:r>
          </a:p>
          <a:p>
            <a:pPr>
              <a:tabLst>
                <a:tab pos="985838" algn="l"/>
                <a:tab pos="3675063" algn="l"/>
              </a:tabLst>
              <a:defRPr/>
            </a:pPr>
            <a:r>
              <a:rPr lang="tr-TR" altLang="tr-TR" sz="2400" dirty="0">
                <a:latin typeface="+mj-lt"/>
                <a:cs typeface="Courier New" pitchFamily="49" charset="0"/>
              </a:rPr>
              <a:t>Koşullar :</a:t>
            </a:r>
          </a:p>
          <a:p>
            <a:pPr lvl="1">
              <a:defRPr/>
            </a:pPr>
            <a:r>
              <a:rPr lang="tr-TR" altLang="tr-TR" sz="2400" b="1" dirty="0">
                <a:latin typeface="Courier New" pitchFamily="49" charset="0"/>
                <a:cs typeface="Courier New" pitchFamily="49" charset="0"/>
              </a:rPr>
              <a:t>I</a:t>
            </a:r>
            <a:r>
              <a:rPr lang="tr-TR" altLang="tr-TR" sz="2400" b="1" baseline="-25000" dirty="0">
                <a:latin typeface="Courier New" pitchFamily="49" charset="0"/>
                <a:cs typeface="Courier New" pitchFamily="49" charset="0"/>
              </a:rPr>
              <a:t>1</a:t>
            </a:r>
            <a:r>
              <a:rPr lang="tr-TR" altLang="tr-TR" sz="2400" dirty="0"/>
              <a:t> </a:t>
            </a:r>
            <a:r>
              <a:rPr lang="tr-TR" altLang="tr-TR" sz="14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tr-TR" altLang="tr-TR" sz="2400" b="1" dirty="0">
                <a:latin typeface="Courier New" pitchFamily="49" charset="0"/>
                <a:cs typeface="Courier New" pitchFamily="49" charset="0"/>
              </a:rPr>
              <a:t>∩ O</a:t>
            </a:r>
            <a:r>
              <a:rPr lang="tr-TR" altLang="tr-TR" sz="2400" b="1" baseline="-25000" dirty="0">
                <a:latin typeface="Courier New" pitchFamily="49" charset="0"/>
                <a:cs typeface="Courier New" pitchFamily="49" charset="0"/>
              </a:rPr>
              <a:t>2</a:t>
            </a:r>
            <a:r>
              <a:rPr lang="tr-TR" altLang="tr-TR" sz="2400" dirty="0">
                <a:cs typeface="Courier New" pitchFamily="49" charset="0"/>
              </a:rPr>
              <a:t> </a:t>
            </a:r>
            <a:r>
              <a:rPr lang="tr-TR" altLang="tr-TR" sz="2400" dirty="0"/>
              <a:t>= </a:t>
            </a:r>
            <a:r>
              <a:rPr lang="az-Cyrl-AZ" altLang="tr-TR" sz="2400" dirty="0"/>
              <a:t>Ф</a:t>
            </a:r>
            <a:r>
              <a:rPr lang="tr-TR" altLang="tr-TR" sz="2400" dirty="0"/>
              <a:t> </a:t>
            </a:r>
          </a:p>
          <a:p>
            <a:pPr lvl="1">
              <a:defRPr/>
            </a:pPr>
            <a:r>
              <a:rPr lang="tr-TR" altLang="tr-TR" sz="2400" b="1" dirty="0">
                <a:latin typeface="Courier New" pitchFamily="49" charset="0"/>
                <a:cs typeface="Courier New" pitchFamily="49" charset="0"/>
              </a:rPr>
              <a:t>I</a:t>
            </a:r>
            <a:r>
              <a:rPr lang="tr-TR" altLang="tr-TR" sz="2400" b="1" baseline="-25000" dirty="0">
                <a:latin typeface="Courier New" pitchFamily="49" charset="0"/>
                <a:cs typeface="Courier New" pitchFamily="49" charset="0"/>
              </a:rPr>
              <a:t>2</a:t>
            </a:r>
            <a:r>
              <a:rPr lang="tr-TR" altLang="tr-TR" sz="2400" dirty="0"/>
              <a:t> </a:t>
            </a:r>
            <a:r>
              <a:rPr lang="tr-TR" altLang="tr-TR" sz="14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tr-TR" altLang="tr-TR" sz="2400" b="1" dirty="0">
                <a:latin typeface="Courier New" pitchFamily="49" charset="0"/>
                <a:cs typeface="Courier New" pitchFamily="49" charset="0"/>
              </a:rPr>
              <a:t>∩ O</a:t>
            </a:r>
            <a:r>
              <a:rPr lang="tr-TR" altLang="tr-TR" sz="2400" b="1" baseline="-25000" dirty="0">
                <a:latin typeface="Courier New" pitchFamily="49" charset="0"/>
                <a:cs typeface="Courier New" pitchFamily="49" charset="0"/>
              </a:rPr>
              <a:t>1</a:t>
            </a:r>
            <a:r>
              <a:rPr lang="tr-TR" altLang="tr-TR" sz="2400" dirty="0">
                <a:cs typeface="Courier New" pitchFamily="49" charset="0"/>
              </a:rPr>
              <a:t> </a:t>
            </a:r>
            <a:r>
              <a:rPr lang="tr-TR" altLang="tr-TR" sz="2400" dirty="0"/>
              <a:t>= </a:t>
            </a:r>
            <a:r>
              <a:rPr lang="az-Cyrl-AZ" altLang="tr-TR" sz="2400" dirty="0"/>
              <a:t>Ф</a:t>
            </a:r>
            <a:endParaRPr lang="tr-TR" altLang="tr-TR" sz="2400" dirty="0"/>
          </a:p>
          <a:p>
            <a:pPr lvl="1">
              <a:defRPr/>
            </a:pPr>
            <a:r>
              <a:rPr lang="tr-TR" altLang="tr-TR" sz="2400" b="1" dirty="0">
                <a:latin typeface="Courier New" pitchFamily="49" charset="0"/>
                <a:cs typeface="Courier New" pitchFamily="49" charset="0"/>
              </a:rPr>
              <a:t>O</a:t>
            </a:r>
            <a:r>
              <a:rPr lang="tr-TR" altLang="tr-TR" sz="2400" b="1" baseline="-25000" dirty="0">
                <a:latin typeface="Courier New" pitchFamily="49" charset="0"/>
                <a:cs typeface="Courier New" pitchFamily="49" charset="0"/>
              </a:rPr>
              <a:t>1</a:t>
            </a:r>
            <a:r>
              <a:rPr lang="tr-TR" altLang="tr-TR" sz="2400" dirty="0"/>
              <a:t> </a:t>
            </a:r>
            <a:r>
              <a:rPr lang="tr-TR" altLang="tr-TR" sz="14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tr-TR" altLang="tr-TR" sz="2400" b="1" dirty="0">
                <a:latin typeface="Courier New" pitchFamily="49" charset="0"/>
                <a:cs typeface="Courier New" pitchFamily="49" charset="0"/>
              </a:rPr>
              <a:t>∩ O</a:t>
            </a:r>
            <a:r>
              <a:rPr lang="tr-TR" altLang="tr-TR" sz="2400" b="1" baseline="-25000" dirty="0">
                <a:latin typeface="Courier New" pitchFamily="49" charset="0"/>
                <a:cs typeface="Courier New" pitchFamily="49" charset="0"/>
              </a:rPr>
              <a:t>2</a:t>
            </a:r>
            <a:r>
              <a:rPr lang="tr-TR" altLang="tr-TR" sz="2400" dirty="0">
                <a:cs typeface="Courier New" pitchFamily="49" charset="0"/>
              </a:rPr>
              <a:t> </a:t>
            </a:r>
            <a:r>
              <a:rPr lang="tr-TR" altLang="tr-TR" sz="2400" dirty="0"/>
              <a:t>= </a:t>
            </a:r>
            <a:r>
              <a:rPr lang="az-Cyrl-AZ" altLang="tr-TR" sz="2400" dirty="0"/>
              <a:t>Ф</a:t>
            </a:r>
            <a:endParaRPr lang="tr-TR" altLang="tr-TR" sz="2400" dirty="0"/>
          </a:p>
          <a:p>
            <a:pPr>
              <a:defRPr/>
            </a:pPr>
            <a:r>
              <a:rPr lang="tr-TR" altLang="tr-TR" sz="2400" dirty="0"/>
              <a:t>Üç koşulu da sağladılar, süreçler birlikte çalışabilirler.</a:t>
            </a:r>
            <a:endParaRPr lang="tr-TR" altLang="tr-TR" sz="2400" dirty="0">
              <a:latin typeface="+mj-lt"/>
              <a:cs typeface="Courier New" pitchFamily="49" charset="0"/>
            </a:endParaRPr>
          </a:p>
        </p:txBody>
      </p:sp>
      <p:sp>
        <p:nvSpPr>
          <p:cNvPr id="54276" name="Slide Number Placeholder 3">
            <a:extLst>
              <a:ext uri="{FF2B5EF4-FFF2-40B4-BE49-F238E27FC236}">
                <a16:creationId xmlns:a16="http://schemas.microsoft.com/office/drawing/2014/main" id="{DEC64BF4-6879-4C17-A01A-38F11D77A0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084835F-35E0-4E98-9B77-62285D9E91B8}" type="slidenum">
              <a:rPr lang="en-US" altLang="en-US" smtClean="0"/>
              <a:pPr>
                <a:defRPr/>
              </a:pPr>
              <a:t>39</a:t>
            </a:fld>
            <a:endParaRPr lang="en-US" altLang="en-US"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2A5E3-471C-49E3-9765-0D4400B17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kern="0" dirty="0" err="1"/>
              <a:t>Bernstein</a:t>
            </a:r>
            <a:r>
              <a:rPr lang="tr-TR" kern="0" dirty="0"/>
              <a:t> Koşulu</a:t>
            </a:r>
            <a:endParaRPr lang="tr-TR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82490B-07BD-47AB-8A5A-F0697F4B52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Ber</a:t>
            </a:r>
            <a:r>
              <a:rPr lang="tr-TR" dirty="0"/>
              <a:t>n</a:t>
            </a:r>
            <a:r>
              <a:rPr lang="en-US" dirty="0"/>
              <a:t>stein</a:t>
            </a:r>
            <a:r>
              <a:rPr lang="tr-TR" dirty="0"/>
              <a:t> koşulu şu alanlarda kullanılabilir</a:t>
            </a:r>
            <a:r>
              <a:rPr lang="en-US" dirty="0"/>
              <a:t>:</a:t>
            </a:r>
            <a:endParaRPr lang="tr-TR" dirty="0"/>
          </a:p>
          <a:p>
            <a:pPr>
              <a:defRPr/>
            </a:pPr>
            <a:r>
              <a:rPr lang="tr-TR" dirty="0">
                <a:solidFill>
                  <a:srgbClr val="FF0000"/>
                </a:solidFill>
              </a:rPr>
              <a:t>Makine dili seviyesi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tr-TR" dirty="0">
                <a:solidFill>
                  <a:srgbClr val="FF0000"/>
                </a:solidFill>
              </a:rPr>
              <a:t>(</a:t>
            </a:r>
            <a:r>
              <a:rPr lang="tr-TR" dirty="0"/>
              <a:t>işlemci içi)</a:t>
            </a:r>
            <a:r>
              <a:rPr lang="en-US" dirty="0"/>
              <a:t> – </a:t>
            </a:r>
            <a:r>
              <a:rPr lang="tr-TR" dirty="0"/>
              <a:t>Devrelerle koşulun sağlandığı denetlenir</a:t>
            </a:r>
            <a:r>
              <a:rPr lang="en-US" dirty="0"/>
              <a:t> (</a:t>
            </a:r>
            <a:r>
              <a:rPr lang="tr-TR" dirty="0"/>
              <a:t>Bilgisayar Mimarisi dersimizde görüyoruz</a:t>
            </a:r>
            <a:r>
              <a:rPr lang="en-US" dirty="0"/>
              <a:t>)</a:t>
            </a:r>
            <a:endParaRPr lang="tr-TR" dirty="0"/>
          </a:p>
          <a:p>
            <a:pPr>
              <a:defRPr/>
            </a:pPr>
            <a:r>
              <a:rPr lang="tr-TR" dirty="0">
                <a:solidFill>
                  <a:srgbClr val="FF0000"/>
                </a:solidFill>
              </a:rPr>
              <a:t>Süreç seviyesi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tr-TR" dirty="0"/>
              <a:t>az önce belirtildiği gibi girdilere ve çıktılara bakılır.</a:t>
            </a:r>
          </a:p>
          <a:p>
            <a:pPr>
              <a:defRPr/>
            </a:pPr>
            <a:r>
              <a:rPr lang="tr-TR" dirty="0"/>
              <a:t>İkiden fazla süreç için de koşullar genişletilebilir ama çok koşul ortaya çıkar</a:t>
            </a:r>
            <a:r>
              <a:rPr lang="en-US" dirty="0"/>
              <a:t>.</a:t>
            </a:r>
            <a:endParaRPr lang="tr-TR" dirty="0"/>
          </a:p>
          <a:p>
            <a:pPr marL="742950" lvl="1" indent="-285750">
              <a:buFont typeface="Arial" pitchFamily="34" charset="0"/>
              <a:buChar char="•"/>
              <a:defRPr/>
            </a:pPr>
            <a:r>
              <a:rPr lang="tr-TR" dirty="0">
                <a:solidFill>
                  <a:srgbClr val="FF0000"/>
                </a:solidFill>
              </a:rPr>
              <a:t>Örneğin üç süreç için kaç koşul gerekir siz söyleyin?</a:t>
            </a:r>
            <a:endParaRPr lang="en-US" dirty="0">
              <a:solidFill>
                <a:srgbClr val="FF0000"/>
              </a:solidFill>
            </a:endParaRPr>
          </a:p>
          <a:p>
            <a:endParaRPr lang="tr-TR" dirty="0"/>
          </a:p>
        </p:txBody>
      </p:sp>
      <p:sp>
        <p:nvSpPr>
          <p:cNvPr id="55298" name="Slide Number Placeholder 1">
            <a:extLst>
              <a:ext uri="{FF2B5EF4-FFF2-40B4-BE49-F238E27FC236}">
                <a16:creationId xmlns:a16="http://schemas.microsoft.com/office/drawing/2014/main" id="{EB4B6A22-D504-4102-8453-F926E73AFE7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2EEFC36-3118-44BC-AAB4-DA10F4C7D458}" type="slidenum">
              <a:rPr lang="en-US" altLang="en-US" smtClean="0"/>
              <a:pPr>
                <a:defRPr/>
              </a:pPr>
              <a:t>40</a:t>
            </a:fld>
            <a:endParaRPr lang="en-US" altLang="tr-TR" sz="110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0D1E5F9-BC1E-4F61-A4D7-450FB2C4C490}"/>
              </a:ext>
            </a:extLst>
          </p:cNvPr>
          <p:cNvSpPr txBox="1">
            <a:spLocks/>
          </p:cNvSpPr>
          <p:nvPr/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0000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0000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0000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FF0000"/>
                </a:solidFill>
                <a:latin typeface="Arial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tr-TR" kern="0" dirty="0"/>
              <a:t> 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9076D-C213-443F-8846-6D8946103B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7328"/>
          </a:xfrm>
        </p:spPr>
        <p:txBody>
          <a:bodyPr/>
          <a:lstStyle/>
          <a:p>
            <a:pPr>
              <a:defRPr/>
            </a:pPr>
            <a:br>
              <a:rPr lang="tr-TR" dirty="0">
                <a:solidFill>
                  <a:schemeClr val="bg1"/>
                </a:solidFill>
              </a:rPr>
            </a:br>
            <a:r>
              <a:rPr lang="tr-TR" dirty="0">
                <a:solidFill>
                  <a:schemeClr val="bg1"/>
                </a:solidFill>
              </a:rPr>
              <a:t>Paylaşımlı Bellek İle Programlama</a:t>
            </a:r>
            <a:br>
              <a:rPr lang="tr-TR" dirty="0">
                <a:solidFill>
                  <a:schemeClr val="bg1"/>
                </a:solidFill>
              </a:rPr>
            </a:b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56323" name="Subtitle 2">
            <a:extLst>
              <a:ext uri="{FF2B5EF4-FFF2-40B4-BE49-F238E27FC236}">
                <a16:creationId xmlns:a16="http://schemas.microsoft.com/office/drawing/2014/main" id="{E7361E46-183C-4BBE-AC69-904178CE380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tr-TR" altLang="tr-TR" b="1">
                <a:solidFill>
                  <a:schemeClr val="accent2"/>
                </a:solidFill>
                <a:cs typeface="Arial" panose="020B0604020202020204" pitchFamily="34" charset="0"/>
              </a:rPr>
              <a:t>Performansın Dikkate Alınması</a:t>
            </a:r>
            <a:endParaRPr lang="en-US" altLang="tr-TR" b="1">
              <a:solidFill>
                <a:schemeClr val="accent2"/>
              </a:solidFill>
              <a:cs typeface="Arial" panose="020B0604020202020204" pitchFamily="34" charset="0"/>
            </a:endParaRPr>
          </a:p>
          <a:p>
            <a:endParaRPr lang="tr-TR" altLang="tr-TR"/>
          </a:p>
        </p:txBody>
      </p:sp>
      <p:sp>
        <p:nvSpPr>
          <p:cNvPr id="56324" name="Slide Number Placeholder 1">
            <a:extLst>
              <a:ext uri="{FF2B5EF4-FFF2-40B4-BE49-F238E27FC236}">
                <a16:creationId xmlns:a16="http://schemas.microsoft.com/office/drawing/2014/main" id="{7BB1CCEB-8803-477E-B15C-25B13CF7C8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7CBC250-9C37-4609-BD1E-381D281319D9}" type="slidenum">
              <a:rPr lang="en-US" altLang="tr-TR" sz="1100"/>
              <a:pPr eaLnBrk="1" hangingPunct="1">
                <a:spcBef>
                  <a:spcPct val="0"/>
                </a:spcBef>
                <a:buFontTx/>
                <a:buNone/>
              </a:pPr>
              <a:t>41</a:t>
            </a:fld>
            <a:endParaRPr lang="en-US" altLang="tr-TR" sz="110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E6EF9-A214-4FC9-861A-8C0AEBB49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Thread'lerde Performans</a:t>
            </a:r>
          </a:p>
        </p:txBody>
      </p:sp>
      <p:sp>
        <p:nvSpPr>
          <p:cNvPr id="58371" name="Content Placeholder 2">
            <a:extLst>
              <a:ext uri="{FF2B5EF4-FFF2-40B4-BE49-F238E27FC236}">
                <a16:creationId xmlns:a16="http://schemas.microsoft.com/office/drawing/2014/main" id="{0C12589D-732B-421D-B424-0B54AED118E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tr-TR" altLang="tr-TR" dirty="0" err="1"/>
              <a:t>Paralelleştirilen</a:t>
            </a:r>
            <a:r>
              <a:rPr lang="tr-TR" altLang="tr-TR" dirty="0"/>
              <a:t> program daha yavaş çalışabilir</a:t>
            </a:r>
            <a:r>
              <a:rPr lang="en-US" altLang="tr-TR" dirty="0"/>
              <a:t>!</a:t>
            </a:r>
          </a:p>
          <a:p>
            <a:pPr eaLnBrk="1" hangingPunct="1">
              <a:spcBef>
                <a:spcPct val="0"/>
              </a:spcBef>
            </a:pPr>
            <a:endParaRPr lang="en-US" altLang="tr-TR" dirty="0"/>
          </a:p>
          <a:p>
            <a:pPr eaLnBrk="1" hangingPunct="1">
              <a:spcBef>
                <a:spcPct val="0"/>
              </a:spcBef>
            </a:pPr>
            <a:r>
              <a:rPr lang="tr-TR" altLang="tr-TR" dirty="0"/>
              <a:t>Çok </a:t>
            </a:r>
            <a:r>
              <a:rPr lang="en-US" altLang="tr-TR" dirty="0"/>
              <a:t>thread</a:t>
            </a:r>
            <a:r>
              <a:rPr lang="tr-TR" altLang="tr-TR" dirty="0"/>
              <a:t> program performansını gözle görülür şekilde düşürebilir</a:t>
            </a:r>
            <a:r>
              <a:rPr lang="en-US" altLang="tr-TR" dirty="0"/>
              <a:t>.</a:t>
            </a:r>
            <a:endParaRPr lang="tr-TR" altLang="tr-TR" dirty="0"/>
          </a:p>
          <a:p>
            <a:pPr lvl="1">
              <a:spcBef>
                <a:spcPct val="0"/>
              </a:spcBef>
            </a:pPr>
            <a:endParaRPr lang="tr-TR" altLang="tr-TR" dirty="0"/>
          </a:p>
          <a:p>
            <a:pPr marL="538162" lvl="1" indent="0">
              <a:spcBef>
                <a:spcPct val="0"/>
              </a:spcBef>
              <a:buNone/>
            </a:pPr>
            <a:r>
              <a:rPr lang="tr-TR" altLang="tr-TR" dirty="0">
                <a:latin typeface="Consolas" panose="020B0609020204030204" pitchFamily="49" charset="0"/>
              </a:rPr>
              <a:t>C:\&gt;mpiexec ornek.exe –n 4000 </a:t>
            </a:r>
            <a:endParaRPr lang="en-US" altLang="tr-TR" dirty="0">
              <a:latin typeface="Consolas" panose="020B0609020204030204" pitchFamily="49" charset="0"/>
            </a:endParaRPr>
          </a:p>
          <a:p>
            <a:pPr eaLnBrk="1" hangingPunct="1">
              <a:spcBef>
                <a:spcPct val="0"/>
              </a:spcBef>
            </a:pPr>
            <a:endParaRPr lang="en-US" altLang="tr-TR" dirty="0"/>
          </a:p>
          <a:p>
            <a:pPr algn="ctr" eaLnBrk="1" hangingPunct="1">
              <a:spcBef>
                <a:spcPct val="0"/>
              </a:spcBef>
            </a:pPr>
            <a:endParaRPr lang="en-US" altLang="tr-TR" dirty="0"/>
          </a:p>
          <a:p>
            <a:endParaRPr lang="tr-TR" altLang="tr-TR" dirty="0"/>
          </a:p>
        </p:txBody>
      </p:sp>
      <p:sp>
        <p:nvSpPr>
          <p:cNvPr id="58372" name="Slide Number Placeholder 1">
            <a:extLst>
              <a:ext uri="{FF2B5EF4-FFF2-40B4-BE49-F238E27FC236}">
                <a16:creationId xmlns:a16="http://schemas.microsoft.com/office/drawing/2014/main" id="{2D618697-AFDC-4497-95CD-9920E421EF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084835F-35E0-4E98-9B77-62285D9E91B8}" type="slidenum">
              <a:rPr lang="en-US" altLang="en-US" smtClean="0"/>
              <a:pPr>
                <a:defRPr/>
              </a:pPr>
              <a:t>42</a:t>
            </a:fld>
            <a:endParaRPr lang="en-US" altLang="tr-TR" sz="110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2C9D5-6DCB-4E92-80E8-3A4213CAD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Sebepleri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2E51E2-0D01-48EF-BDFF-0802502D03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990600"/>
            <a:ext cx="8077200" cy="5181600"/>
          </a:xfrm>
        </p:spPr>
        <p:txBody>
          <a:bodyPr/>
          <a:lstStyle/>
          <a:p>
            <a:pPr>
              <a:defRPr/>
            </a:pPr>
            <a:endParaRPr lang="en-US" sz="800" dirty="0"/>
          </a:p>
          <a:p>
            <a:pPr marL="539750" indent="-363538">
              <a:buFont typeface="Arial" pitchFamily="34" charset="0"/>
              <a:buChar char="•"/>
              <a:defRPr/>
            </a:pPr>
            <a:r>
              <a:rPr lang="tr-TR" sz="2400" dirty="0"/>
              <a:t>Çok thread olursa işin bunlar arasında paylaştırılması sonucu her</a:t>
            </a:r>
            <a:r>
              <a:rPr lang="en-US" sz="2400" dirty="0"/>
              <a:t> thread </a:t>
            </a:r>
            <a:r>
              <a:rPr lang="tr-TR" sz="2400" dirty="0"/>
              <a:t>çok az iş yapar</a:t>
            </a:r>
            <a:r>
              <a:rPr lang="en-US" sz="2400" dirty="0"/>
              <a:t>, </a:t>
            </a:r>
            <a:r>
              <a:rPr lang="tr-TR" sz="2400" dirty="0"/>
              <a:t>dolayısıyla thread'lerin başlatma ve bitirme maliyeti işi yavaşlatır</a:t>
            </a:r>
            <a:r>
              <a:rPr lang="en-US" sz="2400" dirty="0"/>
              <a:t>.</a:t>
            </a:r>
          </a:p>
          <a:p>
            <a:pPr marL="539750" indent="-363538">
              <a:buFont typeface="Arial" pitchFamily="34" charset="0"/>
              <a:buChar char="•"/>
              <a:defRPr/>
            </a:pPr>
            <a:r>
              <a:rPr lang="tr-TR" sz="2400" dirty="0"/>
              <a:t>Sabit sayıda sistem kaynağına ulaşan çok sayıda</a:t>
            </a:r>
            <a:r>
              <a:rPr lang="en-US" sz="2400" dirty="0"/>
              <a:t> thread </a:t>
            </a:r>
            <a:r>
              <a:rPr lang="tr-TR" sz="2400" dirty="0"/>
              <a:t>yük oluşturur</a:t>
            </a:r>
            <a:endParaRPr lang="en-US" sz="2400" dirty="0"/>
          </a:p>
          <a:p>
            <a:pPr marL="895350" lvl="2" indent="-363538">
              <a:defRPr/>
            </a:pPr>
            <a:r>
              <a:rPr lang="en-US" sz="2000" dirty="0"/>
              <a:t>OS </a:t>
            </a:r>
            <a:r>
              <a:rPr lang="tr-TR" sz="2000" dirty="0"/>
              <a:t>genellikle kaynakları </a:t>
            </a:r>
            <a:r>
              <a:rPr lang="en-US" sz="2000" dirty="0"/>
              <a:t>round robin </a:t>
            </a:r>
            <a:r>
              <a:rPr lang="tr-TR" sz="2000" dirty="0"/>
              <a:t>ile belli zamanlarda süreçlere kullandırır</a:t>
            </a:r>
            <a:r>
              <a:rPr lang="en-US" sz="2000" dirty="0"/>
              <a:t>. </a:t>
            </a:r>
            <a:r>
              <a:rPr lang="tr-TR" sz="2000" dirty="0"/>
              <a:t>Zamanlara ayırma ekstra yüktür.</a:t>
            </a:r>
            <a:endParaRPr lang="en-US" sz="2000" dirty="0"/>
          </a:p>
          <a:p>
            <a:pPr marL="895350" lvl="2" indent="-363538">
              <a:defRPr/>
            </a:pPr>
            <a:r>
              <a:rPr lang="tr-TR" sz="2000" dirty="0"/>
              <a:t>Her değişimde r</a:t>
            </a:r>
            <a:r>
              <a:rPr lang="en-US" sz="2000" dirty="0"/>
              <a:t>egister</a:t>
            </a:r>
            <a:r>
              <a:rPr lang="tr-TR" sz="2000" dirty="0"/>
              <a:t>'ların kaydedilmesi gerek</a:t>
            </a:r>
            <a:r>
              <a:rPr lang="en-US" sz="2000" dirty="0"/>
              <a:t>, </a:t>
            </a:r>
            <a:r>
              <a:rPr lang="tr-TR" sz="2000" dirty="0"/>
              <a:t>bundan</a:t>
            </a:r>
            <a:r>
              <a:rPr lang="en-US" sz="2000" dirty="0"/>
              <a:t> </a:t>
            </a:r>
            <a:r>
              <a:rPr lang="tr-TR" sz="2000" dirty="0"/>
              <a:t>önbellek (</a:t>
            </a:r>
            <a:r>
              <a:rPr lang="en-US" sz="2000" dirty="0"/>
              <a:t>cache</a:t>
            </a:r>
            <a:r>
              <a:rPr lang="tr-TR" sz="2000" dirty="0"/>
              <a:t>)</a:t>
            </a:r>
            <a:r>
              <a:rPr lang="en-US" sz="2000" dirty="0"/>
              <a:t> </a:t>
            </a:r>
            <a:r>
              <a:rPr lang="tr-TR" sz="2000" dirty="0"/>
              <a:t>ve sanal bellek (</a:t>
            </a:r>
            <a:r>
              <a:rPr lang="en-US" sz="2000" dirty="0"/>
              <a:t>virtual memory</a:t>
            </a:r>
            <a:r>
              <a:rPr lang="tr-TR" sz="2000" dirty="0"/>
              <a:t>)</a:t>
            </a:r>
            <a:r>
              <a:rPr lang="en-US" sz="2000" dirty="0"/>
              <a:t> </a:t>
            </a:r>
            <a:r>
              <a:rPr lang="tr-TR" sz="2000" dirty="0"/>
              <a:t>yönetimi etkilenir</a:t>
            </a:r>
            <a:r>
              <a:rPr lang="en-US" sz="2000" dirty="0"/>
              <a:t>…</a:t>
            </a:r>
          </a:p>
          <a:p>
            <a:pPr marL="539750" indent="-363538">
              <a:buFont typeface="Arial" pitchFamily="34" charset="0"/>
              <a:buChar char="•"/>
              <a:defRPr/>
            </a:pPr>
            <a:r>
              <a:rPr lang="tr-TR" sz="2400" dirty="0"/>
              <a:t>Kilitler olacak, onlar beklenir gecikmeler olur</a:t>
            </a:r>
            <a:endParaRPr lang="en-US" sz="2400" dirty="0"/>
          </a:p>
          <a:p>
            <a:pPr marL="895350" lvl="2" indent="-363538">
              <a:defRPr/>
            </a:pPr>
            <a:r>
              <a:rPr lang="tr-TR" sz="2000" dirty="0"/>
              <a:t>Herkesin beklediği bir alanı kilitleyen süreç durursa tüm sistem etkilenir.</a:t>
            </a:r>
          </a:p>
        </p:txBody>
      </p:sp>
      <p:sp>
        <p:nvSpPr>
          <p:cNvPr id="59396" name="Slide Number Placeholder 1">
            <a:extLst>
              <a:ext uri="{FF2B5EF4-FFF2-40B4-BE49-F238E27FC236}">
                <a16:creationId xmlns:a16="http://schemas.microsoft.com/office/drawing/2014/main" id="{C357DFE0-DCD1-4D0B-B827-54C81A048B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084835F-35E0-4E98-9B77-62285D9E91B8}" type="slidenum">
              <a:rPr lang="en-US" altLang="en-US" smtClean="0"/>
              <a:pPr>
                <a:defRPr/>
              </a:pPr>
              <a:t>43</a:t>
            </a:fld>
            <a:endParaRPr lang="en-US" altLang="tr-TR" sz="110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842BE-FB10-4CE3-B1A6-29CDF4361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Bazı Yöntemler</a:t>
            </a:r>
          </a:p>
        </p:txBody>
      </p:sp>
      <p:sp>
        <p:nvSpPr>
          <p:cNvPr id="60419" name="Content Placeholder 3">
            <a:extLst>
              <a:ext uri="{FF2B5EF4-FFF2-40B4-BE49-F238E27FC236}">
                <a16:creationId xmlns:a16="http://schemas.microsoft.com/office/drawing/2014/main" id="{14DAE69B-07D2-4C2E-AB9E-7C84519114C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3400" y="1066800"/>
            <a:ext cx="8153400" cy="4876800"/>
          </a:xfrm>
        </p:spPr>
        <p:txBody>
          <a:bodyPr/>
          <a:lstStyle/>
          <a:p>
            <a:pPr marL="539750" indent="-274638">
              <a:spcBef>
                <a:spcPts val="600"/>
              </a:spcBef>
            </a:pPr>
            <a:r>
              <a:rPr lang="tr-TR" altLang="tr-TR" sz="2400" dirty="0">
                <a:solidFill>
                  <a:srgbClr val="FF0000"/>
                </a:solidFill>
              </a:rPr>
              <a:t>Çalışacak </a:t>
            </a:r>
            <a:r>
              <a:rPr lang="en-US" altLang="tr-TR" sz="2400" dirty="0">
                <a:solidFill>
                  <a:srgbClr val="FF0000"/>
                </a:solidFill>
              </a:rPr>
              <a:t>thread</a:t>
            </a:r>
            <a:r>
              <a:rPr lang="tr-TR" altLang="tr-TR" sz="2400" dirty="0"/>
              <a:t> sayısı</a:t>
            </a:r>
            <a:r>
              <a:rPr lang="en-US" altLang="tr-TR" sz="2400" dirty="0"/>
              <a:t> </a:t>
            </a:r>
            <a:r>
              <a:rPr lang="tr-TR" altLang="tr-TR" sz="2400" dirty="0"/>
              <a:t>donanımın müsaade ettiği kadar olmalıdır</a:t>
            </a:r>
            <a:r>
              <a:rPr lang="en-US" altLang="tr-TR" sz="2400" dirty="0"/>
              <a:t>.  </a:t>
            </a:r>
            <a:endParaRPr lang="tr-TR" altLang="tr-TR" sz="2000" dirty="0"/>
          </a:p>
          <a:p>
            <a:pPr marL="895350" lvl="2" indent="-274638">
              <a:spcBef>
                <a:spcPts val="600"/>
              </a:spcBef>
            </a:pPr>
            <a:r>
              <a:rPr lang="en-US" altLang="tr-TR" sz="2400" dirty="0"/>
              <a:t>GPU</a:t>
            </a:r>
            <a:r>
              <a:rPr lang="tr-TR" altLang="tr-TR" sz="2400" dirty="0"/>
              <a:t>'</a:t>
            </a:r>
            <a:r>
              <a:rPr lang="tr-TR" altLang="tr-TR" sz="2400" dirty="0" err="1"/>
              <a:t>larda</a:t>
            </a:r>
            <a:r>
              <a:rPr lang="tr-TR" altLang="tr-TR" sz="2400" dirty="0"/>
              <a:t> bunun tersini söyleyeceğiz </a:t>
            </a:r>
            <a:r>
              <a:rPr lang="tr-TR" altLang="tr-TR" sz="2400" dirty="0">
                <a:sym typeface="Wingdings" panose="05000000000000000000" pitchFamily="2" charset="2"/>
              </a:rPr>
              <a:t></a:t>
            </a:r>
            <a:endParaRPr lang="en-US" altLang="tr-TR" dirty="0"/>
          </a:p>
          <a:p>
            <a:pPr marL="539750" indent="-274638">
              <a:spcBef>
                <a:spcPts val="600"/>
              </a:spcBef>
            </a:pPr>
            <a:r>
              <a:rPr lang="en-US" altLang="tr-TR" sz="2400" i="1" dirty="0"/>
              <a:t>n</a:t>
            </a:r>
            <a:r>
              <a:rPr lang="en-US" altLang="tr-TR" sz="2400" dirty="0"/>
              <a:t>-</a:t>
            </a:r>
            <a:r>
              <a:rPr lang="tr-TR" altLang="tr-TR" sz="2400" dirty="0"/>
              <a:t>çekirdekli</a:t>
            </a:r>
            <a:r>
              <a:rPr lang="en-US" altLang="tr-TR" sz="2400" dirty="0"/>
              <a:t> </a:t>
            </a:r>
            <a:r>
              <a:rPr lang="tr-TR" altLang="tr-TR" sz="2400" dirty="0"/>
              <a:t>bir makinede </a:t>
            </a:r>
            <a:r>
              <a:rPr lang="en-US" altLang="tr-TR" sz="2400" dirty="0"/>
              <a:t>(hyper-threaded</a:t>
            </a:r>
            <a:r>
              <a:rPr lang="tr-TR" altLang="tr-TR" sz="2400" dirty="0"/>
              <a:t> değilse</a:t>
            </a:r>
            <a:r>
              <a:rPr lang="en-US" altLang="tr-TR" sz="2400" dirty="0"/>
              <a:t>) </a:t>
            </a:r>
            <a:r>
              <a:rPr lang="en-US" altLang="tr-TR" sz="2400" i="1" dirty="0"/>
              <a:t>n</a:t>
            </a:r>
            <a:r>
              <a:rPr lang="en-US" altLang="tr-TR" sz="2400" dirty="0"/>
              <a:t> </a:t>
            </a:r>
            <a:r>
              <a:rPr lang="tr-TR" altLang="tr-TR" sz="2400" dirty="0">
                <a:solidFill>
                  <a:srgbClr val="FF0000"/>
                </a:solidFill>
              </a:rPr>
              <a:t>çalışabilen </a:t>
            </a:r>
            <a:r>
              <a:rPr lang="en-US" altLang="tr-TR" sz="2400" dirty="0"/>
              <a:t> thread</a:t>
            </a:r>
            <a:r>
              <a:rPr lang="tr-TR" altLang="tr-TR" sz="2400" dirty="0"/>
              <a:t> vardır.</a:t>
            </a:r>
            <a:r>
              <a:rPr lang="en-US" altLang="tr-TR" sz="2400" dirty="0"/>
              <a:t>.</a:t>
            </a:r>
            <a:endParaRPr lang="en-US" altLang="tr-TR" sz="1000" dirty="0"/>
          </a:p>
          <a:p>
            <a:pPr marL="539750" indent="-274638">
              <a:spcBef>
                <a:spcPts val="600"/>
              </a:spcBef>
            </a:pPr>
            <a:r>
              <a:rPr lang="tr-TR" altLang="tr-TR" sz="2400" dirty="0"/>
              <a:t>Eğer</a:t>
            </a:r>
            <a:r>
              <a:rPr lang="en-US" altLang="tr-TR" sz="2400" dirty="0"/>
              <a:t> hyper-threaded </a:t>
            </a:r>
            <a:r>
              <a:rPr lang="tr-TR" altLang="tr-TR" sz="2400" dirty="0"/>
              <a:t>ise </a:t>
            </a:r>
            <a:r>
              <a:rPr lang="en-US" altLang="tr-TR" sz="2400" dirty="0"/>
              <a:t>(</a:t>
            </a:r>
            <a:r>
              <a:rPr lang="tr-TR" altLang="tr-TR" sz="2400" dirty="0"/>
              <a:t>her çekirdeğe </a:t>
            </a:r>
            <a:r>
              <a:rPr lang="en-US" altLang="tr-TR" sz="2400" dirty="0"/>
              <a:t>2 </a:t>
            </a:r>
            <a:r>
              <a:rPr lang="tr-TR" altLang="tr-TR" sz="2400" dirty="0"/>
              <a:t>sanal</a:t>
            </a:r>
            <a:r>
              <a:rPr lang="en-US" altLang="tr-TR" sz="2400" dirty="0"/>
              <a:t> thread)</a:t>
            </a:r>
            <a:r>
              <a:rPr lang="tr-TR" altLang="tr-TR" sz="2400" dirty="0"/>
              <a:t>,</a:t>
            </a:r>
            <a:r>
              <a:rPr lang="en-US" altLang="tr-TR" sz="2400" dirty="0"/>
              <a:t> </a:t>
            </a:r>
            <a:br>
              <a:rPr lang="tr-TR" altLang="tr-TR" sz="2400" dirty="0"/>
            </a:br>
            <a:r>
              <a:rPr lang="tr-TR" altLang="tr-TR" sz="2400" dirty="0"/>
              <a:t>o zaman iki katıdır</a:t>
            </a:r>
            <a:r>
              <a:rPr lang="en-US" altLang="tr-TR" sz="2400" dirty="0"/>
              <a:t>. </a:t>
            </a:r>
            <a:endParaRPr lang="en-US" altLang="tr-TR" sz="1000" dirty="0"/>
          </a:p>
          <a:p>
            <a:pPr marL="539750" indent="-274638">
              <a:spcBef>
                <a:spcPts val="600"/>
              </a:spcBef>
            </a:pPr>
            <a:r>
              <a:rPr lang="tr-TR" altLang="tr-TR" sz="2400" dirty="0"/>
              <a:t>Daha fazla olursa diğerleri </a:t>
            </a:r>
            <a:r>
              <a:rPr lang="tr-TR" altLang="tr-TR" sz="2400" dirty="0" err="1"/>
              <a:t>bloklanır</a:t>
            </a:r>
            <a:r>
              <a:rPr lang="tr-TR" altLang="tr-TR" sz="2400" dirty="0"/>
              <a:t>.</a:t>
            </a:r>
            <a:endParaRPr lang="en-US" altLang="tr-TR" sz="1000" dirty="0"/>
          </a:p>
          <a:p>
            <a:pPr marL="539750" indent="-274638">
              <a:spcBef>
                <a:spcPts val="600"/>
              </a:spcBef>
            </a:pPr>
            <a:r>
              <a:rPr lang="tr-TR" altLang="tr-TR" sz="2400" dirty="0"/>
              <a:t>Girdi-Çıktı</a:t>
            </a:r>
            <a:r>
              <a:rPr lang="en-US" altLang="tr-TR" sz="2400" dirty="0"/>
              <a:t> thread</a:t>
            </a:r>
            <a:r>
              <a:rPr lang="tr-TR" altLang="tr-TR" sz="2400" dirty="0"/>
              <a:t>'</a:t>
            </a:r>
            <a:r>
              <a:rPr lang="tr-TR" altLang="tr-TR" sz="2400" dirty="0" err="1"/>
              <a:t>lerini</a:t>
            </a:r>
            <a:r>
              <a:rPr lang="tr-TR" altLang="tr-TR" sz="2400" dirty="0"/>
              <a:t> hesaplama</a:t>
            </a:r>
            <a:r>
              <a:rPr lang="en-US" altLang="tr-TR" sz="2400" dirty="0"/>
              <a:t> thread</a:t>
            </a:r>
            <a:r>
              <a:rPr lang="tr-TR" altLang="tr-TR" sz="2400" dirty="0"/>
              <a:t>'</a:t>
            </a:r>
            <a:r>
              <a:rPr lang="tr-TR" altLang="tr-TR" sz="2400" dirty="0" err="1"/>
              <a:t>lerinden</a:t>
            </a:r>
            <a:r>
              <a:rPr lang="tr-TR" altLang="tr-TR" sz="2400" dirty="0"/>
              <a:t> ayırın.</a:t>
            </a:r>
            <a:endParaRPr lang="en-US" altLang="tr-TR" sz="1000" dirty="0"/>
          </a:p>
          <a:p>
            <a:pPr marL="895350" lvl="2" indent="-274638">
              <a:spcBef>
                <a:spcPts val="600"/>
              </a:spcBef>
            </a:pPr>
            <a:r>
              <a:rPr lang="tr-TR" altLang="tr-TR" sz="2000" dirty="0"/>
              <a:t>Girdi-Çıktı</a:t>
            </a:r>
            <a:r>
              <a:rPr lang="en-US" altLang="tr-TR" sz="2000" dirty="0"/>
              <a:t> thread</a:t>
            </a:r>
            <a:r>
              <a:rPr lang="tr-TR" altLang="tr-TR" sz="2000" dirty="0"/>
              <a:t>'</a:t>
            </a:r>
            <a:r>
              <a:rPr lang="tr-TR" altLang="tr-TR" sz="2000" dirty="0" err="1"/>
              <a:t>leri</a:t>
            </a:r>
            <a:r>
              <a:rPr lang="en-US" altLang="tr-TR" sz="2000" dirty="0"/>
              <a:t> </a:t>
            </a:r>
            <a:r>
              <a:rPr lang="tr-TR" altLang="tr-TR" sz="2000" dirty="0"/>
              <a:t>çevre birimleri bekler (Örneğin: İnterneti)</a:t>
            </a:r>
            <a:endParaRPr lang="en-US" altLang="tr-TR" sz="1400" dirty="0"/>
          </a:p>
          <a:p>
            <a:pPr marL="539750" indent="-274638">
              <a:spcBef>
                <a:spcPts val="600"/>
              </a:spcBef>
            </a:pPr>
            <a:r>
              <a:rPr lang="tr-TR" altLang="tr-TR" sz="2400" dirty="0"/>
              <a:t>T</a:t>
            </a:r>
            <a:r>
              <a:rPr lang="en-US" altLang="tr-TR" sz="2400" dirty="0" err="1"/>
              <a:t>hread</a:t>
            </a:r>
            <a:r>
              <a:rPr lang="tr-TR" altLang="tr-TR" sz="2400" dirty="0"/>
              <a:t> sayısını</a:t>
            </a:r>
            <a:r>
              <a:rPr lang="en-US" altLang="tr-TR" sz="2400" dirty="0"/>
              <a:t> </a:t>
            </a:r>
            <a:r>
              <a:rPr lang="tr-TR" altLang="tr-TR" sz="2400" dirty="0"/>
              <a:t>koda gömmeyin </a:t>
            </a:r>
            <a:r>
              <a:rPr lang="en-US" altLang="tr-TR" sz="2400" dirty="0"/>
              <a:t>–</a:t>
            </a:r>
            <a:r>
              <a:rPr lang="tr-TR" altLang="tr-TR" sz="2400" dirty="0"/>
              <a:t> esnek olsun</a:t>
            </a:r>
            <a:r>
              <a:rPr lang="en-US" altLang="tr-TR" sz="2400" dirty="0"/>
              <a:t>.</a:t>
            </a:r>
          </a:p>
        </p:txBody>
      </p:sp>
      <p:sp>
        <p:nvSpPr>
          <p:cNvPr id="60420" name="Slide Number Placeholder 1">
            <a:extLst>
              <a:ext uri="{FF2B5EF4-FFF2-40B4-BE49-F238E27FC236}">
                <a16:creationId xmlns:a16="http://schemas.microsoft.com/office/drawing/2014/main" id="{9B81AB51-0C58-4BDF-BED4-3B18F3C3AA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084835F-35E0-4E98-9B77-62285D9E91B8}" type="slidenum">
              <a:rPr lang="en-US" altLang="en-US" smtClean="0"/>
              <a:pPr>
                <a:defRPr/>
              </a:pPr>
              <a:t>44</a:t>
            </a:fld>
            <a:endParaRPr lang="en-US" altLang="tr-TR" sz="110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C306F-C578-49DF-8C93-3B27CF669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OpenMP'nin Yolu</a:t>
            </a:r>
          </a:p>
        </p:txBody>
      </p:sp>
      <p:sp>
        <p:nvSpPr>
          <p:cNvPr id="61443" name="Content Placeholder 2">
            <a:extLst>
              <a:ext uri="{FF2B5EF4-FFF2-40B4-BE49-F238E27FC236}">
                <a16:creationId xmlns:a16="http://schemas.microsoft.com/office/drawing/2014/main" id="{BB2D4F08-E312-4C3E-9543-316D8393ACC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tr-TR">
                <a:cs typeface="Arial" panose="020B0604020202020204" pitchFamily="34" charset="0"/>
              </a:rPr>
              <a:t>OpenMP thread</a:t>
            </a:r>
            <a:r>
              <a:rPr lang="tr-TR" altLang="tr-TR">
                <a:cs typeface="Arial" panose="020B0604020202020204" pitchFamily="34" charset="0"/>
              </a:rPr>
              <a:t> sayısını optimize eder.</a:t>
            </a:r>
            <a:endParaRPr lang="en-US" altLang="tr-TR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en-US" altLang="tr-TR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tr-TR" altLang="tr-TR">
                <a:cs typeface="Arial" panose="020B0604020202020204" pitchFamily="34" charset="0"/>
              </a:rPr>
              <a:t>Bir</a:t>
            </a:r>
            <a:r>
              <a:rPr lang="en-US" altLang="tr-TR">
                <a:cs typeface="Arial" panose="020B0604020202020204" pitchFamily="34" charset="0"/>
              </a:rPr>
              <a:t> thread </a:t>
            </a:r>
            <a:r>
              <a:rPr lang="tr-TR" altLang="tr-TR">
                <a:cs typeface="Arial" panose="020B0604020202020204" pitchFamily="34" charset="0"/>
              </a:rPr>
              <a:t>havuzu oluşturur.</a:t>
            </a:r>
            <a:endParaRPr lang="en-US" altLang="tr-TR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en-US" altLang="tr-TR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tr-TR" altLang="tr-TR">
                <a:cs typeface="Arial" panose="020B0604020202020204" pitchFamily="34" charset="0"/>
              </a:rPr>
              <a:t>Bir iş kuyruğunda olan thread'lerin iş kapma</a:t>
            </a:r>
            <a:r>
              <a:rPr lang="en-US" altLang="tr-TR">
                <a:cs typeface="Arial" panose="020B0604020202020204" pitchFamily="34" charset="0"/>
              </a:rPr>
              <a:t> </a:t>
            </a:r>
            <a:r>
              <a:rPr lang="tr-TR" altLang="tr-TR">
                <a:cs typeface="Arial" panose="020B0604020202020204" pitchFamily="34" charset="0"/>
              </a:rPr>
              <a:t>yaklaşımı oluşturur.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tr-TR">
                <a:cs typeface="Arial" panose="020B0604020202020204" pitchFamily="34" charset="0"/>
              </a:rPr>
              <a:t>Thread</a:t>
            </a:r>
            <a:r>
              <a:rPr lang="tr-TR" altLang="tr-TR">
                <a:cs typeface="Arial" panose="020B0604020202020204" pitchFamily="34" charset="0"/>
              </a:rPr>
              <a:t>'ler</a:t>
            </a:r>
            <a:r>
              <a:rPr lang="en-US" altLang="tr-TR">
                <a:cs typeface="Arial" panose="020B0604020202020204" pitchFamily="34" charset="0"/>
              </a:rPr>
              <a:t> </a:t>
            </a:r>
            <a:r>
              <a:rPr lang="tr-TR" altLang="tr-TR">
                <a:cs typeface="Arial" panose="020B0604020202020204" pitchFamily="34" charset="0"/>
              </a:rPr>
              <a:t>kimsenin el atmadığı işleri kaparlar.</a:t>
            </a:r>
            <a:r>
              <a:rPr lang="en-US" altLang="tr-TR">
                <a:cs typeface="Arial" panose="020B0604020202020204" pitchFamily="34" charset="0"/>
              </a:rPr>
              <a:t> </a:t>
            </a:r>
          </a:p>
          <a:p>
            <a:endParaRPr lang="tr-TR" altLang="tr-TR"/>
          </a:p>
        </p:txBody>
      </p:sp>
      <p:sp>
        <p:nvSpPr>
          <p:cNvPr id="61444" name="Slide Number Placeholder 1">
            <a:extLst>
              <a:ext uri="{FF2B5EF4-FFF2-40B4-BE49-F238E27FC236}">
                <a16:creationId xmlns:a16="http://schemas.microsoft.com/office/drawing/2014/main" id="{94C22740-2C3A-403D-97FD-83678923E70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084835F-35E0-4E98-9B77-62285D9E91B8}" type="slidenum">
              <a:rPr lang="en-US" altLang="en-US" smtClean="0"/>
              <a:pPr>
                <a:defRPr/>
              </a:pPr>
              <a:t>45</a:t>
            </a:fld>
            <a:endParaRPr lang="en-US" altLang="tr-TR" sz="110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0C403-E2C0-4B31-966E-74007C5CB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Kritik Bölgeler İşleyişi Serileştirir</a:t>
            </a:r>
          </a:p>
        </p:txBody>
      </p:sp>
      <p:sp>
        <p:nvSpPr>
          <p:cNvPr id="62467" name="Content Placeholder 2">
            <a:extLst>
              <a:ext uri="{FF2B5EF4-FFF2-40B4-BE49-F238E27FC236}">
                <a16:creationId xmlns:a16="http://schemas.microsoft.com/office/drawing/2014/main" id="{EEC01425-3972-437F-91E7-8F50062607D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tr-TR" altLang="tr-TR" sz="2800">
                <a:cs typeface="Arial" panose="020B0604020202020204" pitchFamily="34" charset="0"/>
              </a:rPr>
              <a:t>Yüksek performanslı programlar</a:t>
            </a:r>
            <a:r>
              <a:rPr lang="en-US" altLang="tr-TR" sz="2800">
                <a:cs typeface="Arial" panose="020B0604020202020204" pitchFamily="34" charset="0"/>
              </a:rPr>
              <a:t> </a:t>
            </a:r>
            <a:r>
              <a:rPr lang="tr-TR" altLang="tr-TR" sz="2800">
                <a:cs typeface="Arial" panose="020B0604020202020204" pitchFamily="34" charset="0"/>
              </a:rPr>
              <a:t>paralelliği engelleyen olası kritik bölgeleri (ing: </a:t>
            </a:r>
            <a:r>
              <a:rPr lang="en-US" altLang="tr-TR" sz="2800">
                <a:cs typeface="Arial" panose="020B0604020202020204" pitchFamily="34" charset="0"/>
              </a:rPr>
              <a:t>critical sections</a:t>
            </a:r>
            <a:r>
              <a:rPr lang="tr-TR" altLang="tr-TR" sz="2800">
                <a:cs typeface="Arial" panose="020B0604020202020204" pitchFamily="34" charset="0"/>
              </a:rPr>
              <a:t>) olabildiğince az kullanırlar</a:t>
            </a:r>
            <a:r>
              <a:rPr lang="en-US" altLang="tr-TR" sz="2800">
                <a:cs typeface="Arial" panose="020B0604020202020204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</a:pPr>
            <a:r>
              <a:rPr lang="tr-TR" altLang="tr-TR" sz="2800">
                <a:cs typeface="Arial" panose="020B0604020202020204" pitchFamily="34" charset="0"/>
              </a:rPr>
              <a:t>Örneğin, tüm süreçler kendilerine ait kritik bölgelerine aynı anda girmeye kalkarlarsa:</a:t>
            </a:r>
            <a:endParaRPr lang="en-US" altLang="tr-TR" sz="2800">
              <a:cs typeface="Arial" panose="020B0604020202020204" pitchFamily="34" charset="0"/>
            </a:endParaRPr>
          </a:p>
          <a:p>
            <a:pPr lvl="1" eaLnBrk="1" hangingPunct="1">
              <a:spcBef>
                <a:spcPct val="0"/>
              </a:spcBef>
            </a:pPr>
            <a:r>
              <a:rPr lang="tr-TR" altLang="tr-TR" sz="2400">
                <a:cs typeface="Arial" panose="020B0604020202020204" pitchFamily="34" charset="0"/>
              </a:rPr>
              <a:t>Önce biri, daha sonra öteki kritik bölgeye girebilir</a:t>
            </a:r>
            <a:r>
              <a:rPr lang="en-US" altLang="tr-TR" sz="2400">
                <a:cs typeface="Arial" panose="020B0604020202020204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</a:pPr>
            <a:r>
              <a:rPr lang="tr-TR" altLang="tr-TR" sz="2800">
                <a:cs typeface="Arial" panose="020B0604020202020204" pitchFamily="34" charset="0"/>
              </a:rPr>
              <a:t>Bu durumda</a:t>
            </a:r>
            <a:r>
              <a:rPr lang="en-US" altLang="tr-TR" sz="2800">
                <a:cs typeface="Arial" panose="020B0604020202020204" pitchFamily="34" charset="0"/>
              </a:rPr>
              <a:t>, </a:t>
            </a:r>
            <a:r>
              <a:rPr lang="tr-TR" altLang="tr-TR" sz="2800">
                <a:cs typeface="Arial" panose="020B0604020202020204" pitchFamily="34" charset="0"/>
              </a:rPr>
              <a:t>sanki tek işlemcide çalışıyormuş gibi yavaş sonuç alınır.</a:t>
            </a:r>
            <a:endParaRPr lang="en-US" altLang="tr-TR" sz="2800">
              <a:cs typeface="Arial" panose="020B0604020202020204" pitchFamily="34" charset="0"/>
            </a:endParaRPr>
          </a:p>
          <a:p>
            <a:endParaRPr lang="tr-TR" altLang="tr-TR" sz="2800"/>
          </a:p>
        </p:txBody>
      </p:sp>
      <p:sp>
        <p:nvSpPr>
          <p:cNvPr id="62468" name="Slide Number Placeholder 1">
            <a:extLst>
              <a:ext uri="{FF2B5EF4-FFF2-40B4-BE49-F238E27FC236}">
                <a16:creationId xmlns:a16="http://schemas.microsoft.com/office/drawing/2014/main" id="{A82E7426-6C7B-4098-8DE9-8D9CE56DCD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084835F-35E0-4E98-9B77-62285D9E91B8}" type="slidenum">
              <a:rPr lang="en-US" altLang="en-US" smtClean="0"/>
              <a:pPr>
                <a:defRPr/>
              </a:pPr>
              <a:t>46</a:t>
            </a:fld>
            <a:endParaRPr lang="en-US" altLang="tr-TR" sz="110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7E4E0-EA63-4F50-AF52-2BB86BC83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Grafiksel Gösterim</a:t>
            </a:r>
          </a:p>
        </p:txBody>
      </p:sp>
      <p:sp>
        <p:nvSpPr>
          <p:cNvPr id="63490" name="Slide Number Placeholder 1">
            <a:extLst>
              <a:ext uri="{FF2B5EF4-FFF2-40B4-BE49-F238E27FC236}">
                <a16:creationId xmlns:a16="http://schemas.microsoft.com/office/drawing/2014/main" id="{90180268-7025-4AB1-A7C5-A1420B53B5E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2EEFC36-3118-44BC-AAB4-DA10F4C7D458}" type="slidenum">
              <a:rPr lang="en-US" altLang="en-US" smtClean="0"/>
              <a:pPr>
                <a:defRPr/>
              </a:pPr>
              <a:t>47</a:t>
            </a:fld>
            <a:endParaRPr lang="en-US" altLang="tr-TR" sz="1400"/>
          </a:p>
        </p:txBody>
      </p:sp>
      <p:pic>
        <p:nvPicPr>
          <p:cNvPr id="63492" name="Picture 5">
            <a:extLst>
              <a:ext uri="{FF2B5EF4-FFF2-40B4-BE49-F238E27FC236}">
                <a16:creationId xmlns:a16="http://schemas.microsoft.com/office/drawing/2014/main" id="{516E9CAC-B87C-42A7-9525-D31E318AFA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050" y="685800"/>
            <a:ext cx="75184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3" name="TextBox 4">
            <a:extLst>
              <a:ext uri="{FF2B5EF4-FFF2-40B4-BE49-F238E27FC236}">
                <a16:creationId xmlns:a16="http://schemas.microsoft.com/office/drawing/2014/main" id="{40758DA5-8F69-43EA-B2C3-00C233C9C5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6154738"/>
            <a:ext cx="2819400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1800"/>
              <a:t>Sonraki kritk bölge</a:t>
            </a:r>
            <a:endParaRPr lang="en-US" altLang="tr-TR" sz="1800"/>
          </a:p>
        </p:txBody>
      </p:sp>
      <p:sp>
        <p:nvSpPr>
          <p:cNvPr id="63494" name="TextBox 4">
            <a:extLst>
              <a:ext uri="{FF2B5EF4-FFF2-40B4-BE49-F238E27FC236}">
                <a16:creationId xmlns:a16="http://schemas.microsoft.com/office/drawing/2014/main" id="{C8A08287-6D1A-4B66-B8A9-CBFD4B115A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3725" y="733425"/>
            <a:ext cx="1676400" cy="4016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2000"/>
              <a:t>Süreç 1</a:t>
            </a:r>
            <a:endParaRPr lang="en-US" altLang="tr-TR" sz="2000"/>
          </a:p>
        </p:txBody>
      </p:sp>
      <p:sp>
        <p:nvSpPr>
          <p:cNvPr id="63495" name="TextBox 4">
            <a:extLst>
              <a:ext uri="{FF2B5EF4-FFF2-40B4-BE49-F238E27FC236}">
                <a16:creationId xmlns:a16="http://schemas.microsoft.com/office/drawing/2014/main" id="{817E5A1B-D3E2-4D1C-AC55-46BE021D18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8863" y="742950"/>
            <a:ext cx="16764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2000"/>
              <a:t>Süreç 2</a:t>
            </a:r>
            <a:endParaRPr lang="en-US" altLang="tr-TR" sz="2000"/>
          </a:p>
        </p:txBody>
      </p:sp>
      <p:sp>
        <p:nvSpPr>
          <p:cNvPr id="63496" name="TextBox 4">
            <a:extLst>
              <a:ext uri="{FF2B5EF4-FFF2-40B4-BE49-F238E27FC236}">
                <a16:creationId xmlns:a16="http://schemas.microsoft.com/office/drawing/2014/main" id="{C7625969-6B22-4CF2-9749-1E1BE68350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2557463"/>
            <a:ext cx="1254125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1600">
                <a:solidFill>
                  <a:srgbClr val="FF0000"/>
                </a:solidFill>
              </a:rPr>
              <a:t>Kritik bölge</a:t>
            </a:r>
            <a:endParaRPr lang="en-US" altLang="tr-TR" sz="1600">
              <a:solidFill>
                <a:srgbClr val="FF0000"/>
              </a:solidFill>
            </a:endParaRPr>
          </a:p>
        </p:txBody>
      </p:sp>
      <p:sp>
        <p:nvSpPr>
          <p:cNvPr id="63497" name="TextBox 4">
            <a:extLst>
              <a:ext uri="{FF2B5EF4-FFF2-40B4-BE49-F238E27FC236}">
                <a16:creationId xmlns:a16="http://schemas.microsoft.com/office/drawing/2014/main" id="{E96F9615-2A2E-46AB-9400-B3FEA83302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1463" y="742950"/>
            <a:ext cx="16764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2000"/>
              <a:t>Süreç 3</a:t>
            </a:r>
            <a:endParaRPr lang="en-US" altLang="tr-TR" sz="2000"/>
          </a:p>
        </p:txBody>
      </p:sp>
      <p:sp>
        <p:nvSpPr>
          <p:cNvPr id="63498" name="TextBox 4">
            <a:extLst>
              <a:ext uri="{FF2B5EF4-FFF2-40B4-BE49-F238E27FC236}">
                <a16:creationId xmlns:a16="http://schemas.microsoft.com/office/drawing/2014/main" id="{17D01BB4-BBDB-448B-B55A-C3C218F9D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4288" y="3624263"/>
            <a:ext cx="1254125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1600">
                <a:solidFill>
                  <a:srgbClr val="FF0000"/>
                </a:solidFill>
              </a:rPr>
              <a:t>Kritik bölge</a:t>
            </a:r>
            <a:endParaRPr lang="en-US" altLang="tr-TR" sz="1600">
              <a:solidFill>
                <a:srgbClr val="FF0000"/>
              </a:solidFill>
            </a:endParaRPr>
          </a:p>
        </p:txBody>
      </p:sp>
      <p:sp>
        <p:nvSpPr>
          <p:cNvPr id="63499" name="TextBox 4">
            <a:extLst>
              <a:ext uri="{FF2B5EF4-FFF2-40B4-BE49-F238E27FC236}">
                <a16:creationId xmlns:a16="http://schemas.microsoft.com/office/drawing/2014/main" id="{BB48FCE2-7F66-4705-BBC3-723DF17F9C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9425" y="4843463"/>
            <a:ext cx="1254125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1600">
                <a:solidFill>
                  <a:srgbClr val="FF0000"/>
                </a:solidFill>
              </a:rPr>
              <a:t>Kritik bölge</a:t>
            </a:r>
            <a:endParaRPr lang="en-US" altLang="tr-TR" sz="1600">
              <a:solidFill>
                <a:srgbClr val="FF0000"/>
              </a:solidFill>
            </a:endParaRPr>
          </a:p>
        </p:txBody>
      </p:sp>
      <p:sp>
        <p:nvSpPr>
          <p:cNvPr id="63500" name="TextBox 4">
            <a:extLst>
              <a:ext uri="{FF2B5EF4-FFF2-40B4-BE49-F238E27FC236}">
                <a16:creationId xmlns:a16="http://schemas.microsoft.com/office/drawing/2014/main" id="{80F45423-2C46-4CEF-A254-38C790ED22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8050" y="6430963"/>
            <a:ext cx="747395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r-TR" altLang="tr-TR" sz="2000" i="1">
                <a:solidFill>
                  <a:srgbClr val="FF0000"/>
                </a:solidFill>
              </a:rPr>
              <a:t>t</a:t>
            </a:r>
            <a:r>
              <a:rPr lang="tr-TR" altLang="tr-TR" sz="2400" baseline="-25000">
                <a:solidFill>
                  <a:srgbClr val="FF0000"/>
                </a:solidFill>
              </a:rPr>
              <a:t>comp</a:t>
            </a:r>
            <a:r>
              <a:rPr lang="tr-TR" altLang="tr-TR" sz="2000">
                <a:solidFill>
                  <a:srgbClr val="FF0000"/>
                </a:solidFill>
              </a:rPr>
              <a:t> &lt; </a:t>
            </a:r>
            <a:r>
              <a:rPr lang="tr-TR" altLang="tr-TR" sz="2000" i="1">
                <a:solidFill>
                  <a:srgbClr val="FF0000"/>
                </a:solidFill>
              </a:rPr>
              <a:t>p</a:t>
            </a:r>
            <a:r>
              <a:rPr lang="tr-TR" altLang="tr-TR" sz="2000">
                <a:solidFill>
                  <a:srgbClr val="FF0000"/>
                </a:solidFill>
              </a:rPr>
              <a:t>*</a:t>
            </a:r>
            <a:r>
              <a:rPr lang="tr-TR" altLang="tr-TR" sz="2000" i="1">
                <a:solidFill>
                  <a:srgbClr val="FF0000"/>
                </a:solidFill>
              </a:rPr>
              <a:t>t</a:t>
            </a:r>
            <a:r>
              <a:rPr lang="tr-TR" altLang="tr-TR" sz="2400" baseline="-25000">
                <a:solidFill>
                  <a:srgbClr val="FF0000"/>
                </a:solidFill>
              </a:rPr>
              <a:t>crit</a:t>
            </a:r>
            <a:r>
              <a:rPr lang="tr-TR" altLang="tr-TR" sz="2000">
                <a:solidFill>
                  <a:srgbClr val="FF0000"/>
                </a:solidFill>
              </a:rPr>
              <a:t>, olduğunda </a:t>
            </a:r>
            <a:r>
              <a:rPr lang="tr-TR" altLang="tr-TR" sz="2000" i="1">
                <a:solidFill>
                  <a:srgbClr val="FF0000"/>
                </a:solidFill>
              </a:rPr>
              <a:t>p</a:t>
            </a:r>
            <a:r>
              <a:rPr lang="tr-TR" altLang="tr-TR" sz="2000">
                <a:solidFill>
                  <a:srgbClr val="FF0000"/>
                </a:solidFill>
              </a:rPr>
              <a:t> işlemci aktif olmaz, daha azı aktiftir.</a:t>
            </a:r>
            <a:endParaRPr lang="en-US" altLang="tr-TR" sz="2000">
              <a:solidFill>
                <a:srgbClr val="FF0000"/>
              </a:solidFill>
            </a:endParaRPr>
          </a:p>
        </p:txBody>
      </p:sp>
      <p:sp>
        <p:nvSpPr>
          <p:cNvPr id="63501" name="TextBox 4">
            <a:extLst>
              <a:ext uri="{FF2B5EF4-FFF2-40B4-BE49-F238E27FC236}">
                <a16:creationId xmlns:a16="http://schemas.microsoft.com/office/drawing/2014/main" id="{A708D7D8-FB9B-4DE6-BF5B-96A435AC98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2647950"/>
            <a:ext cx="12192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000"/>
              <a:t>bekler</a:t>
            </a:r>
            <a:endParaRPr lang="en-US" altLang="tr-TR" sz="2000"/>
          </a:p>
        </p:txBody>
      </p:sp>
      <p:sp>
        <p:nvSpPr>
          <p:cNvPr id="63502" name="TextBox 4">
            <a:extLst>
              <a:ext uri="{FF2B5EF4-FFF2-40B4-BE49-F238E27FC236}">
                <a16:creationId xmlns:a16="http://schemas.microsoft.com/office/drawing/2014/main" id="{543FDA27-8459-41AC-83A3-416FDEF104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3105150"/>
            <a:ext cx="12192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000"/>
              <a:t>bekler</a:t>
            </a:r>
            <a:endParaRPr lang="en-US" altLang="tr-TR" sz="200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41D80-B9AF-4F4D-A4FF-ACE4E09F1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tr-TR" dirty="0">
                <a:cs typeface="Arial" pitchFamily="34" charset="0"/>
              </a:rPr>
              <a:t>Ön Bellekli Sistemlerde Paylaşımlı Veriler</a:t>
            </a:r>
            <a:endParaRPr lang="tr-TR" dirty="0"/>
          </a:p>
        </p:txBody>
      </p:sp>
      <p:sp>
        <p:nvSpPr>
          <p:cNvPr id="64515" name="Content Placeholder 2">
            <a:extLst>
              <a:ext uri="{FF2B5EF4-FFF2-40B4-BE49-F238E27FC236}">
                <a16:creationId xmlns:a16="http://schemas.microsoft.com/office/drawing/2014/main" id="{3F389F96-CAC6-48C2-A22A-17AC907878D2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spcBef>
                <a:spcPct val="0"/>
              </a:spcBef>
            </a:pPr>
            <a:r>
              <a:rPr lang="tr-TR" altLang="tr-TR" sz="2400">
                <a:cs typeface="Arial" panose="020B0604020202020204" pitchFamily="34" charset="0"/>
              </a:rPr>
              <a:t>Tüm modern bilgisayar sistemlerinde olmazsa olmaz bir ön bellek (ing: </a:t>
            </a:r>
            <a:r>
              <a:rPr lang="tr-TR" altLang="tr-TR" sz="2400" i="1">
                <a:cs typeface="Arial" panose="020B0604020202020204" pitchFamily="34" charset="0"/>
              </a:rPr>
              <a:t>cache</a:t>
            </a:r>
            <a:r>
              <a:rPr lang="tr-TR" altLang="tr-TR" sz="2400">
                <a:cs typeface="Arial" panose="020B0604020202020204" pitchFamily="34" charset="0"/>
              </a:rPr>
              <a:t>) bulunur.</a:t>
            </a:r>
            <a:r>
              <a:rPr lang="en-US" altLang="tr-TR" sz="2400">
                <a:cs typeface="Arial" panose="020B0604020202020204" pitchFamily="34" charset="0"/>
              </a:rPr>
              <a:t> </a:t>
            </a:r>
            <a:r>
              <a:rPr lang="tr-TR" altLang="tr-TR" sz="2400">
                <a:cs typeface="Arial" panose="020B0604020202020204" pitchFamily="34" charset="0"/>
              </a:rPr>
              <a:t>Ön bellekler işlemciye olabildiğince yakın yüksek hızlı belleklerdir. Yakın zamanda ulaşılan veri ve kodları tutarlar.</a:t>
            </a:r>
            <a:endParaRPr lang="en-US" altLang="tr-TR" sz="2400">
              <a:cs typeface="Arial" panose="020B0604020202020204" pitchFamily="34" charset="0"/>
            </a:endParaRPr>
          </a:p>
          <a:p>
            <a:endParaRPr lang="tr-TR" altLang="tr-TR" sz="2400"/>
          </a:p>
        </p:txBody>
      </p:sp>
      <p:sp>
        <p:nvSpPr>
          <p:cNvPr id="64516" name="Slide Number Placeholder 1">
            <a:extLst>
              <a:ext uri="{FF2B5EF4-FFF2-40B4-BE49-F238E27FC236}">
                <a16:creationId xmlns:a16="http://schemas.microsoft.com/office/drawing/2014/main" id="{143CBEF2-E6FD-432E-AA35-455B28142C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084835F-35E0-4E98-9B77-62285D9E91B8}" type="slidenum">
              <a:rPr lang="en-US" altLang="en-US" smtClean="0"/>
              <a:pPr>
                <a:defRPr/>
              </a:pPr>
              <a:t>48</a:t>
            </a:fld>
            <a:endParaRPr lang="en-US" altLang="tr-TR" sz="11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EC200F3-86AE-4AC8-A686-859C0AA448DC}"/>
              </a:ext>
            </a:extLst>
          </p:cNvPr>
          <p:cNvSpPr/>
          <p:nvPr/>
        </p:nvSpPr>
        <p:spPr>
          <a:xfrm>
            <a:off x="3217863" y="3805238"/>
            <a:ext cx="838200" cy="4572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15B2A79-3F45-4136-9C95-000867BB311F}"/>
              </a:ext>
            </a:extLst>
          </p:cNvPr>
          <p:cNvSpPr/>
          <p:nvPr/>
        </p:nvSpPr>
        <p:spPr>
          <a:xfrm>
            <a:off x="4275138" y="3805238"/>
            <a:ext cx="838200" cy="4572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16A8B2-33AD-4D9E-9EDC-46D1CC648434}"/>
              </a:ext>
            </a:extLst>
          </p:cNvPr>
          <p:cNvSpPr/>
          <p:nvPr/>
        </p:nvSpPr>
        <p:spPr>
          <a:xfrm>
            <a:off x="3394075" y="4414838"/>
            <a:ext cx="457200" cy="3048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C590EA-FED0-45FF-B2C7-21B304104499}"/>
              </a:ext>
            </a:extLst>
          </p:cNvPr>
          <p:cNvSpPr/>
          <p:nvPr/>
        </p:nvSpPr>
        <p:spPr>
          <a:xfrm>
            <a:off x="6477000" y="3729038"/>
            <a:ext cx="838200" cy="4572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29F753B-4163-403F-9592-343EB6060D72}"/>
              </a:ext>
            </a:extLst>
          </p:cNvPr>
          <p:cNvSpPr/>
          <p:nvPr/>
        </p:nvSpPr>
        <p:spPr>
          <a:xfrm>
            <a:off x="4460875" y="4414838"/>
            <a:ext cx="457200" cy="3048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96FEC2-7944-4F3E-B767-80328596AB11}"/>
              </a:ext>
            </a:extLst>
          </p:cNvPr>
          <p:cNvSpPr/>
          <p:nvPr/>
        </p:nvSpPr>
        <p:spPr>
          <a:xfrm>
            <a:off x="6670675" y="4338638"/>
            <a:ext cx="457200" cy="3048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340450E-28FA-4E79-BA53-D0CBBE7F8C74}"/>
              </a:ext>
            </a:extLst>
          </p:cNvPr>
          <p:cNvSpPr/>
          <p:nvPr/>
        </p:nvSpPr>
        <p:spPr>
          <a:xfrm>
            <a:off x="3851275" y="5634038"/>
            <a:ext cx="2667000" cy="457200"/>
          </a:xfrm>
          <a:prstGeom prst="rect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0DE7AB7-5C1C-485F-A3E7-311A310B8331}"/>
              </a:ext>
            </a:extLst>
          </p:cNvPr>
          <p:cNvCxnSpPr>
            <a:stCxn id="6" idx="2"/>
          </p:cNvCxnSpPr>
          <p:nvPr/>
        </p:nvCxnSpPr>
        <p:spPr>
          <a:xfrm rot="16200000" flipH="1">
            <a:off x="3660775" y="4681538"/>
            <a:ext cx="914400" cy="990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2D7DA6D-FF82-42F5-92D7-B29F4C3A66EA}"/>
              </a:ext>
            </a:extLst>
          </p:cNvPr>
          <p:cNvCxnSpPr/>
          <p:nvPr/>
        </p:nvCxnSpPr>
        <p:spPr>
          <a:xfrm rot="16200000" flipH="1">
            <a:off x="3560763" y="4338638"/>
            <a:ext cx="152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E9E1FA8-062F-4F8F-9109-80FAF0E6DC0C}"/>
              </a:ext>
            </a:extLst>
          </p:cNvPr>
          <p:cNvCxnSpPr/>
          <p:nvPr/>
        </p:nvCxnSpPr>
        <p:spPr>
          <a:xfrm rot="10800000" flipV="1">
            <a:off x="5832475" y="4643438"/>
            <a:ext cx="1066800" cy="990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84F4A08-CEE5-472E-B264-CB9EC4A55099}"/>
              </a:ext>
            </a:extLst>
          </p:cNvPr>
          <p:cNvCxnSpPr>
            <a:stCxn id="8" idx="2"/>
          </p:cNvCxnSpPr>
          <p:nvPr/>
        </p:nvCxnSpPr>
        <p:spPr>
          <a:xfrm rot="16200000" flipH="1">
            <a:off x="4384675" y="5024438"/>
            <a:ext cx="914400" cy="304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6006253-DDFE-4176-8640-1504401449EB}"/>
              </a:ext>
            </a:extLst>
          </p:cNvPr>
          <p:cNvCxnSpPr/>
          <p:nvPr/>
        </p:nvCxnSpPr>
        <p:spPr>
          <a:xfrm rot="16200000" flipH="1">
            <a:off x="6823075" y="4262438"/>
            <a:ext cx="152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BB26C28-FD32-47B1-AA58-8CAAB3D01FB2}"/>
              </a:ext>
            </a:extLst>
          </p:cNvPr>
          <p:cNvCxnSpPr/>
          <p:nvPr/>
        </p:nvCxnSpPr>
        <p:spPr>
          <a:xfrm rot="16200000" flipH="1">
            <a:off x="4613275" y="4338638"/>
            <a:ext cx="152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530" name="TextBox 25">
            <a:extLst>
              <a:ext uri="{FF2B5EF4-FFF2-40B4-BE49-F238E27FC236}">
                <a16:creationId xmlns:a16="http://schemas.microsoft.com/office/drawing/2014/main" id="{EE5804B7-4B7B-47C7-B8D9-A8D641EC15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2875" y="3805238"/>
            <a:ext cx="14859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/>
              <a:t>İşlemciler</a:t>
            </a:r>
            <a:endParaRPr lang="en-US" altLang="tr-TR" sz="2400"/>
          </a:p>
        </p:txBody>
      </p:sp>
      <p:sp>
        <p:nvSpPr>
          <p:cNvPr id="64531" name="TextBox 26">
            <a:extLst>
              <a:ext uri="{FF2B5EF4-FFF2-40B4-BE49-F238E27FC236}">
                <a16:creationId xmlns:a16="http://schemas.microsoft.com/office/drawing/2014/main" id="{2BB6841B-BEC2-4238-93B5-32379E22D6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4338638"/>
            <a:ext cx="18288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/>
              <a:t>Ön bellekler</a:t>
            </a:r>
            <a:endParaRPr lang="en-US" altLang="tr-TR" sz="2400"/>
          </a:p>
        </p:txBody>
      </p:sp>
      <p:sp>
        <p:nvSpPr>
          <p:cNvPr id="64532" name="TextBox 27">
            <a:extLst>
              <a:ext uri="{FF2B5EF4-FFF2-40B4-BE49-F238E27FC236}">
                <a16:creationId xmlns:a16="http://schemas.microsoft.com/office/drawing/2014/main" id="{41E10AD5-4C6C-4F55-A8A3-74B94CFC76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7388" y="5634038"/>
            <a:ext cx="16240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/>
              <a:t>Ana bellek</a:t>
            </a:r>
            <a:endParaRPr lang="en-US" altLang="tr-TR" sz="240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F3E3F-174C-4D5A-B44D-16D51CDFD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Ön Bellek Tutarsızlığı Protokolleri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0752A2-C7B0-43A3-86CA-E848511438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63879"/>
            <a:ext cx="8229600" cy="5330241"/>
          </a:xfrm>
        </p:spPr>
        <p:txBody>
          <a:bodyPr/>
          <a:lstStyle/>
          <a:p>
            <a:pPr eaLnBrk="1" hangingPunct="1">
              <a:spcBef>
                <a:spcPct val="0"/>
              </a:spcBef>
              <a:defRPr/>
            </a:pPr>
            <a:r>
              <a:rPr lang="tr-TR" altLang="tr-TR" sz="2400" b="1" i="1" dirty="0">
                <a:solidFill>
                  <a:srgbClr val="FF0000"/>
                </a:solidFill>
                <a:cs typeface="Arial" pitchFamily="34" charset="0"/>
              </a:rPr>
              <a:t>Güncelleme</a:t>
            </a:r>
            <a:r>
              <a:rPr lang="en-US" altLang="tr-TR" sz="2400" b="1" i="1" dirty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tr-TR" altLang="tr-TR" sz="2400" b="1" i="1" dirty="0">
                <a:solidFill>
                  <a:srgbClr val="FF0000"/>
                </a:solidFill>
                <a:cs typeface="Arial" pitchFamily="34" charset="0"/>
              </a:rPr>
              <a:t>politikası</a:t>
            </a:r>
            <a:r>
              <a:rPr lang="en-US" altLang="tr-TR" sz="2400" b="1" i="1" dirty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tr-TR" sz="2400" dirty="0">
                <a:cs typeface="Arial" pitchFamily="34" charset="0"/>
              </a:rPr>
              <a:t>– </a:t>
            </a:r>
            <a:r>
              <a:rPr lang="tr-TR" altLang="tr-TR" sz="2400" dirty="0">
                <a:cs typeface="Arial" pitchFamily="34" charset="0"/>
              </a:rPr>
              <a:t>tüm ön belleklerdeki</a:t>
            </a:r>
            <a:br>
              <a:rPr lang="tr-TR" altLang="tr-TR" sz="2400" dirty="0">
                <a:cs typeface="Arial" pitchFamily="34" charset="0"/>
              </a:rPr>
            </a:br>
            <a:r>
              <a:rPr lang="tr-TR" altLang="tr-TR" sz="2400" dirty="0">
                <a:cs typeface="Arial" pitchFamily="34" charset="0"/>
              </a:rPr>
              <a:t>verinin kopyalarından birisi değişirse</a:t>
            </a:r>
            <a:r>
              <a:rPr lang="en-US" altLang="tr-TR" sz="2400" dirty="0">
                <a:cs typeface="Arial" pitchFamily="34" charset="0"/>
              </a:rPr>
              <a:t> </a:t>
            </a:r>
            <a:r>
              <a:rPr lang="tr-TR" altLang="tr-TR" sz="2400" dirty="0">
                <a:cs typeface="Arial" pitchFamily="34" charset="0"/>
              </a:rPr>
              <a:t>hepsi yenilenir </a:t>
            </a:r>
          </a:p>
          <a:p>
            <a:pPr marL="0" indent="0" algn="just" eaLnBrk="1" hangingPunct="1">
              <a:spcBef>
                <a:spcPct val="0"/>
              </a:spcBef>
              <a:buFontTx/>
              <a:buNone/>
              <a:defRPr/>
            </a:pPr>
            <a:r>
              <a:rPr lang="tr-TR" altLang="tr-TR" sz="2400" dirty="0">
                <a:cs typeface="Arial" pitchFamily="34" charset="0"/>
              </a:rPr>
              <a:t>  </a:t>
            </a:r>
          </a:p>
          <a:p>
            <a:pPr marL="0" indent="0" algn="just" eaLnBrk="1" hangingPunct="1">
              <a:spcBef>
                <a:spcPct val="0"/>
              </a:spcBef>
              <a:buFontTx/>
              <a:buNone/>
              <a:defRPr/>
            </a:pPr>
            <a:r>
              <a:rPr lang="tr-TR" altLang="tr-TR" sz="2400" dirty="0">
                <a:cs typeface="Arial" pitchFamily="34" charset="0"/>
              </a:rPr>
              <a:t>  veya</a:t>
            </a:r>
          </a:p>
          <a:p>
            <a:pPr marL="0" indent="0" algn="just" eaLnBrk="1" hangingPunct="1">
              <a:spcBef>
                <a:spcPct val="0"/>
              </a:spcBef>
              <a:buFontTx/>
              <a:buNone/>
              <a:defRPr/>
            </a:pPr>
            <a:endParaRPr lang="en-US" altLang="tr-TR" sz="2400" dirty="0"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tabLst>
                <a:tab pos="7799388" algn="l"/>
              </a:tabLst>
              <a:defRPr/>
            </a:pPr>
            <a:r>
              <a:rPr lang="tr-TR" altLang="tr-TR" sz="2400" b="1" i="1" dirty="0">
                <a:solidFill>
                  <a:srgbClr val="FF0000"/>
                </a:solidFill>
                <a:cs typeface="Arial" pitchFamily="34" charset="0"/>
              </a:rPr>
              <a:t>Geçersiz (</a:t>
            </a:r>
            <a:r>
              <a:rPr lang="en-US" altLang="tr-TR" sz="2400" b="1" i="1" dirty="0">
                <a:solidFill>
                  <a:srgbClr val="FF0000"/>
                </a:solidFill>
                <a:cs typeface="Arial" pitchFamily="34" charset="0"/>
              </a:rPr>
              <a:t>Invalidate</a:t>
            </a:r>
            <a:r>
              <a:rPr lang="tr-TR" altLang="tr-TR" sz="2400" b="1" i="1" dirty="0">
                <a:solidFill>
                  <a:srgbClr val="FF0000"/>
                </a:solidFill>
                <a:cs typeface="Arial" pitchFamily="34" charset="0"/>
              </a:rPr>
              <a:t>)</a:t>
            </a:r>
            <a:r>
              <a:rPr lang="en-US" altLang="tr-TR" sz="2400" b="1" i="1" dirty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tr-TR" altLang="tr-TR" sz="2400" b="1" i="1" dirty="0">
                <a:solidFill>
                  <a:srgbClr val="FF0000"/>
                </a:solidFill>
                <a:cs typeface="Arial" pitchFamily="34" charset="0"/>
              </a:rPr>
              <a:t>politikası</a:t>
            </a:r>
            <a:r>
              <a:rPr lang="en-US" altLang="tr-TR" sz="2400" b="1" i="1" dirty="0">
                <a:solidFill>
                  <a:srgbClr val="FF0000"/>
                </a:solidFill>
                <a:cs typeface="Arial" pitchFamily="34" charset="0"/>
              </a:rPr>
              <a:t> </a:t>
            </a:r>
            <a:r>
              <a:rPr lang="en-US" altLang="tr-TR" sz="2400" dirty="0">
                <a:cs typeface="Arial" pitchFamily="34" charset="0"/>
              </a:rPr>
              <a:t>- </a:t>
            </a:r>
            <a:r>
              <a:rPr lang="tr-TR" altLang="tr-TR" sz="2400" dirty="0">
                <a:cs typeface="Arial" pitchFamily="34" charset="0"/>
              </a:rPr>
              <a:t>tüm ön belleklerdeki verinin kopyalarından birisi değişirse, diğerleri</a:t>
            </a:r>
            <a:r>
              <a:rPr lang="en-US" altLang="tr-TR" sz="2400" dirty="0">
                <a:cs typeface="Arial" pitchFamily="34" charset="0"/>
              </a:rPr>
              <a:t> </a:t>
            </a:r>
            <a:r>
              <a:rPr lang="tr-TR" altLang="tr-TR" sz="2400" dirty="0">
                <a:cs typeface="Arial" pitchFamily="34" charset="0"/>
              </a:rPr>
              <a:t>bu bilgiyi geçersiz kılar</a:t>
            </a:r>
            <a:r>
              <a:rPr lang="en-US" altLang="tr-TR" sz="2400" dirty="0">
                <a:cs typeface="Arial" pitchFamily="34" charset="0"/>
              </a:rPr>
              <a:t> (</a:t>
            </a:r>
            <a:r>
              <a:rPr lang="tr-TR" altLang="tr-TR" sz="2400" dirty="0">
                <a:cs typeface="Arial" pitchFamily="34" charset="0"/>
              </a:rPr>
              <a:t>önbellekteki "</a:t>
            </a:r>
            <a:r>
              <a:rPr lang="en-US" altLang="tr-TR" sz="2400" dirty="0">
                <a:cs typeface="Arial" pitchFamily="34" charset="0"/>
              </a:rPr>
              <a:t>valid</a:t>
            </a:r>
            <a:r>
              <a:rPr lang="tr-TR" altLang="tr-TR" sz="2400" dirty="0">
                <a:cs typeface="Arial" pitchFamily="34" charset="0"/>
              </a:rPr>
              <a:t>"</a:t>
            </a:r>
            <a:r>
              <a:rPr lang="en-US" altLang="tr-TR" sz="2400" dirty="0">
                <a:cs typeface="Arial" pitchFamily="34" charset="0"/>
              </a:rPr>
              <a:t> </a:t>
            </a:r>
            <a:r>
              <a:rPr lang="tr-TR" altLang="tr-TR" sz="2400" dirty="0">
                <a:cs typeface="Arial" pitchFamily="34" charset="0"/>
              </a:rPr>
              <a:t>bitini sıfırlarlar)</a:t>
            </a:r>
            <a:r>
              <a:rPr lang="en-US" altLang="tr-TR" sz="2400" dirty="0">
                <a:cs typeface="Arial" pitchFamily="34" charset="0"/>
              </a:rPr>
              <a:t>. </a:t>
            </a:r>
            <a:r>
              <a:rPr lang="tr-TR" altLang="tr-TR" sz="2400" dirty="0">
                <a:cs typeface="Arial" pitchFamily="34" charset="0"/>
              </a:rPr>
              <a:t>Bağlı olunan işlemcide bu kopyalara ihtiyaç duyulursa güncelleme yapılır</a:t>
            </a:r>
            <a:r>
              <a:rPr lang="en-US" altLang="tr-TR" sz="2400" dirty="0">
                <a:cs typeface="Arial" pitchFamily="34" charset="0"/>
              </a:rPr>
              <a:t>.</a:t>
            </a:r>
            <a:endParaRPr lang="tr-TR" altLang="tr-TR" sz="2400" dirty="0"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defRPr/>
            </a:pPr>
            <a:endParaRPr lang="tr-TR" altLang="tr-TR" sz="2400" dirty="0"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defRPr/>
            </a:pPr>
            <a:endParaRPr lang="tr-TR" altLang="tr-TR" sz="2400" dirty="0">
              <a:cs typeface="Arial" pitchFamily="34" charset="0"/>
            </a:endParaRPr>
          </a:p>
          <a:p>
            <a:pPr marL="214163" indent="0">
              <a:spcBef>
                <a:spcPct val="0"/>
              </a:spcBef>
              <a:buNone/>
              <a:defRPr/>
            </a:pPr>
            <a:r>
              <a:rPr lang="tr-TR" altLang="tr-TR" sz="2400" dirty="0">
                <a:solidFill>
                  <a:srgbClr val="7030A0"/>
                </a:solidFill>
              </a:rPr>
              <a:t>Tek işlemcili sistemlerde dahi bu protokollere ihtiyaç var</a:t>
            </a:r>
            <a:br>
              <a:rPr lang="tr-TR" altLang="tr-TR" sz="2400" dirty="0">
                <a:solidFill>
                  <a:srgbClr val="7030A0"/>
                </a:solidFill>
              </a:rPr>
            </a:br>
            <a:r>
              <a:rPr lang="en-US" altLang="tr-TR" sz="2400" dirty="0">
                <a:solidFill>
                  <a:srgbClr val="7030A0"/>
                </a:solidFill>
              </a:rPr>
              <a:t>(</a:t>
            </a:r>
            <a:r>
              <a:rPr lang="tr-TR" altLang="tr-TR" sz="2400" dirty="0">
                <a:solidFill>
                  <a:srgbClr val="7030A0"/>
                </a:solidFill>
              </a:rPr>
              <a:t>Neden</a:t>
            </a:r>
            <a:r>
              <a:rPr lang="en-US" altLang="tr-TR" sz="2400" dirty="0">
                <a:solidFill>
                  <a:srgbClr val="7030A0"/>
                </a:solidFill>
              </a:rPr>
              <a:t>?</a:t>
            </a:r>
            <a:r>
              <a:rPr lang="tr-TR" altLang="tr-TR" sz="2400" dirty="0">
                <a:solidFill>
                  <a:srgbClr val="7030A0"/>
                </a:solidFill>
              </a:rPr>
              <a:t> Bilgisayar Mimarisi derslerimizde bu konu var)</a:t>
            </a:r>
            <a:endParaRPr lang="en-US" altLang="tr-TR" sz="2400" dirty="0">
              <a:solidFill>
                <a:srgbClr val="7030A0"/>
              </a:solidFill>
            </a:endParaRPr>
          </a:p>
          <a:p>
            <a:pPr algn="just" eaLnBrk="1" hangingPunct="1">
              <a:spcBef>
                <a:spcPct val="0"/>
              </a:spcBef>
              <a:defRPr/>
            </a:pPr>
            <a:endParaRPr lang="en-US" altLang="tr-TR" sz="2400" dirty="0">
              <a:cs typeface="Arial" pitchFamily="34" charset="0"/>
            </a:endParaRPr>
          </a:p>
          <a:p>
            <a:pPr>
              <a:defRPr/>
            </a:pPr>
            <a:endParaRPr lang="tr-TR" sz="2400" dirty="0"/>
          </a:p>
        </p:txBody>
      </p:sp>
      <p:sp>
        <p:nvSpPr>
          <p:cNvPr id="65540" name="Slide Number Placeholder 1">
            <a:extLst>
              <a:ext uri="{FF2B5EF4-FFF2-40B4-BE49-F238E27FC236}">
                <a16:creationId xmlns:a16="http://schemas.microsoft.com/office/drawing/2014/main" id="{18B19C0C-ADDC-46B5-A918-F3A80956B2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084835F-35E0-4E98-9B77-62285D9E91B8}" type="slidenum">
              <a:rPr lang="en-US" altLang="en-US" smtClean="0"/>
              <a:pPr>
                <a:defRPr/>
              </a:pPr>
              <a:t>49</a:t>
            </a:fld>
            <a:endParaRPr lang="en-US" altLang="tr-TR" sz="110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8">
            <a:extLst>
              <a:ext uri="{FF2B5EF4-FFF2-40B4-BE49-F238E27FC236}">
                <a16:creationId xmlns:a16="http://schemas.microsoft.com/office/drawing/2014/main" id="{13B700E4-1550-44DC-BDD7-EDB9FA79A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65125"/>
            <a:ext cx="5873750" cy="611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3" name="Slide Number Placeholder 1">
            <a:extLst>
              <a:ext uri="{FF2B5EF4-FFF2-40B4-BE49-F238E27FC236}">
                <a16:creationId xmlns:a16="http://schemas.microsoft.com/office/drawing/2014/main" id="{C5573E9A-1636-4F24-B4EE-2BD83CF0B5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2EEFC36-3118-44BC-AAB4-DA10F4C7D458}" type="slidenum">
              <a:rPr lang="en-US" altLang="en-US" smtClean="0"/>
              <a:pPr>
                <a:defRPr/>
              </a:pPr>
              <a:t>50</a:t>
            </a:fld>
            <a:endParaRPr lang="en-US" altLang="tr-TR" sz="1100"/>
          </a:p>
        </p:txBody>
      </p:sp>
      <p:sp>
        <p:nvSpPr>
          <p:cNvPr id="66564" name="Rectangle 7">
            <a:extLst>
              <a:ext uri="{FF2B5EF4-FFF2-40B4-BE49-F238E27FC236}">
                <a16:creationId xmlns:a16="http://schemas.microsoft.com/office/drawing/2014/main" id="{A7B88FE9-A5CB-4FEE-AEBC-2786474FEE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647825"/>
            <a:ext cx="350520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/>
              <a:t>Farklı işlemcilerde farklı veri blokları</a:t>
            </a:r>
            <a:r>
              <a:rPr lang="en-US" altLang="tr-TR" sz="2400"/>
              <a:t> </a:t>
            </a:r>
            <a:r>
              <a:rPr lang="tr-TR" altLang="tr-TR" sz="2400"/>
              <a:t>gerekli</a:t>
            </a:r>
            <a:r>
              <a:rPr lang="en-US" altLang="tr-TR" sz="2400"/>
              <a:t> </a:t>
            </a:r>
            <a:r>
              <a:rPr lang="tr-TR" altLang="tr-TR" sz="2400"/>
              <a:t>ama ana bellekte aynı yerdeler</a:t>
            </a:r>
            <a:r>
              <a:rPr lang="en-US" altLang="tr-TR" sz="2400"/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tr-TR" sz="24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tr-TR" altLang="tr-TR" sz="2400"/>
              <a:t>Eğer bir işlemci</a:t>
            </a:r>
            <a:r>
              <a:rPr lang="en-US" altLang="tr-TR" sz="2400"/>
              <a:t> </a:t>
            </a:r>
            <a:r>
              <a:rPr lang="tr-TR" altLang="tr-TR" sz="2400"/>
              <a:t>elindeki bloğu yazarsa,</a:t>
            </a:r>
            <a:r>
              <a:rPr lang="en-US" altLang="tr-TR" sz="2400"/>
              <a:t> </a:t>
            </a:r>
            <a:r>
              <a:rPr lang="tr-TR" altLang="tr-TR" sz="2400"/>
              <a:t>diğer işlemcilerde tüm blok</a:t>
            </a:r>
            <a:r>
              <a:rPr lang="en-US" altLang="tr-TR" sz="2400"/>
              <a:t> </a:t>
            </a:r>
            <a:r>
              <a:rPr lang="tr-TR" altLang="tr-TR" sz="2400"/>
              <a:t>güncellenmeli</a:t>
            </a:r>
            <a:r>
              <a:rPr lang="en-US" altLang="tr-TR" sz="2400"/>
              <a:t> </a:t>
            </a:r>
            <a:r>
              <a:rPr lang="tr-TR" altLang="tr-TR" sz="2400"/>
              <a:t>veya geçersiz</a:t>
            </a:r>
            <a:r>
              <a:rPr lang="en-US" altLang="tr-TR" sz="2400"/>
              <a:t> </a:t>
            </a:r>
            <a:r>
              <a:rPr lang="tr-TR" altLang="tr-TR" sz="2400"/>
              <a:t>kılınmalı,</a:t>
            </a:r>
            <a:r>
              <a:rPr lang="en-US" altLang="tr-TR" sz="2400"/>
              <a:t> </a:t>
            </a:r>
            <a:r>
              <a:rPr lang="tr-TR" altLang="tr-TR" sz="2400"/>
              <a:t>aslında veri paylaşımlı olmasa bile.</a:t>
            </a:r>
            <a:r>
              <a:rPr lang="en-US" altLang="tr-TR" sz="2400"/>
              <a:t>.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5A39AE98-DD71-4321-9907-0ED8B46F5B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381000"/>
            <a:ext cx="4495800" cy="120015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tr-TR" altLang="tr-T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Yanlış Paylaşım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tr-TR" altLang="tr-T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tr-TR" altLang="tr-TR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ing</a:t>
            </a:r>
            <a:r>
              <a:rPr lang="tr-TR" altLang="tr-T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r-TR" altLang="tr-TR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False</a:t>
            </a:r>
            <a:r>
              <a:rPr lang="tr-TR" altLang="tr-T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altLang="tr-TR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Sharing</a:t>
            </a:r>
            <a:r>
              <a:rPr lang="tr-TR" altLang="tr-T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altLang="tr-TR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8C3AE-3118-4BD3-9BC9-7505DC37B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Yanlış Paylaşıma Çözümler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2C1F97-6689-4AA7-81BE-9721211DCB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tr-TR" altLang="tr-TR" sz="2800" dirty="0"/>
              <a:t>Derleyici ana bellekte tutulan verinin yapısını değiştirir, her işlemci farklı bloklarda çalışır.</a:t>
            </a:r>
          </a:p>
          <a:p>
            <a:pPr>
              <a:spcBef>
                <a:spcPct val="0"/>
              </a:spcBef>
              <a:defRPr/>
            </a:pPr>
            <a:endParaRPr lang="tr-TR" altLang="tr-TR" sz="2800" dirty="0"/>
          </a:p>
          <a:p>
            <a:pPr>
              <a:spcBef>
                <a:spcPct val="0"/>
              </a:spcBef>
              <a:defRPr/>
            </a:pPr>
            <a:r>
              <a:rPr lang="tr-TR" altLang="tr-TR" dirty="0"/>
              <a:t>C dili için dizi kullandırma:</a:t>
            </a:r>
            <a:endParaRPr lang="tr-TR" altLang="tr-TR" sz="2800" dirty="0"/>
          </a:p>
          <a:p>
            <a:pPr marL="752325" lvl="2" indent="0">
              <a:spcBef>
                <a:spcPct val="0"/>
              </a:spcBef>
              <a:buNone/>
              <a:defRPr/>
            </a:pPr>
            <a:r>
              <a:rPr lang="tr-TR" altLang="tr-TR" sz="2400" dirty="0" err="1">
                <a:latin typeface="Consolas" panose="020B0609020204030204" pitchFamily="49" charset="0"/>
              </a:rPr>
              <a:t>void</a:t>
            </a:r>
            <a:r>
              <a:rPr lang="tr-TR" altLang="tr-TR" sz="2400" dirty="0">
                <a:latin typeface="Consolas" panose="020B0609020204030204" pitchFamily="49" charset="0"/>
              </a:rPr>
              <a:t> arttır(</a:t>
            </a:r>
            <a:r>
              <a:rPr lang="tr-TR" altLang="tr-TR" sz="2400" dirty="0" err="1">
                <a:latin typeface="Consolas" panose="020B0609020204030204" pitchFamily="49" charset="0"/>
              </a:rPr>
              <a:t>int</a:t>
            </a:r>
            <a:r>
              <a:rPr lang="tr-TR" altLang="tr-TR" sz="2400" dirty="0">
                <a:latin typeface="Consolas" panose="020B0609020204030204" pitchFamily="49" charset="0"/>
              </a:rPr>
              <a:t> *A){</a:t>
            </a:r>
          </a:p>
          <a:p>
            <a:pPr marL="752325" lvl="2" indent="0">
              <a:spcBef>
                <a:spcPct val="0"/>
              </a:spcBef>
              <a:buNone/>
              <a:defRPr/>
            </a:pPr>
            <a:r>
              <a:rPr lang="tr-TR" altLang="tr-TR" sz="2400" dirty="0">
                <a:latin typeface="Consolas" panose="020B0609020204030204" pitchFamily="49" charset="0"/>
              </a:rPr>
              <a:t>	A[i] = A[i]+1;</a:t>
            </a:r>
          </a:p>
          <a:p>
            <a:pPr marL="752325" lvl="2" indent="0">
              <a:spcBef>
                <a:spcPct val="0"/>
              </a:spcBef>
              <a:buNone/>
              <a:defRPr/>
            </a:pPr>
            <a:r>
              <a:rPr lang="tr-TR" altLang="tr-TR" sz="2400" dirty="0">
                <a:latin typeface="Consolas" panose="020B0609020204030204" pitchFamily="49" charset="0"/>
              </a:rPr>
              <a:t>}</a:t>
            </a:r>
          </a:p>
          <a:p>
            <a:pPr marL="396725" lvl="1" indent="0">
              <a:spcBef>
                <a:spcPct val="0"/>
              </a:spcBef>
              <a:buNone/>
              <a:defRPr/>
            </a:pPr>
            <a:endParaRPr lang="tr-TR" altLang="tr-TR" dirty="0">
              <a:latin typeface="Consolas" panose="020B0609020204030204" pitchFamily="49" charset="0"/>
            </a:endParaRPr>
          </a:p>
          <a:p>
            <a:pPr marL="750888" lvl="2" indent="0">
              <a:spcBef>
                <a:spcPct val="0"/>
              </a:spcBef>
              <a:buNone/>
              <a:defRPr/>
            </a:pPr>
            <a:r>
              <a:rPr lang="tr-TR" altLang="tr-TR" sz="2400" dirty="0"/>
              <a:t>// Yerine, aynı yerleri de kullanmıyorlarsa</a:t>
            </a:r>
            <a:br>
              <a:rPr lang="tr-TR" altLang="tr-TR" dirty="0"/>
            </a:br>
            <a:r>
              <a:rPr lang="tr-TR" altLang="tr-TR" sz="2400" dirty="0" err="1">
                <a:latin typeface="Consolas" panose="020B0609020204030204" pitchFamily="49" charset="0"/>
              </a:rPr>
              <a:t>void</a:t>
            </a:r>
            <a:r>
              <a:rPr lang="tr-TR" altLang="tr-TR" sz="2400" dirty="0">
                <a:latin typeface="Consolas" panose="020B0609020204030204" pitchFamily="49" charset="0"/>
              </a:rPr>
              <a:t> arttır(</a:t>
            </a:r>
            <a:r>
              <a:rPr lang="tr-TR" altLang="tr-TR" sz="2400" dirty="0" err="1">
                <a:latin typeface="Consolas" panose="020B0609020204030204" pitchFamily="49" charset="0"/>
              </a:rPr>
              <a:t>int</a:t>
            </a:r>
            <a:r>
              <a:rPr lang="tr-TR" altLang="tr-TR" sz="2400" dirty="0">
                <a:latin typeface="Consolas" panose="020B0609020204030204" pitchFamily="49" charset="0"/>
              </a:rPr>
              <a:t> *</a:t>
            </a:r>
            <a:r>
              <a:rPr lang="tr-TR" altLang="tr-TR" sz="2400" dirty="0" err="1">
                <a:latin typeface="Consolas" panose="020B0609020204030204" pitchFamily="49" charset="0"/>
              </a:rPr>
              <a:t>ptr</a:t>
            </a:r>
            <a:r>
              <a:rPr lang="tr-TR" altLang="tr-TR" sz="2400" dirty="0">
                <a:latin typeface="Consolas" panose="020B0609020204030204" pitchFamily="49" charset="0"/>
              </a:rPr>
              <a:t>){</a:t>
            </a:r>
          </a:p>
          <a:p>
            <a:pPr marL="752325" lvl="2" indent="0">
              <a:spcBef>
                <a:spcPct val="0"/>
              </a:spcBef>
              <a:buNone/>
              <a:defRPr/>
            </a:pPr>
            <a:r>
              <a:rPr lang="tr-TR" altLang="tr-TR" sz="2400" dirty="0">
                <a:latin typeface="Consolas" panose="020B0609020204030204" pitchFamily="49" charset="0"/>
              </a:rPr>
              <a:t>	*</a:t>
            </a:r>
            <a:r>
              <a:rPr lang="tr-TR" altLang="tr-TR" sz="2400" dirty="0" err="1">
                <a:latin typeface="Consolas" panose="020B0609020204030204" pitchFamily="49" charset="0"/>
              </a:rPr>
              <a:t>ptr</a:t>
            </a:r>
            <a:r>
              <a:rPr lang="tr-TR" altLang="tr-TR" sz="2400" dirty="0">
                <a:latin typeface="Consolas" panose="020B0609020204030204" pitchFamily="49" charset="0"/>
              </a:rPr>
              <a:t> = *ptr+1;</a:t>
            </a:r>
          </a:p>
          <a:p>
            <a:pPr marL="752325" lvl="2" indent="0">
              <a:spcBef>
                <a:spcPct val="0"/>
              </a:spcBef>
              <a:buNone/>
              <a:defRPr/>
            </a:pPr>
            <a:r>
              <a:rPr lang="tr-TR" altLang="tr-TR" sz="2400" dirty="0"/>
              <a:t>}</a:t>
            </a:r>
          </a:p>
          <a:p>
            <a:pPr algn="ctr">
              <a:spcBef>
                <a:spcPct val="0"/>
              </a:spcBef>
              <a:defRPr/>
            </a:pPr>
            <a:endParaRPr lang="en-US" altLang="tr-TR" sz="2800" dirty="0"/>
          </a:p>
          <a:p>
            <a:endParaRPr lang="tr-TR" dirty="0"/>
          </a:p>
        </p:txBody>
      </p:sp>
      <p:sp>
        <p:nvSpPr>
          <p:cNvPr id="67586" name="Slide Number Placeholder 1">
            <a:extLst>
              <a:ext uri="{FF2B5EF4-FFF2-40B4-BE49-F238E27FC236}">
                <a16:creationId xmlns:a16="http://schemas.microsoft.com/office/drawing/2014/main" id="{0050D4CC-B21E-4DD6-ACAD-9C48D83FEF2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2EEFC36-3118-44BC-AAB4-DA10F4C7D458}" type="slidenum">
              <a:rPr lang="en-US" altLang="en-US" smtClean="0"/>
              <a:pPr>
                <a:defRPr/>
              </a:pPr>
              <a:t>51</a:t>
            </a:fld>
            <a:endParaRPr lang="en-US" altLang="tr-TR" sz="110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90DB4-EE12-4369-9DB5-F41C6B77C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Sıralı Tutarlılık (ing: </a:t>
            </a:r>
            <a:r>
              <a:rPr lang="tr-TR" dirty="0" err="1"/>
              <a:t>Sequential</a:t>
            </a:r>
            <a:r>
              <a:rPr lang="tr-TR" dirty="0"/>
              <a:t> </a:t>
            </a:r>
            <a:r>
              <a:rPr lang="tr-TR" dirty="0" err="1"/>
              <a:t>Consistency</a:t>
            </a:r>
            <a:r>
              <a:rPr lang="tr-TR" dirty="0"/>
              <a:t>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F1CA9B-923E-4F28-A663-1B19947F20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tr-TR" altLang="tr-TR" sz="2800" dirty="0"/>
              <a:t>İlk olarak 1979'da</a:t>
            </a:r>
            <a:r>
              <a:rPr lang="en-US" altLang="tr-TR" sz="2800" dirty="0"/>
              <a:t> </a:t>
            </a:r>
            <a:r>
              <a:rPr lang="en-US" altLang="tr-TR" sz="2800" dirty="0" err="1"/>
              <a:t>Lamport</a:t>
            </a:r>
            <a:r>
              <a:rPr lang="en-US" altLang="tr-TR" sz="2800" dirty="0"/>
              <a:t> </a:t>
            </a:r>
            <a:r>
              <a:rPr lang="tr-TR" altLang="tr-TR" sz="2800" dirty="0"/>
              <a:t>tanımlamıştır</a:t>
            </a:r>
            <a:r>
              <a:rPr lang="en-US" altLang="tr-TR" sz="2800" dirty="0"/>
              <a:t>: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tr-TR" sz="2800" dirty="0"/>
          </a:p>
          <a:p>
            <a:pPr marL="539750" lvl="1" indent="0">
              <a:spcBef>
                <a:spcPct val="0"/>
              </a:spcBef>
              <a:buNone/>
              <a:defRPr/>
            </a:pPr>
            <a:r>
              <a:rPr lang="tr-TR" altLang="tr-TR" sz="2800" dirty="0">
                <a:solidFill>
                  <a:schemeClr val="accent2"/>
                </a:solidFill>
              </a:rPr>
              <a:t>Bir çok-işlemcili sistem,</a:t>
            </a:r>
            <a:r>
              <a:rPr lang="en-US" altLang="tr-TR" sz="2800" dirty="0">
                <a:solidFill>
                  <a:schemeClr val="accent2"/>
                </a:solidFill>
              </a:rPr>
              <a:t> </a:t>
            </a:r>
            <a:r>
              <a:rPr lang="tr-TR" altLang="tr-TR" sz="2800" dirty="0">
                <a:solidFill>
                  <a:schemeClr val="accent2"/>
                </a:solidFill>
              </a:rPr>
              <a:t>eğer tüm işlemcilerde bir sıraya uyan işlemlerin çalışmasının sonucu ile bağımsız işlemcilerde aynı sıraya uyarak çalışmasının sonuçları aynı ise sistem sıralı tutarlıdır. </a:t>
            </a:r>
            <a:r>
              <a:rPr lang="en-US" altLang="tr-TR" sz="2800" dirty="0">
                <a:solidFill>
                  <a:schemeClr val="accent2"/>
                </a:solidFill>
              </a:rPr>
              <a:t> </a:t>
            </a:r>
            <a:endParaRPr lang="tr-TR" altLang="tr-TR" dirty="0">
              <a:solidFill>
                <a:schemeClr val="accent2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tr-TR" sz="2800" dirty="0">
              <a:solidFill>
                <a:schemeClr val="accent2"/>
              </a:solidFill>
            </a:endParaRPr>
          </a:p>
          <a:p>
            <a:pPr>
              <a:spcBef>
                <a:spcPct val="0"/>
              </a:spcBef>
              <a:defRPr/>
            </a:pPr>
            <a:r>
              <a:rPr lang="tr-TR" altLang="tr-TR" sz="2800" dirty="0"/>
              <a:t>Yani,</a:t>
            </a:r>
            <a:r>
              <a:rPr lang="en-US" altLang="tr-TR" sz="2800" dirty="0"/>
              <a:t> </a:t>
            </a:r>
            <a:r>
              <a:rPr lang="tr-TR" altLang="tr-TR" sz="2800" dirty="0"/>
              <a:t>bir paralel programın genel etkisi</a:t>
            </a:r>
            <a:r>
              <a:rPr lang="en-US" altLang="tr-TR" sz="2800" dirty="0"/>
              <a:t> </a:t>
            </a:r>
            <a:r>
              <a:rPr lang="tr-TR" altLang="tr-TR" sz="2800" dirty="0"/>
              <a:t>şudur: </a:t>
            </a:r>
            <a:br>
              <a:rPr lang="tr-TR" altLang="tr-TR" sz="2800" dirty="0"/>
            </a:br>
            <a:r>
              <a:rPr lang="tr-TR" altLang="tr-TR" sz="2800" dirty="0"/>
              <a:t>Zaman skalasında komut çalışmasının keyfi aralıklarla işlemcilere saçılması sonucu değiştirmez</a:t>
            </a:r>
            <a:r>
              <a:rPr lang="en-US" altLang="tr-TR" sz="2800" dirty="0"/>
              <a:t>.</a:t>
            </a:r>
          </a:p>
          <a:p>
            <a:endParaRPr lang="tr-TR" dirty="0"/>
          </a:p>
        </p:txBody>
      </p:sp>
      <p:sp>
        <p:nvSpPr>
          <p:cNvPr id="68610" name="Slide Number Placeholder 1">
            <a:extLst>
              <a:ext uri="{FF2B5EF4-FFF2-40B4-BE49-F238E27FC236}">
                <a16:creationId xmlns:a16="http://schemas.microsoft.com/office/drawing/2014/main" id="{36E2EE47-4266-4D84-AE5D-6B951015C04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2EEFC36-3118-44BC-AAB4-DA10F4C7D458}" type="slidenum">
              <a:rPr lang="en-US" altLang="en-US" smtClean="0"/>
              <a:pPr>
                <a:defRPr/>
              </a:pPr>
              <a:t>52</a:t>
            </a:fld>
            <a:endParaRPr lang="en-US" altLang="tr-TR" sz="110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B274B-2A40-4D66-B6B9-C66F15274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Sıralı Tutarlılık</a:t>
            </a:r>
          </a:p>
        </p:txBody>
      </p:sp>
      <p:sp>
        <p:nvSpPr>
          <p:cNvPr id="69634" name="Slide Number Placeholder 1">
            <a:extLst>
              <a:ext uri="{FF2B5EF4-FFF2-40B4-BE49-F238E27FC236}">
                <a16:creationId xmlns:a16="http://schemas.microsoft.com/office/drawing/2014/main" id="{AE93107B-440B-4E7B-BEDE-39C8157DAA6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2EEFC36-3118-44BC-AAB4-DA10F4C7D458}" type="slidenum">
              <a:rPr lang="en-US" altLang="en-US" smtClean="0"/>
              <a:pPr>
                <a:defRPr/>
              </a:pPr>
              <a:t>53</a:t>
            </a:fld>
            <a:endParaRPr lang="en-US" altLang="tr-TR" sz="1100"/>
          </a:p>
        </p:txBody>
      </p:sp>
      <p:pic>
        <p:nvPicPr>
          <p:cNvPr id="69636" name="Picture 5">
            <a:extLst>
              <a:ext uri="{FF2B5EF4-FFF2-40B4-BE49-F238E27FC236}">
                <a16:creationId xmlns:a16="http://schemas.microsoft.com/office/drawing/2014/main" id="{02317083-44E3-4841-9E06-F3A0CE1891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175" y="914400"/>
            <a:ext cx="6689725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C981E-17E5-45AC-A4FF-2C40655876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77328"/>
          </a:xfrm>
        </p:spPr>
        <p:txBody>
          <a:bodyPr/>
          <a:lstStyle/>
          <a:p>
            <a:br>
              <a:rPr lang="tr-TR" dirty="0">
                <a:solidFill>
                  <a:schemeClr val="bg1"/>
                </a:solidFill>
              </a:rPr>
            </a:br>
            <a:r>
              <a:rPr lang="tr-TR" dirty="0">
                <a:solidFill>
                  <a:schemeClr val="bg1"/>
                </a:solidFill>
              </a:rPr>
              <a:t>Ana fikir</a:t>
            </a:r>
            <a:br>
              <a:rPr lang="tr-TR" dirty="0">
                <a:solidFill>
                  <a:schemeClr val="bg1"/>
                </a:solidFill>
              </a:rPr>
            </a:br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DE8704-7993-48EC-9DD1-BE82879FB9AC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2231380"/>
          </a:xfrm>
        </p:spPr>
        <p:txBody>
          <a:bodyPr/>
          <a:lstStyle/>
          <a:p>
            <a:pPr marL="72000" indent="0">
              <a:buNone/>
            </a:pPr>
            <a:r>
              <a:rPr lang="tr-TR" altLang="tr-TR" sz="2800" dirty="0"/>
              <a:t>Paralel olmayan bir sistem için bir paralel program yazmak bizi programın sonuçları hakkında düşünmeye yönlendirir.</a:t>
            </a:r>
            <a:endParaRPr lang="en-US" altLang="tr-TR" sz="2800" dirty="0"/>
          </a:p>
          <a:p>
            <a:pPr marL="72000" indent="0">
              <a:buNone/>
            </a:pPr>
            <a:endParaRPr lang="tr-TR" dirty="0"/>
          </a:p>
        </p:txBody>
      </p:sp>
      <p:sp>
        <p:nvSpPr>
          <p:cNvPr id="70658" name="Slide Number Placeholder 1">
            <a:extLst>
              <a:ext uri="{FF2B5EF4-FFF2-40B4-BE49-F238E27FC236}">
                <a16:creationId xmlns:a16="http://schemas.microsoft.com/office/drawing/2014/main" id="{A198AF7D-D4FE-431A-BA8E-12B0A7ED26D2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 bwMode="auto">
          <a:xfrm>
            <a:off x="457200" y="6475730"/>
            <a:ext cx="914400" cy="382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2EEFC36-3118-44BC-AAB4-DA10F4C7D458}" type="slidenum">
              <a:rPr lang="en-US" altLang="en-US" smtClean="0"/>
              <a:pPr>
                <a:defRPr/>
              </a:pPr>
              <a:t>54</a:t>
            </a:fld>
            <a:endParaRPr lang="en-US" altLang="tr-TR" sz="11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71E95-8B2C-4A89-93D6-043670C03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Örnek</a:t>
            </a:r>
          </a:p>
        </p:txBody>
      </p:sp>
      <p:sp>
        <p:nvSpPr>
          <p:cNvPr id="72706" name="Slide Number Placeholder 1">
            <a:extLst>
              <a:ext uri="{FF2B5EF4-FFF2-40B4-BE49-F238E27FC236}">
                <a16:creationId xmlns:a16="http://schemas.microsoft.com/office/drawing/2014/main" id="{40AE8290-2619-41D1-8EF9-C01185A8CDE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2EEFC36-3118-44BC-AAB4-DA10F4C7D458}" type="slidenum">
              <a:rPr lang="en-US" altLang="en-US" smtClean="0"/>
              <a:pPr>
                <a:defRPr/>
              </a:pPr>
              <a:t>55</a:t>
            </a:fld>
            <a:endParaRPr lang="en-US" altLang="tr-TR" sz="1100"/>
          </a:p>
        </p:txBody>
      </p:sp>
      <p:sp>
        <p:nvSpPr>
          <p:cNvPr id="74755" name="Rectangle 4">
            <a:extLst>
              <a:ext uri="{FF2B5EF4-FFF2-40B4-BE49-F238E27FC236}">
                <a16:creationId xmlns:a16="http://schemas.microsoft.com/office/drawing/2014/main" id="{3CB5FA8F-D819-4B2F-BF5A-B692ACBB64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856357"/>
            <a:ext cx="8686800" cy="563231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tr-TR" sz="2400" b="1" dirty="0"/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400" dirty="0"/>
              <a:t>	</a:t>
            </a:r>
            <a:r>
              <a:rPr lang="tr-TR" altLang="tr-TR" sz="2400" dirty="0"/>
              <a:t>Süreç</a:t>
            </a:r>
            <a:r>
              <a:rPr lang="en-US" altLang="tr-TR" sz="2400" dirty="0"/>
              <a:t> P1 			</a:t>
            </a:r>
            <a:r>
              <a:rPr lang="tr-TR" altLang="tr-TR" sz="2400" dirty="0"/>
              <a:t>Süreç</a:t>
            </a:r>
            <a:r>
              <a:rPr lang="en-US" altLang="tr-TR" sz="2400" dirty="0"/>
              <a:t> 2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400" dirty="0"/>
              <a:t>	</a:t>
            </a:r>
            <a:r>
              <a:rPr lang="en-US" altLang="tr-TR" sz="2400" b="1" dirty="0"/>
              <a:t>. 				.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400" b="1" dirty="0"/>
              <a:t>	</a:t>
            </a:r>
            <a:r>
              <a:rPr lang="en-US" altLang="tr-TR" sz="2400" b="1" dirty="0">
                <a:solidFill>
                  <a:schemeClr val="accent2"/>
                </a:solidFill>
              </a:rPr>
              <a:t>data = new;			.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400" b="1" dirty="0">
                <a:solidFill>
                  <a:schemeClr val="accent2"/>
                </a:solidFill>
              </a:rPr>
              <a:t>	flag = TRUE; 		.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400" b="1" dirty="0">
                <a:solidFill>
                  <a:schemeClr val="accent2"/>
                </a:solidFill>
              </a:rPr>
              <a:t>	. 				.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400" b="1" dirty="0">
                <a:solidFill>
                  <a:schemeClr val="accent2"/>
                </a:solidFill>
              </a:rPr>
              <a:t>	. 				while (flag != TRUE) { };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400" b="1" dirty="0">
                <a:solidFill>
                  <a:schemeClr val="accent2"/>
                </a:solidFill>
              </a:rPr>
              <a:t>	. 				data_copy = data;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400" b="1" dirty="0">
                <a:solidFill>
                  <a:schemeClr val="accent2"/>
                </a:solidFill>
              </a:rPr>
              <a:t>	. 				.</a:t>
            </a:r>
            <a:endParaRPr lang="en-US" altLang="tr-TR" sz="2400" dirty="0"/>
          </a:p>
          <a:p>
            <a:pPr marL="342900" indent="-342900" eaLnBrk="1" hangingPunct="1">
              <a:spcBef>
                <a:spcPct val="0"/>
              </a:spcBef>
              <a:defRPr/>
            </a:pPr>
            <a:r>
              <a:rPr lang="en-US" altLang="tr-TR" sz="2400" b="1" dirty="0" err="1">
                <a:solidFill>
                  <a:schemeClr val="accent2"/>
                </a:solidFill>
              </a:rPr>
              <a:t>data_cop</a:t>
            </a:r>
            <a:r>
              <a:rPr lang="en-US" altLang="tr-TR" sz="2400" b="1" dirty="0" err="1"/>
              <a:t>y</a:t>
            </a:r>
            <a:r>
              <a:rPr lang="en-US" altLang="tr-TR" sz="2400" b="1" dirty="0"/>
              <a:t> </a:t>
            </a:r>
            <a:r>
              <a:rPr lang="tr-TR" altLang="tr-TR" sz="2400" dirty="0"/>
              <a:t>'</a:t>
            </a:r>
            <a:r>
              <a:rPr lang="tr-TR" altLang="tr-TR" sz="2400" dirty="0" err="1"/>
              <a:t>nin</a:t>
            </a:r>
            <a:r>
              <a:rPr lang="en-US" altLang="tr-TR" sz="2400" dirty="0"/>
              <a:t> </a:t>
            </a:r>
            <a:r>
              <a:rPr lang="en-US" altLang="tr-TR" sz="2400" b="1" dirty="0">
                <a:solidFill>
                  <a:schemeClr val="accent2"/>
                </a:solidFill>
              </a:rPr>
              <a:t>new</a:t>
            </a:r>
            <a:r>
              <a:rPr lang="en-US" altLang="tr-TR" sz="2400" b="1" dirty="0"/>
              <a:t> </a:t>
            </a:r>
            <a:r>
              <a:rPr lang="tr-TR" altLang="tr-TR" sz="2400" dirty="0"/>
              <a:t>il</a:t>
            </a:r>
            <a:r>
              <a:rPr lang="en-US" altLang="tr-TR" sz="2400" dirty="0"/>
              <a:t>e</a:t>
            </a:r>
            <a:r>
              <a:rPr lang="tr-TR" altLang="tr-TR" sz="2400" dirty="0"/>
              <a:t> dolması beklenir, </a:t>
            </a:r>
          </a:p>
          <a:p>
            <a:pPr marL="342900" indent="-342900" eaLnBrk="1" hangingPunct="1">
              <a:spcBef>
                <a:spcPct val="0"/>
              </a:spcBef>
              <a:defRPr/>
            </a:pPr>
            <a:r>
              <a:rPr lang="tr-TR" altLang="tr-TR" sz="2400" dirty="0"/>
              <a:t>çünkü</a:t>
            </a:r>
            <a:r>
              <a:rPr lang="en-US" altLang="tr-TR" sz="2400" dirty="0"/>
              <a:t> </a:t>
            </a:r>
            <a:r>
              <a:rPr lang="en-US" altLang="tr-TR" sz="2400" b="1" dirty="0">
                <a:solidFill>
                  <a:schemeClr val="accent2"/>
                </a:solidFill>
              </a:rPr>
              <a:t>data = new</a:t>
            </a:r>
            <a:r>
              <a:rPr lang="en-US" altLang="tr-TR" sz="2400" dirty="0"/>
              <a:t> </a:t>
            </a:r>
            <a:r>
              <a:rPr lang="tr-TR" altLang="tr-TR" sz="2400" dirty="0"/>
              <a:t>komutunun </a:t>
            </a:r>
            <a:r>
              <a:rPr lang="en-US" altLang="tr-TR" sz="2400" b="1" dirty="0">
                <a:solidFill>
                  <a:schemeClr val="accent2"/>
                </a:solidFill>
              </a:rPr>
              <a:t>flag = TRUE </a:t>
            </a:r>
            <a:r>
              <a:rPr lang="tr-TR" altLang="tr-TR" sz="2400" dirty="0"/>
              <a:t>'den önce,</a:t>
            </a:r>
          </a:p>
          <a:p>
            <a:pPr marL="342900" indent="-342900" eaLnBrk="1" hangingPunct="1">
              <a:spcBef>
                <a:spcPct val="0"/>
              </a:spcBef>
              <a:defRPr/>
            </a:pPr>
            <a:r>
              <a:rPr lang="en-US" altLang="tr-TR" sz="2400" b="1" dirty="0">
                <a:solidFill>
                  <a:schemeClr val="accent2"/>
                </a:solidFill>
              </a:rPr>
              <a:t>while (flag != TRUE) { } </a:t>
            </a:r>
            <a:r>
              <a:rPr lang="tr-TR" altLang="tr-TR" sz="2400" dirty="0"/>
              <a:t>komutunun da</a:t>
            </a:r>
            <a:r>
              <a:rPr lang="en-US" altLang="tr-TR" sz="2400" dirty="0"/>
              <a:t> </a:t>
            </a:r>
            <a:r>
              <a:rPr lang="en-US" altLang="tr-TR" sz="2400" b="1" dirty="0" err="1">
                <a:solidFill>
                  <a:schemeClr val="accent2"/>
                </a:solidFill>
              </a:rPr>
              <a:t>data_copy</a:t>
            </a:r>
            <a:r>
              <a:rPr lang="en-US" altLang="tr-TR" sz="2400" b="1" dirty="0">
                <a:solidFill>
                  <a:schemeClr val="accent2"/>
                </a:solidFill>
              </a:rPr>
              <a:t> = data</a:t>
            </a:r>
            <a:r>
              <a:rPr lang="tr-TR" altLang="tr-TR" sz="2400" dirty="0"/>
              <a:t> 'den önce çalışmasını bekleriz.</a:t>
            </a:r>
            <a:endParaRPr lang="en-US" altLang="tr-TR" sz="2400" dirty="0"/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tr-TR" altLang="tr-TR" sz="2400" dirty="0"/>
              <a:t>Süreç</a:t>
            </a:r>
            <a:r>
              <a:rPr lang="en-US" altLang="tr-TR" sz="2400" dirty="0"/>
              <a:t> 2 </a:t>
            </a:r>
            <a:r>
              <a:rPr lang="tr-TR" altLang="tr-TR" sz="2400" dirty="0"/>
              <a:t>basitçe</a:t>
            </a:r>
            <a:r>
              <a:rPr lang="en-US" altLang="tr-TR" sz="2400" dirty="0"/>
              <a:t> </a:t>
            </a:r>
            <a:r>
              <a:rPr lang="tr-TR" altLang="tr-TR" sz="2400" dirty="0"/>
              <a:t>yeni verilerin</a:t>
            </a:r>
            <a:r>
              <a:rPr lang="en-US" altLang="tr-TR" sz="2400" dirty="0"/>
              <a:t> </a:t>
            </a:r>
            <a:r>
              <a:rPr lang="tr-TR" altLang="tr-TR" sz="2400" dirty="0"/>
              <a:t>işlenmesi için bekler ve yeni verileri</a:t>
            </a:r>
            <a:r>
              <a:rPr lang="en-US" altLang="tr-TR" sz="2400" dirty="0"/>
              <a:t> </a:t>
            </a:r>
            <a:r>
              <a:rPr lang="tr-TR" altLang="tr-TR" sz="2400" dirty="0"/>
              <a:t>Süreç</a:t>
            </a:r>
            <a:r>
              <a:rPr lang="en-US" altLang="tr-TR" sz="2400" dirty="0"/>
              <a:t> 1</a:t>
            </a:r>
            <a:r>
              <a:rPr lang="tr-TR" altLang="tr-TR" sz="2400" dirty="0"/>
              <a:t>'den okur. </a:t>
            </a:r>
            <a:endParaRPr lang="en-US" altLang="tr-TR" sz="24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724A2-C8BF-4988-AAF4-A77AB432C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tr-TR" dirty="0">
                <a:cs typeface="Arial" pitchFamily="34" charset="0"/>
              </a:rPr>
              <a:t>Program </a:t>
            </a:r>
            <a:r>
              <a:rPr lang="tr-TR" altLang="tr-TR" dirty="0">
                <a:cs typeface="Arial" pitchFamily="34" charset="0"/>
              </a:rPr>
              <a:t>Sırası</a:t>
            </a:r>
            <a:endParaRPr lang="tr-TR" dirty="0"/>
          </a:p>
        </p:txBody>
      </p:sp>
      <p:sp>
        <p:nvSpPr>
          <p:cNvPr id="73731" name="Content Placeholder 2">
            <a:extLst>
              <a:ext uri="{FF2B5EF4-FFF2-40B4-BE49-F238E27FC236}">
                <a16:creationId xmlns:a16="http://schemas.microsoft.com/office/drawing/2014/main" id="{0C71EE4D-1219-43A8-B2F8-018CCE9F51D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tr-TR" altLang="tr-TR" sz="2800">
                <a:solidFill>
                  <a:srgbClr val="FF0000"/>
                </a:solidFill>
                <a:cs typeface="Arial" panose="020B0604020202020204" pitchFamily="34" charset="0"/>
              </a:rPr>
              <a:t>Sıralı tutarlılık</a:t>
            </a:r>
            <a:r>
              <a:rPr lang="en-US" altLang="tr-TR" sz="2800">
                <a:cs typeface="Arial" panose="020B0604020202020204" pitchFamily="34" charset="0"/>
              </a:rPr>
              <a:t> </a:t>
            </a:r>
            <a:r>
              <a:rPr lang="tr-TR" altLang="tr-TR" sz="2800">
                <a:cs typeface="Arial" panose="020B0604020202020204" pitchFamily="34" charset="0"/>
              </a:rPr>
              <a:t>aslında </a:t>
            </a:r>
            <a:r>
              <a:rPr lang="en-US" altLang="tr-TR" sz="2800">
                <a:cs typeface="Arial" panose="020B0604020202020204" pitchFamily="34" charset="0"/>
              </a:rPr>
              <a:t>“</a:t>
            </a:r>
            <a:r>
              <a:rPr lang="tr-TR" altLang="tr-TR" sz="2800">
                <a:cs typeface="Arial" panose="020B0604020202020204" pitchFamily="34" charset="0"/>
              </a:rPr>
              <a:t>her bağımsız işlemci operasyonunun</a:t>
            </a:r>
            <a:r>
              <a:rPr lang="en-US" altLang="tr-TR" sz="2800">
                <a:cs typeface="Arial" panose="020B0604020202020204" pitchFamily="34" charset="0"/>
              </a:rPr>
              <a:t> </a:t>
            </a:r>
            <a:r>
              <a:rPr lang="tr-TR" altLang="tr-TR" sz="2800">
                <a:cs typeface="Arial" panose="020B0604020202020204" pitchFamily="34" charset="0"/>
              </a:rPr>
              <a:t>kendi programında belirtilen sıra ile</a:t>
            </a:r>
            <a:r>
              <a:rPr lang="en-US" altLang="tr-TR" sz="2800">
                <a:cs typeface="Arial" panose="020B0604020202020204" pitchFamily="34" charset="0"/>
              </a:rPr>
              <a:t> </a:t>
            </a:r>
            <a:r>
              <a:rPr lang="tr-TR" altLang="tr-TR" sz="2800">
                <a:cs typeface="Arial" panose="020B0604020202020204" pitchFamily="34" charset="0"/>
              </a:rPr>
              <a:t>işlenmesi</a:t>
            </a:r>
            <a:r>
              <a:rPr lang="en-US" altLang="tr-TR" sz="2800">
                <a:cs typeface="Arial" panose="020B0604020202020204" pitchFamily="34" charset="0"/>
              </a:rPr>
              <a:t>” </a:t>
            </a:r>
            <a:r>
              <a:rPr lang="tr-TR" altLang="tr-TR" sz="2800">
                <a:cs typeface="Arial" panose="020B0604020202020204" pitchFamily="34" charset="0"/>
              </a:rPr>
              <a:t>demektir</a:t>
            </a:r>
            <a:r>
              <a:rPr lang="en-US" altLang="tr-TR" sz="2800">
                <a:cs typeface="Arial" panose="020B0604020202020204" pitchFamily="34" charset="0"/>
              </a:rPr>
              <a:t> </a:t>
            </a:r>
            <a:r>
              <a:rPr lang="tr-TR" altLang="tr-TR" sz="2800">
                <a:cs typeface="Arial" panose="020B0604020202020204" pitchFamily="34" charset="0"/>
              </a:rPr>
              <a:t>(</a:t>
            </a:r>
            <a:r>
              <a:rPr lang="en-US" altLang="tr-TR" sz="2800">
                <a:solidFill>
                  <a:schemeClr val="accent2"/>
                </a:solidFill>
                <a:cs typeface="Arial" panose="020B0604020202020204" pitchFamily="34" charset="0"/>
              </a:rPr>
              <a:t>program </a:t>
            </a:r>
            <a:r>
              <a:rPr lang="tr-TR" altLang="tr-TR" sz="2800">
                <a:solidFill>
                  <a:schemeClr val="accent2"/>
                </a:solidFill>
                <a:cs typeface="Arial" panose="020B0604020202020204" pitchFamily="34" charset="0"/>
              </a:rPr>
              <a:t>sırası)</a:t>
            </a:r>
            <a:r>
              <a:rPr lang="en-US" altLang="tr-TR" sz="2800">
                <a:cs typeface="Arial" panose="020B0604020202020204" pitchFamily="34" charset="0"/>
              </a:rPr>
              <a:t>.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endParaRPr lang="en-US" altLang="tr-TR" sz="2800">
              <a:cs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tr-TR" altLang="tr-TR" sz="2800">
                <a:cs typeface="Arial" panose="020B0604020202020204" pitchFamily="34" charset="0"/>
              </a:rPr>
              <a:t>Önceki slayttaki şemada</a:t>
            </a:r>
            <a:r>
              <a:rPr lang="en-US" altLang="tr-TR" sz="2800">
                <a:cs typeface="Arial" panose="020B0604020202020204" pitchFamily="34" charset="0"/>
              </a:rPr>
              <a:t>, </a:t>
            </a:r>
            <a:r>
              <a:rPr lang="tr-TR" altLang="tr-TR" sz="2800">
                <a:cs typeface="Arial" panose="020B0604020202020204" pitchFamily="34" charset="0"/>
              </a:rPr>
              <a:t>bu sıra</a:t>
            </a:r>
            <a:r>
              <a:rPr lang="en-US" altLang="tr-TR" sz="2800">
                <a:cs typeface="Arial" panose="020B0604020202020204" pitchFamily="34" charset="0"/>
              </a:rPr>
              <a:t> </a:t>
            </a:r>
            <a:r>
              <a:rPr lang="tr-TR" altLang="tr-TR" sz="2800">
                <a:cs typeface="Arial" panose="020B0604020202020204" pitchFamily="34" charset="0"/>
              </a:rPr>
              <a:t>işletilecek makine dili komutların</a:t>
            </a:r>
            <a:r>
              <a:rPr lang="en-US" altLang="tr-TR" sz="2800">
                <a:cs typeface="Arial" panose="020B0604020202020204" pitchFamily="34" charset="0"/>
              </a:rPr>
              <a:t> </a:t>
            </a:r>
            <a:r>
              <a:rPr lang="tr-TR" altLang="tr-TR" sz="2800">
                <a:cs typeface="Arial" panose="020B0604020202020204" pitchFamily="34" charset="0"/>
              </a:rPr>
              <a:t>belleğe kopyalanma sırasıdır</a:t>
            </a:r>
            <a:r>
              <a:rPr lang="en-US" altLang="tr-TR" sz="2800">
                <a:cs typeface="Arial" panose="020B0604020202020204" pitchFamily="34" charset="0"/>
              </a:rPr>
              <a:t>.</a:t>
            </a:r>
          </a:p>
          <a:p>
            <a:endParaRPr lang="tr-TR" altLang="tr-TR" sz="2800"/>
          </a:p>
        </p:txBody>
      </p:sp>
      <p:sp>
        <p:nvSpPr>
          <p:cNvPr id="73732" name="Slide Number Placeholder 1">
            <a:extLst>
              <a:ext uri="{FF2B5EF4-FFF2-40B4-BE49-F238E27FC236}">
                <a16:creationId xmlns:a16="http://schemas.microsoft.com/office/drawing/2014/main" id="{73737361-1690-4918-90C6-EFEC8D0471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084835F-35E0-4E98-9B77-62285D9E91B8}" type="slidenum">
              <a:rPr lang="en-US" altLang="en-US" smtClean="0"/>
              <a:pPr>
                <a:defRPr/>
              </a:pPr>
              <a:t>56</a:t>
            </a:fld>
            <a:endParaRPr lang="en-US" altLang="tr-TR" sz="110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1B975-DF7C-457D-A1E3-73487AB55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tr-TR" dirty="0">
                <a:cs typeface="Arial" pitchFamily="34" charset="0"/>
              </a:rPr>
              <a:t>Derleyici Optimizasyonları</a:t>
            </a:r>
            <a:endParaRPr lang="tr-TR" dirty="0"/>
          </a:p>
        </p:txBody>
      </p:sp>
      <p:sp>
        <p:nvSpPr>
          <p:cNvPr id="74755" name="Content Placeholder 2">
            <a:extLst>
              <a:ext uri="{FF2B5EF4-FFF2-40B4-BE49-F238E27FC236}">
                <a16:creationId xmlns:a16="http://schemas.microsoft.com/office/drawing/2014/main" id="{91FD0AE8-AA4A-4961-B3FA-AD167717425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3400" y="1981200"/>
            <a:ext cx="8077200" cy="4114800"/>
          </a:xfrm>
        </p:spPr>
        <p:txBody>
          <a:bodyPr/>
          <a:lstStyle/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tr-TR" altLang="tr-TR" sz="2400">
                <a:cs typeface="Arial" panose="020B0604020202020204" pitchFamily="34" charset="0"/>
              </a:rPr>
              <a:t>Çalıştırma sırası</a:t>
            </a:r>
            <a:r>
              <a:rPr lang="en-US" altLang="tr-TR" sz="2400">
                <a:cs typeface="Arial" panose="020B0604020202020204" pitchFamily="34" charset="0"/>
              </a:rPr>
              <a:t> </a:t>
            </a:r>
            <a:r>
              <a:rPr lang="tr-TR" altLang="tr-TR" sz="2400">
                <a:cs typeface="Arial" panose="020B0604020202020204" pitchFamily="34" charset="0"/>
              </a:rPr>
              <a:t>aslında çok da zorunlu değildir, program derlendiğinde yazılan kodun sırasından farklılıklar olabiliyor. 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tr-TR" altLang="tr-TR" sz="2400">
                <a:cs typeface="Arial" panose="020B0604020202020204" pitchFamily="34" charset="0"/>
              </a:rPr>
              <a:t>Çünkü performans için derleyici sırayı düzenleyebiliyor.</a:t>
            </a:r>
            <a:endParaRPr lang="en-US" altLang="tr-TR" sz="2400">
              <a:cs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tr-TR" altLang="tr-TR" sz="2400">
                <a:cs typeface="Arial" panose="020B0604020202020204" pitchFamily="34" charset="0"/>
              </a:rPr>
              <a:t>Bu durumda</a:t>
            </a:r>
            <a:r>
              <a:rPr lang="en-US" altLang="tr-TR" sz="2400">
                <a:cs typeface="Arial" panose="020B0604020202020204" pitchFamily="34" charset="0"/>
              </a:rPr>
              <a:t>, </a:t>
            </a:r>
            <a:r>
              <a:rPr lang="tr-TR" altLang="tr-TR" sz="2400">
                <a:cs typeface="Arial" panose="020B0604020202020204" pitchFamily="34" charset="0"/>
              </a:rPr>
              <a:t>"</a:t>
            </a:r>
            <a:r>
              <a:rPr lang="en-US" altLang="tr-TR" sz="2400">
                <a:solidFill>
                  <a:srgbClr val="FF0000"/>
                </a:solidFill>
                <a:cs typeface="Arial" panose="020B0604020202020204" pitchFamily="34" charset="0"/>
              </a:rPr>
              <a:t>program </a:t>
            </a:r>
            <a:r>
              <a:rPr lang="tr-TR" altLang="tr-TR" sz="2400">
                <a:solidFill>
                  <a:srgbClr val="FF0000"/>
                </a:solidFill>
                <a:cs typeface="Arial" panose="020B0604020202020204" pitchFamily="34" charset="0"/>
              </a:rPr>
              <a:t>sırası"</a:t>
            </a:r>
            <a:r>
              <a:rPr lang="en-US" altLang="tr-TR" sz="2400">
                <a:cs typeface="Arial" panose="020B0604020202020204" pitchFamily="34" charset="0"/>
              </a:rPr>
              <a:t> </a:t>
            </a:r>
            <a:r>
              <a:rPr lang="tr-TR" altLang="tr-TR" sz="2400">
                <a:cs typeface="Arial" panose="020B0604020202020204" pitchFamily="34" charset="0"/>
              </a:rPr>
              <a:t>kavramı duruma göre kaynak programdaki sıra veya derlenmiş</a:t>
            </a:r>
            <a:r>
              <a:rPr lang="en-US" altLang="tr-TR" sz="2400">
                <a:cs typeface="Arial" panose="020B0604020202020204" pitchFamily="34" charset="0"/>
              </a:rPr>
              <a:t> </a:t>
            </a:r>
            <a:r>
              <a:rPr lang="tr-TR" altLang="tr-TR" sz="2400">
                <a:cs typeface="Arial" panose="020B0604020202020204" pitchFamily="34" charset="0"/>
              </a:rPr>
              <a:t>makine dili komutlarının sırası anlamına gelebilir</a:t>
            </a:r>
            <a:r>
              <a:rPr lang="en-US" altLang="tr-TR" sz="2400">
                <a:cs typeface="Arial" panose="020B0604020202020204" pitchFamily="34" charset="0"/>
              </a:rPr>
              <a:t>.</a:t>
            </a:r>
          </a:p>
          <a:p>
            <a:endParaRPr lang="tr-TR" altLang="tr-TR" sz="2400"/>
          </a:p>
        </p:txBody>
      </p:sp>
      <p:sp>
        <p:nvSpPr>
          <p:cNvPr id="74756" name="Slide Number Placeholder 1">
            <a:extLst>
              <a:ext uri="{FF2B5EF4-FFF2-40B4-BE49-F238E27FC236}">
                <a16:creationId xmlns:a16="http://schemas.microsoft.com/office/drawing/2014/main" id="{129088F1-1B3D-42B5-9D72-019EDF0EC05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084835F-35E0-4E98-9B77-62285D9E91B8}" type="slidenum">
              <a:rPr lang="en-US" altLang="en-US" smtClean="0"/>
              <a:pPr>
                <a:defRPr/>
              </a:pPr>
              <a:t>57</a:t>
            </a:fld>
            <a:endParaRPr lang="en-US" altLang="tr-TR" sz="110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288C9-0034-4CBD-A66A-A2DDEACAF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altLang="tr-TR" dirty="0">
                <a:cs typeface="Arial" pitchFamily="34" charset="0"/>
              </a:rPr>
              <a:t>Yüksek Performanslı İşlemciler</a:t>
            </a:r>
            <a:endParaRPr lang="tr-TR" dirty="0"/>
          </a:p>
        </p:txBody>
      </p:sp>
      <p:sp>
        <p:nvSpPr>
          <p:cNvPr id="75779" name="Content Placeholder 2">
            <a:extLst>
              <a:ext uri="{FF2B5EF4-FFF2-40B4-BE49-F238E27FC236}">
                <a16:creationId xmlns:a16="http://schemas.microsoft.com/office/drawing/2014/main" id="{2174E776-74BC-47CF-9CA7-1D29EC5646BC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>
              <a:lnSpc>
                <a:spcPts val="3600"/>
              </a:lnSpc>
              <a:spcBef>
                <a:spcPct val="0"/>
              </a:spcBef>
            </a:pPr>
            <a:r>
              <a:rPr lang="en-US" altLang="tr-TR" sz="2400">
                <a:cs typeface="Arial" panose="020B0604020202020204" pitchFamily="34" charset="0"/>
              </a:rPr>
              <a:t>Modern </a:t>
            </a:r>
            <a:r>
              <a:rPr lang="tr-TR" altLang="tr-TR" sz="2400">
                <a:cs typeface="Arial" panose="020B0604020202020204" pitchFamily="34" charset="0"/>
              </a:rPr>
              <a:t>işlemciler ayrıca</a:t>
            </a:r>
            <a:r>
              <a:rPr lang="en-US" altLang="tr-TR" sz="2400">
                <a:cs typeface="Arial" panose="020B0604020202020204" pitchFamily="34" charset="0"/>
              </a:rPr>
              <a:t> </a:t>
            </a:r>
            <a:r>
              <a:rPr lang="tr-TR" altLang="tr-TR" sz="2400">
                <a:cs typeface="Arial" panose="020B0604020202020204" pitchFamily="34" charset="0"/>
              </a:rPr>
              <a:t>komutları çalıştırırken de performans arttırmak için makine dili komutların yerlerini değiştirebilir.</a:t>
            </a:r>
            <a:endParaRPr lang="en-US" altLang="tr-TR" sz="2400">
              <a:cs typeface="Arial" panose="020B0604020202020204" pitchFamily="34" charset="0"/>
            </a:endParaRPr>
          </a:p>
          <a:p>
            <a:pPr algn="just" eaLnBrk="1" hangingPunct="1">
              <a:lnSpc>
                <a:spcPts val="3600"/>
              </a:lnSpc>
              <a:spcBef>
                <a:spcPct val="0"/>
              </a:spcBef>
            </a:pPr>
            <a:r>
              <a:rPr lang="tr-TR" altLang="tr-TR" sz="2400">
                <a:cs typeface="Arial" panose="020B0604020202020204" pitchFamily="34" charset="0"/>
              </a:rPr>
              <a:t>Bir çok-işlemcili</a:t>
            </a:r>
            <a:r>
              <a:rPr lang="en-US" altLang="tr-TR" sz="2400">
                <a:cs typeface="Arial" panose="020B0604020202020204" pitchFamily="34" charset="0"/>
              </a:rPr>
              <a:t> </a:t>
            </a:r>
            <a:r>
              <a:rPr lang="tr-TR" altLang="tr-TR" sz="2400">
                <a:cs typeface="Arial" panose="020B0604020202020204" pitchFamily="34" charset="0"/>
              </a:rPr>
              <a:t>sistem sıralı tutarlılığı sağlamayabilir.</a:t>
            </a:r>
          </a:p>
          <a:p>
            <a:pPr lvl="1" algn="just" eaLnBrk="1" hangingPunct="1">
              <a:lnSpc>
                <a:spcPts val="3600"/>
              </a:lnSpc>
              <a:spcBef>
                <a:spcPct val="0"/>
              </a:spcBef>
            </a:pPr>
            <a:r>
              <a:rPr lang="tr-TR" altLang="tr-TR" sz="2000">
                <a:cs typeface="Arial" panose="020B0604020202020204" pitchFamily="34" charset="0"/>
              </a:rPr>
              <a:t>Eğer işlemci sadece </a:t>
            </a:r>
            <a:r>
              <a:rPr lang="en-US" altLang="tr-TR" sz="2000">
                <a:cs typeface="Arial" panose="020B0604020202020204" pitchFamily="34" charset="0"/>
              </a:rPr>
              <a:t>program </a:t>
            </a:r>
            <a:r>
              <a:rPr lang="tr-TR" altLang="tr-TR" sz="2000">
                <a:cs typeface="Arial" panose="020B0604020202020204" pitchFamily="34" charset="0"/>
              </a:rPr>
              <a:t>sırasını gözetirse</a:t>
            </a:r>
            <a:r>
              <a:rPr lang="en-US" altLang="tr-TR" sz="2000">
                <a:cs typeface="Arial" panose="020B0604020202020204" pitchFamily="34" charset="0"/>
              </a:rPr>
              <a:t> </a:t>
            </a:r>
            <a:r>
              <a:rPr lang="tr-TR" altLang="tr-TR" sz="2000">
                <a:cs typeface="Arial" panose="020B0604020202020204" pitchFamily="34" charset="0"/>
              </a:rPr>
              <a:t>ve</a:t>
            </a:r>
            <a:r>
              <a:rPr lang="en-US" altLang="tr-TR" sz="2000">
                <a:cs typeface="Arial" panose="020B0604020202020204" pitchFamily="34" charset="0"/>
              </a:rPr>
              <a:t> </a:t>
            </a:r>
            <a:r>
              <a:rPr lang="tr-TR" altLang="tr-TR" sz="2000">
                <a:cs typeface="Arial" panose="020B0604020202020204" pitchFamily="34" charset="0"/>
              </a:rPr>
              <a:t>çoğu işlemci gibi değişken</a:t>
            </a:r>
            <a:r>
              <a:rPr lang="en-US" altLang="tr-TR" sz="2000">
                <a:cs typeface="Arial" panose="020B0604020202020204" pitchFamily="34" charset="0"/>
              </a:rPr>
              <a:t> </a:t>
            </a:r>
            <a:r>
              <a:rPr lang="tr-TR" altLang="tr-TR" sz="2000">
                <a:cs typeface="Arial" panose="020B0604020202020204" pitchFamily="34" charset="0"/>
              </a:rPr>
              <a:t>değerlerinin doğruluğunu gözetmezse</a:t>
            </a:r>
            <a:r>
              <a:rPr lang="en-US" altLang="tr-TR" sz="2000">
                <a:cs typeface="Arial" panose="020B0604020202020204" pitchFamily="34" charset="0"/>
              </a:rPr>
              <a:t>.</a:t>
            </a:r>
          </a:p>
          <a:p>
            <a:pPr algn="just" eaLnBrk="1" hangingPunct="1">
              <a:lnSpc>
                <a:spcPts val="3600"/>
              </a:lnSpc>
              <a:spcBef>
                <a:spcPct val="0"/>
              </a:spcBef>
            </a:pPr>
            <a:r>
              <a:rPr lang="tr-TR" altLang="tr-TR" sz="2400">
                <a:cs typeface="Arial" panose="020B0604020202020204" pitchFamily="34" charset="0"/>
              </a:rPr>
              <a:t>Tüm çok-işlemcili sistemler</a:t>
            </a:r>
            <a:r>
              <a:rPr lang="en-US" altLang="tr-TR" sz="2400">
                <a:cs typeface="Arial" panose="020B0604020202020204" pitchFamily="34" charset="0"/>
              </a:rPr>
              <a:t> </a:t>
            </a:r>
            <a:r>
              <a:rPr lang="tr-TR" altLang="tr-TR" sz="2400">
                <a:cs typeface="Arial" panose="020B0604020202020204" pitchFamily="34" charset="0"/>
              </a:rPr>
              <a:t>sıralı tutarlılık modelini bir seçenek olarak sunarlar</a:t>
            </a:r>
            <a:r>
              <a:rPr lang="en-US" altLang="tr-TR" sz="2400">
                <a:cs typeface="Arial" panose="020B0604020202020204" pitchFamily="34" charset="0"/>
              </a:rPr>
              <a:t>. </a:t>
            </a:r>
            <a:r>
              <a:rPr lang="tr-TR" altLang="tr-TR" sz="2400">
                <a:cs typeface="Arial" panose="020B0604020202020204" pitchFamily="34" charset="0"/>
              </a:rPr>
              <a:t>Ancak</a:t>
            </a:r>
            <a:r>
              <a:rPr lang="en-US" altLang="tr-TR" sz="2400">
                <a:cs typeface="Arial" panose="020B0604020202020204" pitchFamily="34" charset="0"/>
              </a:rPr>
              <a:t>, </a:t>
            </a:r>
            <a:r>
              <a:rPr lang="tr-TR" altLang="tr-TR" sz="2400">
                <a:cs typeface="Arial" panose="020B0604020202020204" pitchFamily="34" charset="0"/>
              </a:rPr>
              <a:t>bu durum derleyici optimizasyonunu ve işlemci performansını limitler</a:t>
            </a:r>
            <a:r>
              <a:rPr lang="en-US" altLang="tr-TR" sz="2400">
                <a:cs typeface="Arial" panose="020B0604020202020204" pitchFamily="34" charset="0"/>
              </a:rPr>
              <a:t>.</a:t>
            </a:r>
          </a:p>
          <a:p>
            <a:endParaRPr lang="tr-TR" altLang="tr-TR" sz="2400"/>
          </a:p>
        </p:txBody>
      </p:sp>
      <p:sp>
        <p:nvSpPr>
          <p:cNvPr id="75780" name="Slide Number Placeholder 1">
            <a:extLst>
              <a:ext uri="{FF2B5EF4-FFF2-40B4-BE49-F238E27FC236}">
                <a16:creationId xmlns:a16="http://schemas.microsoft.com/office/drawing/2014/main" id="{6DCDAB81-F758-4DD2-BD00-20A1F2CB841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084835F-35E0-4E98-9B77-62285D9E91B8}" type="slidenum">
              <a:rPr lang="en-US" altLang="en-US" smtClean="0"/>
              <a:pPr>
                <a:defRPr/>
              </a:pPr>
              <a:t>58</a:t>
            </a:fld>
            <a:endParaRPr lang="en-US" altLang="tr-TR" sz="110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FD809-FC8F-4CC7-B817-A0FE57D7E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İşlemci Sıralamasına Bir Örnek</a:t>
            </a:r>
          </a:p>
        </p:txBody>
      </p:sp>
      <p:sp>
        <p:nvSpPr>
          <p:cNvPr id="76802" name="Slide Number Placeholder 1">
            <a:extLst>
              <a:ext uri="{FF2B5EF4-FFF2-40B4-BE49-F238E27FC236}">
                <a16:creationId xmlns:a16="http://schemas.microsoft.com/office/drawing/2014/main" id="{06407DB1-BD94-48FF-A1BD-6A063B6044E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2EEFC36-3118-44BC-AAB4-DA10F4C7D458}" type="slidenum">
              <a:rPr lang="en-US" altLang="en-US" smtClean="0"/>
              <a:pPr>
                <a:defRPr/>
              </a:pPr>
              <a:t>59</a:t>
            </a:fld>
            <a:endParaRPr lang="en-US" altLang="tr-TR" sz="1100"/>
          </a:p>
        </p:txBody>
      </p:sp>
      <p:sp>
        <p:nvSpPr>
          <p:cNvPr id="80899" name="Rectangle 4">
            <a:extLst>
              <a:ext uri="{FF2B5EF4-FFF2-40B4-BE49-F238E27FC236}">
                <a16:creationId xmlns:a16="http://schemas.microsoft.com/office/drawing/2014/main" id="{5BD9149B-3149-4796-8021-2BC4366428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927100"/>
            <a:ext cx="8534400" cy="483209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tr-TR" altLang="tr-TR" sz="2200" b="1" dirty="0">
                <a:solidFill>
                  <a:schemeClr val="accent2"/>
                </a:solidFill>
              </a:rPr>
              <a:t>	Süreç</a:t>
            </a:r>
            <a:r>
              <a:rPr lang="en-US" altLang="tr-TR" sz="2200" b="1" dirty="0">
                <a:solidFill>
                  <a:schemeClr val="accent2"/>
                </a:solidFill>
              </a:rPr>
              <a:t> P1 			</a:t>
            </a:r>
            <a:r>
              <a:rPr lang="tr-TR" altLang="tr-TR" sz="2200" b="1" dirty="0">
                <a:solidFill>
                  <a:schemeClr val="accent2"/>
                </a:solidFill>
              </a:rPr>
              <a:t>Süreç</a:t>
            </a:r>
            <a:r>
              <a:rPr lang="en-US" altLang="tr-TR" sz="2200" b="1" dirty="0">
                <a:solidFill>
                  <a:schemeClr val="accent2"/>
                </a:solidFill>
              </a:rPr>
              <a:t> 2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200" b="1" dirty="0">
                <a:solidFill>
                  <a:schemeClr val="accent2"/>
                </a:solidFill>
              </a:rPr>
              <a:t>	. 				.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200" b="1" dirty="0">
                <a:solidFill>
                  <a:schemeClr val="accent2"/>
                </a:solidFill>
              </a:rPr>
              <a:t>	new = a * b; 			.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200" b="1" dirty="0">
                <a:solidFill>
                  <a:schemeClr val="accent2"/>
                </a:solidFill>
              </a:rPr>
              <a:t>	data = new; 			.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200" b="1" dirty="0">
                <a:solidFill>
                  <a:schemeClr val="accent2"/>
                </a:solidFill>
              </a:rPr>
              <a:t>	flag = TRUE; 			.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200" b="1" dirty="0">
                <a:solidFill>
                  <a:schemeClr val="accent2"/>
                </a:solidFill>
              </a:rPr>
              <a:t>	. 				.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200" b="1" dirty="0">
                <a:solidFill>
                  <a:schemeClr val="accent2"/>
                </a:solidFill>
              </a:rPr>
              <a:t>	. 				while (flag != TRUE) { };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200" b="1" dirty="0">
                <a:solidFill>
                  <a:schemeClr val="accent2"/>
                </a:solidFill>
              </a:rPr>
              <a:t>	. 				</a:t>
            </a:r>
            <a:r>
              <a:rPr lang="en-US" altLang="tr-TR" sz="2200" b="1" dirty="0" err="1">
                <a:solidFill>
                  <a:schemeClr val="accent2"/>
                </a:solidFill>
              </a:rPr>
              <a:t>data_copy</a:t>
            </a:r>
            <a:r>
              <a:rPr lang="en-US" altLang="tr-TR" sz="2200" b="1" dirty="0">
                <a:solidFill>
                  <a:schemeClr val="accent2"/>
                </a:solidFill>
              </a:rPr>
              <a:t> = data;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200" b="1" dirty="0">
                <a:solidFill>
                  <a:schemeClr val="accent2"/>
                </a:solidFill>
              </a:rPr>
              <a:t>	. 				.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tr-TR" sz="2200" dirty="0"/>
          </a:p>
          <a:p>
            <a:pPr marL="342900" indent="-342900" algn="just" eaLnBrk="1" hangingPunct="1">
              <a:spcBef>
                <a:spcPct val="0"/>
              </a:spcBef>
              <a:defRPr/>
            </a:pPr>
            <a:r>
              <a:rPr lang="en-US" altLang="tr-TR" sz="2200" b="1" dirty="0">
                <a:solidFill>
                  <a:schemeClr val="accent2"/>
                </a:solidFill>
              </a:rPr>
              <a:t>new = a * b</a:t>
            </a:r>
            <a:r>
              <a:rPr lang="en-US" altLang="tr-TR" sz="2200" dirty="0"/>
              <a:t> </a:t>
            </a:r>
            <a:r>
              <a:rPr lang="tr-TR" altLang="tr-TR" sz="2200" dirty="0"/>
              <a:t>çarpma işlemi ile,</a:t>
            </a:r>
            <a:r>
              <a:rPr lang="en-US" altLang="tr-TR" sz="2200" dirty="0"/>
              <a:t> </a:t>
            </a:r>
          </a:p>
          <a:p>
            <a:pPr marL="342900" indent="-342900" algn="just" eaLnBrk="1" hangingPunct="1">
              <a:spcBef>
                <a:spcPct val="0"/>
              </a:spcBef>
              <a:defRPr/>
            </a:pPr>
            <a:r>
              <a:rPr lang="en-US" altLang="tr-TR" sz="2200" b="1" dirty="0">
                <a:solidFill>
                  <a:schemeClr val="accent2"/>
                </a:solidFill>
              </a:rPr>
              <a:t>data = new </a:t>
            </a:r>
            <a:r>
              <a:rPr lang="tr-TR" altLang="tr-TR" sz="2200" dirty="0"/>
              <a:t>ilişkili bunlar yer değiştiremezler</a:t>
            </a:r>
            <a:r>
              <a:rPr lang="en-US" altLang="tr-TR" sz="2200" dirty="0"/>
              <a:t>.</a:t>
            </a:r>
          </a:p>
          <a:p>
            <a:pPr marL="342900" indent="-342900" algn="just" eaLnBrk="1" hangingPunct="1">
              <a:spcBef>
                <a:spcPct val="0"/>
              </a:spcBef>
              <a:defRPr/>
            </a:pPr>
            <a:r>
              <a:rPr lang="tr-TR" altLang="tr-TR" sz="2200" dirty="0"/>
              <a:t>Ancak</a:t>
            </a:r>
            <a:r>
              <a:rPr lang="en-US" altLang="tr-TR" sz="2200" dirty="0"/>
              <a:t> </a:t>
            </a:r>
            <a:r>
              <a:rPr lang="en-US" altLang="tr-TR" sz="2200" b="1" dirty="0">
                <a:solidFill>
                  <a:schemeClr val="accent2"/>
                </a:solidFill>
              </a:rPr>
              <a:t>flag = TRUE</a:t>
            </a:r>
            <a:r>
              <a:rPr lang="en-US" altLang="tr-TR" sz="2200" dirty="0"/>
              <a:t>, </a:t>
            </a:r>
            <a:r>
              <a:rPr lang="tr-TR" altLang="tr-TR" sz="2200" dirty="0"/>
              <a:t>tümüyle bağımsız, dolayısıyla çarpma uzun sürüyor diye derleyici bunu </a:t>
            </a:r>
            <a:r>
              <a:rPr lang="en-US" altLang="tr-TR" sz="2200" b="1" dirty="0">
                <a:solidFill>
                  <a:schemeClr val="accent2"/>
                </a:solidFill>
              </a:rPr>
              <a:t>data = new </a:t>
            </a:r>
            <a:r>
              <a:rPr lang="tr-TR" altLang="tr-TR" sz="2200" dirty="0"/>
              <a:t>'den önce çalıştırabilir.</a:t>
            </a:r>
            <a:endParaRPr lang="en-US" altLang="tr-TR" sz="220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93FCE-074B-4076-8FB0-6A3F8F211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İşlemci Sıralamasına Bir Örnek</a:t>
            </a:r>
          </a:p>
        </p:txBody>
      </p:sp>
      <p:sp>
        <p:nvSpPr>
          <p:cNvPr id="77826" name="Slide Number Placeholder 1">
            <a:extLst>
              <a:ext uri="{FF2B5EF4-FFF2-40B4-BE49-F238E27FC236}">
                <a16:creationId xmlns:a16="http://schemas.microsoft.com/office/drawing/2014/main" id="{408899EE-557E-4B76-AAC4-5EA8D94E08F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2EEFC36-3118-44BC-AAB4-DA10F4C7D458}" type="slidenum">
              <a:rPr lang="en-US" altLang="en-US" smtClean="0"/>
              <a:pPr>
                <a:defRPr/>
              </a:pPr>
              <a:t>60</a:t>
            </a:fld>
            <a:endParaRPr lang="en-US" altLang="tr-TR" sz="1100"/>
          </a:p>
        </p:txBody>
      </p:sp>
      <p:sp>
        <p:nvSpPr>
          <p:cNvPr id="81923" name="Rectangle 4">
            <a:extLst>
              <a:ext uri="{FF2B5EF4-FFF2-40B4-BE49-F238E27FC236}">
                <a16:creationId xmlns:a16="http://schemas.microsoft.com/office/drawing/2014/main" id="{CB98728A-1C2F-4F1B-98A4-853826A9BB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913686"/>
            <a:ext cx="8534400" cy="483209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tr-TR" altLang="tr-TR" sz="2000" dirty="0"/>
              <a:t>	</a:t>
            </a:r>
            <a:r>
              <a:rPr lang="tr-TR" altLang="tr-TR" sz="2200" b="1" dirty="0">
                <a:solidFill>
                  <a:schemeClr val="accent2"/>
                </a:solidFill>
              </a:rPr>
              <a:t>Süreç</a:t>
            </a:r>
            <a:r>
              <a:rPr lang="en-US" altLang="tr-TR" sz="2200" b="1" dirty="0">
                <a:solidFill>
                  <a:schemeClr val="accent2"/>
                </a:solidFill>
              </a:rPr>
              <a:t> P1 			</a:t>
            </a:r>
            <a:r>
              <a:rPr lang="tr-TR" altLang="tr-TR" sz="2200" b="1" dirty="0">
                <a:solidFill>
                  <a:schemeClr val="accent2"/>
                </a:solidFill>
              </a:rPr>
              <a:t>Süreç</a:t>
            </a:r>
            <a:r>
              <a:rPr lang="en-US" altLang="tr-TR" sz="2200" b="1" dirty="0">
                <a:solidFill>
                  <a:schemeClr val="accent2"/>
                </a:solidFill>
              </a:rPr>
              <a:t> 2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200" b="1" dirty="0">
                <a:solidFill>
                  <a:schemeClr val="accent2"/>
                </a:solidFill>
              </a:rPr>
              <a:t>	. 				.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200" b="1" dirty="0">
                <a:solidFill>
                  <a:schemeClr val="accent2"/>
                </a:solidFill>
              </a:rPr>
              <a:t>	new = a * b; 			.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200" b="1" dirty="0">
                <a:solidFill>
                  <a:schemeClr val="accent2"/>
                </a:solidFill>
              </a:rPr>
              <a:t>	data = new; 			.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200" b="1" dirty="0">
                <a:solidFill>
                  <a:schemeClr val="accent2"/>
                </a:solidFill>
              </a:rPr>
              <a:t>	flag = TRUE; 			.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200" b="1" dirty="0">
                <a:solidFill>
                  <a:schemeClr val="accent2"/>
                </a:solidFill>
              </a:rPr>
              <a:t>	. 				.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200" b="1" dirty="0">
                <a:solidFill>
                  <a:schemeClr val="accent2"/>
                </a:solidFill>
              </a:rPr>
              <a:t>	. 				while (flag != TRUE) { };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200" b="1" dirty="0">
                <a:solidFill>
                  <a:schemeClr val="accent2"/>
                </a:solidFill>
              </a:rPr>
              <a:t>	. 				</a:t>
            </a:r>
            <a:r>
              <a:rPr lang="en-US" altLang="tr-TR" sz="2200" b="1" dirty="0" err="1">
                <a:solidFill>
                  <a:schemeClr val="accent2"/>
                </a:solidFill>
              </a:rPr>
              <a:t>data_copy</a:t>
            </a:r>
            <a:r>
              <a:rPr lang="en-US" altLang="tr-TR" sz="2200" b="1" dirty="0">
                <a:solidFill>
                  <a:schemeClr val="accent2"/>
                </a:solidFill>
              </a:rPr>
              <a:t> = data;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tr-TR" sz="2200" b="1" dirty="0">
                <a:solidFill>
                  <a:schemeClr val="accent2"/>
                </a:solidFill>
              </a:rPr>
              <a:t>	. 				.</a:t>
            </a:r>
          </a:p>
          <a:p>
            <a:pPr marL="342900" indent="-342900" algn="just" eaLnBrk="1" hangingPunct="1">
              <a:spcBef>
                <a:spcPct val="0"/>
              </a:spcBef>
              <a:defRPr/>
            </a:pPr>
            <a:endParaRPr lang="tr-TR" altLang="tr-TR" sz="2200" dirty="0"/>
          </a:p>
          <a:p>
            <a:pPr marL="342900" indent="-342900" algn="just" eaLnBrk="1" hangingPunct="1">
              <a:spcBef>
                <a:spcPct val="0"/>
              </a:spcBef>
              <a:defRPr/>
            </a:pPr>
            <a:r>
              <a:rPr lang="tr-TR" altLang="tr-TR" sz="2200" dirty="0"/>
              <a:t>Bu nedenle "</a:t>
            </a:r>
            <a:r>
              <a:rPr lang="en-US" altLang="tr-TR" sz="2200" dirty="0"/>
              <a:t>while</a:t>
            </a:r>
            <a:r>
              <a:rPr lang="tr-TR" altLang="tr-TR" sz="2200" dirty="0"/>
              <a:t>"</a:t>
            </a:r>
            <a:r>
              <a:rPr lang="en-US" altLang="tr-TR" sz="2200" dirty="0"/>
              <a:t> </a:t>
            </a:r>
            <a:r>
              <a:rPr lang="tr-TR" altLang="tr-TR" sz="2200" dirty="0"/>
              <a:t>komutu</a:t>
            </a:r>
            <a:r>
              <a:rPr lang="en-US" altLang="tr-TR" sz="2200" dirty="0"/>
              <a:t> </a:t>
            </a:r>
            <a:r>
              <a:rPr lang="en-US" altLang="tr-TR" sz="2200" b="1" dirty="0"/>
              <a:t>data</a:t>
            </a:r>
            <a:r>
              <a:rPr lang="tr-TR" altLang="tr-TR" sz="2200" b="1" dirty="0"/>
              <a:t>=</a:t>
            </a:r>
            <a:r>
              <a:rPr lang="tr-TR" altLang="tr-TR" sz="2200" b="1" dirty="0" err="1"/>
              <a:t>new</a:t>
            </a:r>
            <a:r>
              <a:rPr lang="en-US" altLang="tr-TR" sz="2200" dirty="0"/>
              <a:t> </a:t>
            </a:r>
            <a:r>
              <a:rPr lang="tr-TR" altLang="tr-TR" sz="2200" dirty="0"/>
              <a:t>gerçekleşmeden sona erer ve hata yaşanır</a:t>
            </a:r>
            <a:r>
              <a:rPr lang="en-US" altLang="tr-TR" sz="2200" dirty="0"/>
              <a:t>.</a:t>
            </a:r>
          </a:p>
          <a:p>
            <a:pPr marL="342900" indent="-342900" algn="just" eaLnBrk="1" hangingPunct="1">
              <a:spcBef>
                <a:spcPct val="0"/>
              </a:spcBef>
              <a:defRPr/>
            </a:pPr>
            <a:r>
              <a:rPr lang="tr-TR" altLang="tr-TR" sz="2200" dirty="0"/>
              <a:t>Sıralı tutarlılık modeli açılan çok-işlemcili sistemlerde</a:t>
            </a:r>
            <a:r>
              <a:rPr lang="en-US" altLang="tr-TR" sz="2200" dirty="0"/>
              <a:t>, </a:t>
            </a:r>
            <a:r>
              <a:rPr lang="tr-TR" altLang="tr-TR" sz="2200" dirty="0"/>
              <a:t>komutlar sıralanmaz</a:t>
            </a:r>
            <a:r>
              <a:rPr lang="en-US" altLang="tr-TR" sz="2200" dirty="0"/>
              <a:t> </a:t>
            </a:r>
            <a:r>
              <a:rPr lang="tr-TR" altLang="tr-TR" sz="2200" dirty="0"/>
              <a:t>ve sonuç tam da istendiği gibi oluşur.</a:t>
            </a:r>
            <a:endParaRPr lang="en-US" altLang="tr-TR" sz="220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C9146-BB2D-4929-AC40-804E5AE32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Okuma / Yazma Sırasını Gevşetme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515D83-9AE7-4093-93E5-31F9844334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tr-TR" altLang="tr-TR" sz="2800" dirty="0"/>
              <a:t>İşlemciler</a:t>
            </a:r>
            <a:r>
              <a:rPr lang="en-US" altLang="tr-TR" sz="2800" dirty="0"/>
              <a:t> </a:t>
            </a:r>
            <a:r>
              <a:rPr lang="tr-TR" altLang="tr-TR" sz="2800" dirty="0"/>
              <a:t>yüksek performans elde etmek için okuma ve yazma açısından tutarlılığı başka işlemciye nazaran gevşetebilir ve gerektiğinde komutlar tutarlılığa zorlanırlar.</a:t>
            </a:r>
          </a:p>
          <a:p>
            <a:pPr>
              <a:spcBef>
                <a:spcPct val="0"/>
              </a:spcBef>
              <a:defRPr/>
            </a:pPr>
            <a:endParaRPr lang="tr-TR" altLang="tr-TR" b="1" dirty="0"/>
          </a:p>
          <a:p>
            <a:pPr>
              <a:spcBef>
                <a:spcPct val="0"/>
              </a:spcBef>
              <a:defRPr/>
            </a:pPr>
            <a:r>
              <a:rPr lang="tr-TR" altLang="tr-TR" sz="2800" b="1" dirty="0"/>
              <a:t>Makine komutları örnekleri</a:t>
            </a:r>
            <a:endParaRPr lang="en-US" altLang="tr-TR" b="1" dirty="0"/>
          </a:p>
          <a:p>
            <a:pPr lvl="1">
              <a:spcBef>
                <a:spcPct val="0"/>
              </a:spcBef>
            </a:pPr>
            <a:r>
              <a:rPr lang="tr-TR" altLang="tr-TR" dirty="0">
                <a:solidFill>
                  <a:srgbClr val="FF0000"/>
                </a:solidFill>
              </a:rPr>
              <a:t>Bellek okuma engeli komutu (</a:t>
            </a:r>
            <a:r>
              <a:rPr lang="tr-TR" altLang="tr-TR" i="1" dirty="0">
                <a:solidFill>
                  <a:srgbClr val="FF0000"/>
                </a:solidFill>
              </a:rPr>
              <a:t>Memory </a:t>
            </a:r>
            <a:r>
              <a:rPr lang="tr-TR" altLang="tr-TR" i="1" dirty="0" err="1">
                <a:solidFill>
                  <a:srgbClr val="FF0000"/>
                </a:solidFill>
              </a:rPr>
              <a:t>barrier</a:t>
            </a:r>
            <a:r>
              <a:rPr lang="tr-TR" altLang="tr-TR" dirty="0">
                <a:solidFill>
                  <a:srgbClr val="FF0000"/>
                </a:solidFill>
              </a:rPr>
              <a:t>)</a:t>
            </a:r>
            <a:r>
              <a:rPr lang="en-US" altLang="tr-TR" dirty="0"/>
              <a:t> – </a:t>
            </a:r>
            <a:r>
              <a:rPr lang="tr-TR" altLang="tr-TR" dirty="0"/>
              <a:t>yeni bellek işlemi yapmak için önceki bellek erişimlerinin gerçekleşmesini bekler</a:t>
            </a:r>
            <a:r>
              <a:rPr lang="en-US" altLang="tr-TR" dirty="0"/>
              <a:t>.</a:t>
            </a:r>
          </a:p>
          <a:p>
            <a:pPr lvl="1">
              <a:spcBef>
                <a:spcPct val="0"/>
              </a:spcBef>
            </a:pPr>
            <a:r>
              <a:rPr lang="tr-TR" altLang="tr-TR" dirty="0">
                <a:solidFill>
                  <a:srgbClr val="FF0000"/>
                </a:solidFill>
              </a:rPr>
              <a:t>Bellek yazma engeli komutu (</a:t>
            </a:r>
            <a:r>
              <a:rPr lang="en-US" altLang="tr-TR" i="1" dirty="0">
                <a:solidFill>
                  <a:srgbClr val="FF0000"/>
                </a:solidFill>
              </a:rPr>
              <a:t>Write memory barrier</a:t>
            </a:r>
            <a:r>
              <a:rPr lang="en-US" altLang="tr-TR" dirty="0">
                <a:solidFill>
                  <a:srgbClr val="FF0000"/>
                </a:solidFill>
              </a:rPr>
              <a:t>)</a:t>
            </a:r>
            <a:r>
              <a:rPr lang="en-US" altLang="tr-TR" dirty="0"/>
              <a:t> – </a:t>
            </a:r>
            <a:r>
              <a:rPr lang="tr-TR" altLang="tr-TR" dirty="0"/>
              <a:t>okuma</a:t>
            </a:r>
            <a:r>
              <a:rPr lang="en-US" altLang="tr-TR" dirty="0"/>
              <a:t> </a:t>
            </a:r>
            <a:r>
              <a:rPr lang="tr-TR" altLang="tr-TR" dirty="0"/>
              <a:t>engeli gibi ama yazma işlemlerinde çalışır.</a:t>
            </a:r>
            <a:r>
              <a:rPr lang="en-US" altLang="tr-TR" dirty="0"/>
              <a:t> </a:t>
            </a:r>
            <a:r>
              <a:rPr lang="tr-TR" altLang="tr-TR" dirty="0"/>
              <a:t>O alanda</a:t>
            </a:r>
            <a:r>
              <a:rPr lang="en-US" altLang="tr-TR" dirty="0"/>
              <a:t> </a:t>
            </a:r>
            <a:r>
              <a:rPr lang="tr-TR" altLang="tr-TR" dirty="0"/>
              <a:t>bir yazma varsa beklenir okumak için beklenir, okuma işlemleri yazmadan sonra devam eder.</a:t>
            </a:r>
            <a:endParaRPr lang="en-US" altLang="tr-TR" dirty="0"/>
          </a:p>
          <a:p>
            <a:endParaRPr lang="tr-TR" dirty="0"/>
          </a:p>
        </p:txBody>
      </p:sp>
      <p:sp>
        <p:nvSpPr>
          <p:cNvPr id="78850" name="Slide Number Placeholder 1">
            <a:extLst>
              <a:ext uri="{FF2B5EF4-FFF2-40B4-BE49-F238E27FC236}">
                <a16:creationId xmlns:a16="http://schemas.microsoft.com/office/drawing/2014/main" id="{30F5FAD0-05CA-43A6-A6A4-99376044E18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2EEFC36-3118-44BC-AAB4-DA10F4C7D458}" type="slidenum">
              <a:rPr lang="en-US" altLang="en-US" smtClean="0"/>
              <a:pPr>
                <a:defRPr/>
              </a:pPr>
              <a:t>61</a:t>
            </a:fld>
            <a:endParaRPr lang="en-US" altLang="tr-TR"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6337</TotalTime>
  <Words>3726</Words>
  <Application>Microsoft Office PowerPoint</Application>
  <PresentationFormat>On-screen Show (4:3)</PresentationFormat>
  <Paragraphs>556</Paragraphs>
  <Slides>61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7" baseType="lpstr">
      <vt:lpstr>Arial</vt:lpstr>
      <vt:lpstr>Calibri</vt:lpstr>
      <vt:lpstr>Consolas</vt:lpstr>
      <vt:lpstr>Courier New</vt:lpstr>
      <vt:lpstr>Tahoma</vt:lpstr>
      <vt:lpstr>Office Theme</vt:lpstr>
      <vt:lpstr>PowerPoint Presentation</vt:lpstr>
      <vt:lpstr>Ortak Bellekli Çok-çekirdekli Sistem</vt:lpstr>
      <vt:lpstr>Bir Paylaşımlı Bellekli Sistemi (PBS) Programlama</vt:lpstr>
      <vt:lpstr>PBS Programlama Metotları</vt:lpstr>
      <vt:lpstr>Büyük Cüsseli Süreçler Kullanmak</vt:lpstr>
      <vt:lpstr>(UNIX) FORK-JOIN yapısı</vt:lpstr>
      <vt:lpstr>(UNIX) Sistem Çağrıları</vt:lpstr>
      <vt:lpstr>Süreç ve Thread Arasındaki Farklar</vt:lpstr>
      <vt:lpstr>Paylaşımlı bellek programı yazma konuları</vt:lpstr>
      <vt:lpstr>1. Aralıklı Komutlar</vt:lpstr>
      <vt:lpstr>Güvenli Thread Rutinleri (Thread-Safe Routines)</vt:lpstr>
      <vt:lpstr>2. Kodu Yeniden Sıralamak</vt:lpstr>
      <vt:lpstr>Derleyici / İşlemci Optimizasyonları</vt:lpstr>
      <vt:lpstr>3. Paylaşımlı Veriye Erişmek</vt:lpstr>
      <vt:lpstr>PowerPoint Presentation</vt:lpstr>
      <vt:lpstr>Kritik Bölgeler (ing: Critical Sections)</vt:lpstr>
      <vt:lpstr>Kilit Mekanizmaları (ing: Locks)</vt:lpstr>
      <vt:lpstr>Kritik Bölgelerin Meşgulde Bekleme ile Kontrolü</vt:lpstr>
      <vt:lpstr>Kritik Bölgeler Kodu Serileştirir</vt:lpstr>
      <vt:lpstr>PowerPoint Presentation</vt:lpstr>
      <vt:lpstr>PowerPoint Presentation</vt:lpstr>
      <vt:lpstr>PowerPoint Presentation</vt:lpstr>
      <vt:lpstr>Semaforlar (Semaphores)</vt:lpstr>
      <vt:lpstr>PowerPoint Presentation</vt:lpstr>
      <vt:lpstr>PowerPoint Presentation</vt:lpstr>
      <vt:lpstr>Genel Semafor (veya Sayaç Semafor)</vt:lpstr>
      <vt:lpstr>PowerPoint Presentation</vt:lpstr>
      <vt:lpstr>Program  Örneği</vt:lpstr>
      <vt:lpstr>Pthread'ler Program Örneği</vt:lpstr>
      <vt:lpstr>PowerPoint Presentation</vt:lpstr>
      <vt:lpstr>PowerPoint Presentation</vt:lpstr>
      <vt:lpstr> Paylaşımlı Bellek İle Programlama </vt:lpstr>
      <vt:lpstr>Giriş</vt:lpstr>
      <vt:lpstr>par Yapısı</vt:lpstr>
      <vt:lpstr>forall Yapısı</vt:lpstr>
      <vt:lpstr>Örnek</vt:lpstr>
      <vt:lpstr>Bağımlılık Analizi</vt:lpstr>
      <vt:lpstr>Bernstein Koşulu </vt:lpstr>
      <vt:lpstr>Örnek</vt:lpstr>
      <vt:lpstr>Bernstein Koşulu</vt:lpstr>
      <vt:lpstr> Paylaşımlı Bellek İle Programlama </vt:lpstr>
      <vt:lpstr>Thread'lerde Performans</vt:lpstr>
      <vt:lpstr>Sebepleri</vt:lpstr>
      <vt:lpstr>Bazı Yöntemler</vt:lpstr>
      <vt:lpstr>OpenMP'nin Yolu</vt:lpstr>
      <vt:lpstr>Kritik Bölgeler İşleyişi Serileştirir</vt:lpstr>
      <vt:lpstr>Grafiksel Gösterim</vt:lpstr>
      <vt:lpstr>Ön Bellekli Sistemlerde Paylaşımlı Veriler</vt:lpstr>
      <vt:lpstr>Ön Bellek Tutarsızlığı Protokolleri</vt:lpstr>
      <vt:lpstr>PowerPoint Presentation</vt:lpstr>
      <vt:lpstr>Yanlış Paylaşıma Çözümler</vt:lpstr>
      <vt:lpstr>Sıralı Tutarlılık (ing: Sequential Consistency)</vt:lpstr>
      <vt:lpstr>Sıralı Tutarlılık</vt:lpstr>
      <vt:lpstr> Ana fikir </vt:lpstr>
      <vt:lpstr>Örnek</vt:lpstr>
      <vt:lpstr>Program Sırası</vt:lpstr>
      <vt:lpstr>Derleyici Optimizasyonları</vt:lpstr>
      <vt:lpstr>Yüksek Performanslı İşlemciler</vt:lpstr>
      <vt:lpstr>İşlemci Sıralamasına Bir Örnek</vt:lpstr>
      <vt:lpstr>İşlemci Sıralamasına Bir Örnek</vt:lpstr>
      <vt:lpstr>Okuma / Yazma Sırasını Gevşetme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subject>Auswertung</dc:subject>
  <dc:creator>Jan Pelzl</dc:creator>
  <cp:lastModifiedBy>Cengiz Güngör</cp:lastModifiedBy>
  <cp:revision>58</cp:revision>
  <dcterms:created xsi:type="dcterms:W3CDTF">2022-05-08T01:58:17Z</dcterms:created>
  <dcterms:modified xsi:type="dcterms:W3CDTF">2026-09-24T21:03:29Z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2012-02-12T00:00:00Z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2022-05-08T00:00:00Z</vt:filetime>
  </property>
</Properties>
</file>