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8"/>
  </p:notesMasterIdLst>
  <p:sldIdLst>
    <p:sldId id="298" r:id="rId5"/>
    <p:sldId id="300" r:id="rId6"/>
    <p:sldId id="314" r:id="rId7"/>
    <p:sldId id="301" r:id="rId8"/>
    <p:sldId id="306" r:id="rId9"/>
    <p:sldId id="315" r:id="rId10"/>
    <p:sldId id="307" r:id="rId11"/>
    <p:sldId id="308" r:id="rId12"/>
    <p:sldId id="309" r:id="rId13"/>
    <p:sldId id="310" r:id="rId14"/>
    <p:sldId id="311" r:id="rId15"/>
    <p:sldId id="312" r:id="rId16"/>
    <p:sldId id="31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62" d="100"/>
          <a:sy n="62" d="100"/>
        </p:scale>
        <p:origin x="7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6C189-CFA3-4789-A026-E68D88745024}" type="datetimeFigureOut">
              <a:rPr lang="tr-TR" smtClean="0"/>
              <a:t>9.04.2023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01A75C-A704-4E38-8AD4-2273ADEDF236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5199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4106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078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78068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938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39709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01A75C-A704-4E38-8AD4-2273ADEDF236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05720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4/9/2023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piece of paper with a pencil laying on top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1485"/>
            <a:ext cx="12191980" cy="6858000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anchor="b">
            <a:normAutofit/>
          </a:bodyPr>
          <a:lstStyle/>
          <a:p>
            <a:r>
              <a:rPr lang="tr-TR" sz="4400" dirty="0">
                <a:solidFill>
                  <a:schemeClr val="tx1"/>
                </a:solidFill>
              </a:rPr>
              <a:t>İşlemcinin</a:t>
            </a:r>
            <a:br>
              <a:rPr lang="tr-TR" sz="4400" dirty="0">
                <a:solidFill>
                  <a:schemeClr val="tx1"/>
                </a:solidFill>
              </a:rPr>
            </a:br>
            <a:r>
              <a:rPr lang="tr-TR" sz="4400" dirty="0">
                <a:solidFill>
                  <a:schemeClr val="tx1"/>
                </a:solidFill>
              </a:rPr>
              <a:t>İç Yapısı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tr-TR" sz="1600" dirty="0"/>
              <a:t>DR.CENGİZ GÜNGÖR</a:t>
            </a:r>
            <a:endParaRPr lang="en-US" sz="1600" dirty="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C86D3-8FD1-4F47-A319-7D0542E48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tr-TR" dirty="0"/>
              <a:t>Ön bilgi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C80CCD7-05F4-4D9A-ACDB-518733BC48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/>
              <a:t>Intel, AMD tamam da MIPS de ne ola ki?</a:t>
            </a:r>
          </a:p>
          <a:p>
            <a:pPr lvl="1"/>
            <a:r>
              <a:rPr lang="tr-TR" dirty="0"/>
              <a:t>MIPS aslında RISC işlemci mimarisinin temelidir.</a:t>
            </a:r>
          </a:p>
          <a:p>
            <a:pPr lvl="1"/>
            <a:r>
              <a:rPr lang="tr-TR" dirty="0"/>
              <a:t>O zaman RISC ne ola ki?</a:t>
            </a:r>
          </a:p>
          <a:p>
            <a:r>
              <a:rPr lang="tr-TR" dirty="0"/>
              <a:t>RISC: İndirgenmiş komut kümesi yapısı demektir.</a:t>
            </a:r>
          </a:p>
          <a:p>
            <a:r>
              <a:rPr lang="tr-TR" dirty="0"/>
              <a:t>Yani daha az kodla, daha az enerji tüketen, basit, ölçeklenebilir ve açık kaynaklı bir mimari geliştirme çabasıdır.</a:t>
            </a:r>
          </a:p>
          <a:p>
            <a:pPr lvl="1"/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3351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37623D-AAC5-4331-A167-2CD44D47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İşlemci Komutu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0355C-4F85-412A-B775-543A63428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İşlemciler öyle karışık işler yapmazlar.</a:t>
            </a:r>
          </a:p>
          <a:p>
            <a:r>
              <a:rPr lang="tr-TR" sz="2400" dirty="0"/>
              <a:t>- A ile B’yi topla C’ye yaz.</a:t>
            </a:r>
            <a:br>
              <a:rPr lang="tr-TR" sz="2400" dirty="0"/>
            </a:br>
            <a:r>
              <a:rPr lang="tr-TR" sz="2400" dirty="0"/>
              <a:t>- Eğer C&gt;0 ise Çıkışa git.</a:t>
            </a:r>
          </a:p>
          <a:p>
            <a:r>
              <a:rPr lang="tr-TR" sz="2400" dirty="0"/>
              <a:t>Karışık işler üst seviye programlara bırakılır. </a:t>
            </a:r>
          </a:p>
          <a:p>
            <a:r>
              <a:rPr lang="tr-TR" sz="2400" dirty="0"/>
              <a:t>- Nesneler ve yönetimi </a:t>
            </a:r>
            <a:br>
              <a:rPr lang="tr-TR" sz="2400" dirty="0"/>
            </a:br>
            <a:r>
              <a:rPr lang="tr-TR" sz="2400" dirty="0"/>
              <a:t>- Web sayfası dizaynı vs.</a:t>
            </a:r>
          </a:p>
          <a:p>
            <a:r>
              <a:rPr lang="tr-TR" sz="2400" dirty="0"/>
              <a:t>Peki bu basit komutlar ne kadar süre içinde yapılmalı? Temel sorun budur.</a:t>
            </a:r>
          </a:p>
        </p:txBody>
      </p:sp>
    </p:spTree>
    <p:extLst>
      <p:ext uri="{BB962C8B-B14F-4D97-AF65-F5344CB8AC3E}">
        <p14:creationId xmlns:p14="http://schemas.microsoft.com/office/powerpoint/2010/main" val="3887068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29D2-C2A1-4A4B-B536-63F94FB2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Saat Sinyali Seçimi:</a:t>
            </a:r>
            <a:br>
              <a:rPr lang="tr-TR" dirty="0"/>
            </a:br>
            <a:r>
              <a:rPr lang="tr-TR" dirty="0"/>
              <a:t>Tek Vuruş (</a:t>
            </a:r>
            <a:r>
              <a:rPr lang="tr-TR" dirty="0" err="1"/>
              <a:t>Single</a:t>
            </a:r>
            <a:r>
              <a:rPr lang="tr-TR" dirty="0"/>
              <a:t> </a:t>
            </a:r>
            <a:r>
              <a:rPr lang="tr-TR" dirty="0" err="1"/>
              <a:t>Cycle</a:t>
            </a:r>
            <a:r>
              <a:rPr lang="tr-TR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8C7B4-90CF-44FA-B729-891BE2A33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20156"/>
            <a:ext cx="5671382" cy="4136980"/>
          </a:xfrm>
        </p:spPr>
        <p:txBody>
          <a:bodyPr>
            <a:normAutofit/>
          </a:bodyPr>
          <a:lstStyle/>
          <a:p>
            <a:r>
              <a:rPr lang="tr-TR" sz="2400" dirty="0"/>
              <a:t>Saat sinyalini vuruşunu (</a:t>
            </a:r>
            <a:r>
              <a:rPr lang="en-US" sz="2400" dirty="0"/>
              <a:t>timer ticks</a:t>
            </a:r>
            <a:r>
              <a:rPr lang="tr-TR" sz="2400" dirty="0"/>
              <a:t>) uzun tutup, örneğin 1 veya 2 nanosaniye, </a:t>
            </a:r>
            <a:br>
              <a:rPr lang="tr-TR" sz="2400" dirty="0"/>
            </a:br>
            <a:r>
              <a:rPr lang="tr-TR" sz="2400" dirty="0"/>
              <a:t>işleri o sürede bitirme çabasıdır.</a:t>
            </a:r>
          </a:p>
          <a:p>
            <a:r>
              <a:rPr lang="tr-TR" sz="2400" dirty="0"/>
              <a:t>Örneğin bir berberde, tek çalışan varsa sizin bütün isteklerinizi o yapar, sizle ilgilenir.</a:t>
            </a:r>
          </a:p>
          <a:p>
            <a:r>
              <a:rPr lang="tr-TR" sz="2400" dirty="0"/>
              <a:t>Bu haliyle işlem 20 dakika sürsün…</a:t>
            </a:r>
          </a:p>
          <a:p>
            <a:pPr lvl="1"/>
            <a:r>
              <a:rPr lang="tr-TR" sz="2200" dirty="0"/>
              <a:t>İşlemcinin kullandığı 2 nanosaniye budur.</a:t>
            </a:r>
          </a:p>
          <a:p>
            <a:endParaRPr lang="tr-TR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9948C-61E8-4E81-A151-5F4352DA7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9633" y="2009201"/>
            <a:ext cx="4289200" cy="4274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044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29D2-C2A1-4A4B-B536-63F94FB2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 Çekirdek Tek Vuruş (</a:t>
            </a:r>
            <a:r>
              <a:rPr lang="tr-TR" dirty="0" err="1"/>
              <a:t>Multicore-Single</a:t>
            </a:r>
            <a:r>
              <a:rPr lang="tr-TR" dirty="0"/>
              <a:t> </a:t>
            </a:r>
            <a:r>
              <a:rPr lang="tr-TR" dirty="0" err="1"/>
              <a:t>Cycle</a:t>
            </a:r>
            <a:r>
              <a:rPr lang="tr-TR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8C7B4-90CF-44FA-B729-891BE2A33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20156"/>
            <a:ext cx="10058400" cy="4136980"/>
          </a:xfrm>
        </p:spPr>
        <p:txBody>
          <a:bodyPr>
            <a:normAutofit/>
          </a:bodyPr>
          <a:lstStyle/>
          <a:p>
            <a:r>
              <a:rPr lang="tr-TR" sz="2400" dirty="0"/>
              <a:t>4 dükkan olsa, müşteri için sıra bekleme azalır, randevuluysa o bile değişmez, servis süresi aynı kalır. Gene 20 dakika servis alacağım. </a:t>
            </a:r>
          </a:p>
          <a:p>
            <a:r>
              <a:rPr lang="tr-TR" sz="2400" dirty="0"/>
              <a:t>Öyle ya 4 dükkan olsa müşteri için bir şey değişmez ki. </a:t>
            </a:r>
          </a:p>
          <a:p>
            <a:r>
              <a:rPr lang="tr-TR" sz="2400" dirty="0"/>
              <a:t>Şu saat sinyalini hızlandırmak lazım.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09948C-61E8-4E81-A151-5F4352DA7E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4251" y="3945150"/>
            <a:ext cx="2833688" cy="28241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272FC5-6ED8-41B5-8F43-9197349F1E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85" y="3945150"/>
            <a:ext cx="2833688" cy="28241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8A53C56-50E9-4BC5-9F14-A9E646059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7184" y="3945150"/>
            <a:ext cx="2833688" cy="282416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1E15D1-2E58-443E-ACC8-CCCA91F181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718" y="3945150"/>
            <a:ext cx="2833688" cy="282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427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AB9CF-0CE7-4CE4-98D5-6CA3DDB64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İşlemci Komut Aşamaları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ACD02-AFA0-4B81-A51C-9962DD18C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59572"/>
            <a:ext cx="10058400" cy="4004922"/>
          </a:xfrm>
        </p:spPr>
        <p:txBody>
          <a:bodyPr>
            <a:normAutofit fontScale="92500"/>
          </a:bodyPr>
          <a:lstStyle/>
          <a:p>
            <a:r>
              <a:rPr lang="tr-TR" sz="2400" dirty="0"/>
              <a:t>İşlemci komutları uzmanlık gerektiren 5 temel aşamalıdır:</a:t>
            </a:r>
          </a:p>
          <a:p>
            <a:pPr lvl="1"/>
            <a:r>
              <a:rPr lang="tr-TR" sz="2200" dirty="0"/>
              <a:t>Komut getirme,</a:t>
            </a:r>
          </a:p>
          <a:p>
            <a:pPr lvl="1"/>
            <a:r>
              <a:rPr lang="tr-TR" sz="2200" dirty="0"/>
              <a:t>Komutun ne olduğunu anlama, hazırlıklar yapma, değişken değerlerini okuma</a:t>
            </a:r>
          </a:p>
          <a:p>
            <a:pPr lvl="1"/>
            <a:r>
              <a:rPr lang="tr-TR" sz="2200" dirty="0"/>
              <a:t>Hesaplama</a:t>
            </a:r>
          </a:p>
          <a:p>
            <a:pPr lvl="1"/>
            <a:r>
              <a:rPr lang="tr-TR" sz="2200" dirty="0"/>
              <a:t>Varsa bellek işlemlerini yapma (gerekli olmayabilir)</a:t>
            </a:r>
          </a:p>
          <a:p>
            <a:pPr lvl="1"/>
            <a:r>
              <a:rPr lang="tr-TR" sz="2200" dirty="0"/>
              <a:t>Varsa hesaplana/alınan değeri yerine yazma (gerekli olmayabilir)</a:t>
            </a:r>
          </a:p>
          <a:p>
            <a:r>
              <a:rPr lang="tr-TR" sz="2400" dirty="0"/>
              <a:t>Yukarıdaki her aşama gerekli oldukça alt aşamalara bölünebilir.</a:t>
            </a:r>
          </a:p>
          <a:p>
            <a:r>
              <a:rPr lang="tr-TR" sz="2400" dirty="0"/>
              <a:t>Tüm bu aşamaların ayrı uzmanlarca yapıldığını düşünün. Herkes kendi işine odakla-nacak. Ve biz tek bir saat sinyali değil, her aşamada ayrı saat sinyali kullanacağız.</a:t>
            </a:r>
          </a:p>
        </p:txBody>
      </p:sp>
    </p:spTree>
    <p:extLst>
      <p:ext uri="{BB962C8B-B14F-4D97-AF65-F5344CB8AC3E}">
        <p14:creationId xmlns:p14="http://schemas.microsoft.com/office/powerpoint/2010/main" val="945394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29D2-C2A1-4A4B-B536-63F94FB2C7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Tek Çekirdekte Saat Hızlandırma:</a:t>
            </a:r>
            <a:br>
              <a:rPr lang="tr-TR" dirty="0"/>
            </a:br>
            <a:r>
              <a:rPr lang="tr-TR" dirty="0"/>
              <a:t>İş Hattı (</a:t>
            </a:r>
            <a:r>
              <a:rPr lang="tr-TR" dirty="0" err="1"/>
              <a:t>Pipeline</a:t>
            </a:r>
            <a:r>
              <a:rPr lang="tr-TR" dirty="0"/>
              <a:t>) Yaklaşımı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8C7B4-90CF-44FA-B729-891BE2A33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20156"/>
            <a:ext cx="10058400" cy="4136980"/>
          </a:xfrm>
        </p:spPr>
        <p:txBody>
          <a:bodyPr>
            <a:normAutofit/>
          </a:bodyPr>
          <a:lstStyle/>
          <a:p>
            <a:r>
              <a:rPr lang="tr-TR" sz="2400" dirty="0"/>
              <a:t>Her operasyon için ayrı uzman olsa, ki bazı bayan kuaförleri öyle.</a:t>
            </a:r>
          </a:p>
          <a:p>
            <a:r>
              <a:rPr lang="tr-TR" sz="2400" dirty="0"/>
              <a:t>Müşteri sandalye </a:t>
            </a:r>
            <a:r>
              <a:rPr lang="tr-TR" sz="2400" dirty="0" err="1"/>
              <a:t>sandalye</a:t>
            </a:r>
            <a:r>
              <a:rPr lang="tr-TR" sz="2400" dirty="0"/>
              <a:t> gezer, aldığı servis belki 22 dakika sürer.</a:t>
            </a:r>
          </a:p>
          <a:p>
            <a:r>
              <a:rPr lang="tr-TR" sz="2400" dirty="0"/>
              <a:t>Ama dikkat ederseniz her koltuk </a:t>
            </a:r>
            <a:br>
              <a:rPr lang="tr-TR" sz="2400" dirty="0"/>
            </a:br>
            <a:r>
              <a:rPr lang="tr-TR" sz="2400" dirty="0"/>
              <a:t>doludur.</a:t>
            </a:r>
          </a:p>
          <a:p>
            <a:r>
              <a:rPr lang="tr-TR" sz="2400" dirty="0"/>
              <a:t>Peki sakal işim yoksa?</a:t>
            </a:r>
          </a:p>
          <a:p>
            <a:r>
              <a:rPr lang="tr-TR" sz="2400" dirty="0" err="1"/>
              <a:t>Haa</a:t>
            </a:r>
            <a:r>
              <a:rPr lang="tr-TR" sz="2400" dirty="0"/>
              <a:t>, o zaman o koltukta oturur,</a:t>
            </a:r>
            <a:br>
              <a:rPr lang="tr-TR" sz="2400" dirty="0"/>
            </a:br>
            <a:r>
              <a:rPr lang="tr-TR" sz="2400" dirty="0"/>
              <a:t>beklerim ama servis almam.</a:t>
            </a:r>
          </a:p>
          <a:p>
            <a:endParaRPr lang="tr-TR" sz="2400" dirty="0"/>
          </a:p>
          <a:p>
            <a:endParaRPr lang="tr-TR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683EAC-924C-4C44-8D10-F2A84D3F4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8994" y="2875041"/>
            <a:ext cx="6310313" cy="3846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69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29D2-C2A1-4A4B-B536-63F94FB2C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tr-TR" dirty="0"/>
              <a:t>İş Hattı (</a:t>
            </a:r>
            <a:r>
              <a:rPr lang="tr-TR" dirty="0" err="1"/>
              <a:t>Pipeline</a:t>
            </a:r>
            <a:r>
              <a:rPr lang="tr-TR" dirty="0"/>
              <a:t>) Optimizasyonu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8C7B4-90CF-44FA-B729-891BE2A33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920156"/>
            <a:ext cx="10058400" cy="4136980"/>
          </a:xfrm>
        </p:spPr>
        <p:txBody>
          <a:bodyPr>
            <a:normAutofit/>
          </a:bodyPr>
          <a:lstStyle/>
          <a:p>
            <a:r>
              <a:rPr lang="tr-TR" sz="2400" dirty="0"/>
              <a:t>Uzmanları arttırsam, 8 sandalye olsa? En uzun süren koltuk 3 dakika sürse.  Otur kalk toplam servis sürem 24 dakika olsa. Emin olun o kuaför daha çok tercih edilir….</a:t>
            </a:r>
          </a:p>
          <a:p>
            <a:r>
              <a:rPr lang="tr-TR" sz="2400" dirty="0"/>
              <a:t>Sandalye nasıl arttırılır, mesela:</a:t>
            </a:r>
            <a:br>
              <a:rPr lang="tr-TR" sz="2400" dirty="0"/>
            </a:br>
            <a:r>
              <a:rPr lang="tr-TR" sz="2400" dirty="0"/>
              <a:t>Sakal en uzun beklenilen diyelim, </a:t>
            </a:r>
            <a:br>
              <a:rPr lang="tr-TR" sz="2400" dirty="0"/>
            </a:br>
            <a:r>
              <a:rPr lang="tr-TR" sz="2400" dirty="0"/>
              <a:t>yüz </a:t>
            </a:r>
            <a:r>
              <a:rPr lang="tr-TR" sz="2400"/>
              <a:t>sabunlama yapan, kesen, </a:t>
            </a:r>
            <a:br>
              <a:rPr lang="tr-TR" sz="2400" dirty="0"/>
            </a:br>
            <a:r>
              <a:rPr lang="tr-TR" sz="2400" dirty="0"/>
              <a:t>düzelten başka kişiler olabilir.</a:t>
            </a:r>
          </a:p>
          <a:p>
            <a:r>
              <a:rPr lang="tr-TR" sz="2400" b="1" dirty="0"/>
              <a:t>Bir de bunlar tek çekirdekte!</a:t>
            </a:r>
            <a:endParaRPr lang="tr-TR" sz="28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4994CA-52F0-49A0-9B76-3F249F4D0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7340" y="2842679"/>
            <a:ext cx="6294959" cy="3868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6081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4636-FB0F-412C-AF84-B6355FDE6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 Hattı (</a:t>
            </a:r>
            <a:r>
              <a:rPr lang="tr-TR" dirty="0" err="1"/>
              <a:t>Pipeline</a:t>
            </a:r>
            <a:r>
              <a:rPr lang="tr-TR" dirty="0"/>
              <a:t>) Optimizasyonu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EBBAC-755A-4442-A50F-D352A02895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400" dirty="0"/>
              <a:t>Müşterinin servis süresini çok arttırmayacak bir çözüm olmalı. 20 dakika yerine çok daha iyi servisi 24 dakikada almak güzel.</a:t>
            </a:r>
          </a:p>
          <a:p>
            <a:r>
              <a:rPr lang="tr-TR" sz="2400" dirty="0"/>
              <a:t>Tam karşıda oturan bir amca her 3 dakikada, bir müşterinin dükkandan çıktığı, yenisinin girdiğini görür. </a:t>
            </a:r>
          </a:p>
          <a:p>
            <a:r>
              <a:rPr lang="tr-TR" sz="2400" b="1" u="sng" dirty="0"/>
              <a:t>İyi reklam...</a:t>
            </a:r>
          </a:p>
          <a:p>
            <a:r>
              <a:rPr lang="tr-TR" sz="2400" dirty="0"/>
              <a:t>Dükkan için mükemmel bir durum. 20/3 = 6,7 kat hız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0A827B-0A1E-44A8-83BB-BCB117E825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1021" y="3735726"/>
            <a:ext cx="3442303" cy="295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516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E76EB-7BF2-4BFE-B4A8-8C26AF4AF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Sık Sorulan Sorulara Cevaplar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3CBF4-91E9-45CD-A3A4-219E95ACFE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İşlem süresi (</a:t>
            </a:r>
            <a:r>
              <a:rPr lang="en-US" sz="2400" dirty="0"/>
              <a:t>latency</a:t>
            </a:r>
            <a:r>
              <a:rPr lang="tr-TR" sz="2400" dirty="0"/>
              <a:t>) artar mı? 20 idi, 24 oldu, arttı ama az arttı, değişmedi bile denilebilir. Bu süre işlemciyi hiç ilgilendirmiyor. (Aşağıdaki hesaplarda hiç geçmez mesela)</a:t>
            </a:r>
          </a:p>
          <a:p>
            <a:r>
              <a:rPr lang="tr-TR" sz="2400" dirty="0"/>
              <a:t>Birim zamandaki iş (</a:t>
            </a:r>
            <a:r>
              <a:rPr lang="en-US" sz="2400" dirty="0"/>
              <a:t>throughput</a:t>
            </a:r>
            <a:r>
              <a:rPr lang="tr-TR" sz="2400" dirty="0"/>
              <a:t>) artar mı? Mesela her bir saatte 3 müşteri dükkandan çıkıyordu, şimdi 20 müşteri çıkıyor. Arttı tabi.</a:t>
            </a:r>
          </a:p>
          <a:p>
            <a:r>
              <a:rPr lang="tr-TR" sz="2400" dirty="0"/>
              <a:t>Saat sinyali ne oldu? 20 dakika idi, 3 dakika oldu.</a:t>
            </a:r>
          </a:p>
          <a:p>
            <a:r>
              <a:rPr lang="tr-TR" sz="2400" dirty="0"/>
              <a:t>Hızlandık mı? Elbette 20 dakika / 3 dakika = 6,7 kat hız var.</a:t>
            </a:r>
          </a:p>
          <a:p>
            <a:endParaRPr lang="tr-TR" sz="2400" dirty="0"/>
          </a:p>
          <a:p>
            <a:pPr marL="0" indent="0">
              <a:buNone/>
            </a:pP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1661693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805D8-363D-4D2B-938F-1EEC0F2EB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Intel, AMD, Apple peki ya RISCV?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4BED92-B476-4B81-892A-8C1AE2D23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Ventana</a:t>
            </a:r>
            <a:r>
              <a:rPr lang="tr-TR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Micro </a:t>
            </a:r>
            <a:r>
              <a:rPr lang="tr-TR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Systems</a:t>
            </a:r>
            <a:r>
              <a:rPr lang="tr-TR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Aralık 2022’de yüksek performanslı</a:t>
            </a:r>
            <a:r>
              <a:rPr lang="tr-TR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RISC-V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işlemcilerden oluşan </a:t>
            </a:r>
            <a:r>
              <a:rPr lang="tr-TR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Veyron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ailesini duyurdu. </a:t>
            </a:r>
            <a:r>
              <a:rPr lang="tr-TR" sz="2000" b="1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Veyron</a:t>
            </a:r>
            <a:r>
              <a:rPr lang="tr-TR" sz="20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V1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, ailenin ilk üyesi ve bugün mevcut olan en yüksek performanslı RISC-V </a:t>
            </a:r>
            <a:b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işlemcisi olarak ifade ediliyor. </a:t>
            </a:r>
            <a:b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tr-TR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Veyron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V1 sunucu tarafına </a:t>
            </a:r>
            <a:b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yönelik bir işlemci iken</a:t>
            </a:r>
            <a:b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AMD EPYC ve Intel </a:t>
            </a:r>
            <a:r>
              <a:rPr lang="tr-TR" sz="2000" b="0" i="0" dirty="0" err="1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Xeon</a:t>
            </a: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 </a:t>
            </a:r>
            <a:b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</a:br>
            <a:r>
              <a:rPr lang="tr-TR" sz="20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işlemcilerini rakip olarak alıyor.</a:t>
            </a:r>
          </a:p>
          <a:p>
            <a:r>
              <a:rPr lang="tr-TR" sz="2000" dirty="0">
                <a:solidFill>
                  <a:srgbClr val="333333"/>
                </a:solidFill>
                <a:latin typeface="Arial" panose="020B0604020202020204" pitchFamily="34" charset="0"/>
              </a:rPr>
              <a:t>Apple de </a:t>
            </a:r>
            <a:r>
              <a:rPr lang="tr-TR" sz="2000" dirty="0" err="1">
                <a:solidFill>
                  <a:srgbClr val="333333"/>
                </a:solidFill>
                <a:latin typeface="Arial" panose="020B0604020202020204" pitchFamily="34" charset="0"/>
              </a:rPr>
              <a:t>RISC’e</a:t>
            </a:r>
            <a:r>
              <a:rPr lang="tr-TR" sz="2000" dirty="0">
                <a:solidFill>
                  <a:srgbClr val="333333"/>
                </a:solidFill>
                <a:latin typeface="Arial" panose="020B0604020202020204" pitchFamily="34" charset="0"/>
              </a:rPr>
              <a:t> sıcak bakıyor,</a:t>
            </a:r>
            <a:br>
              <a:rPr lang="tr-TR" sz="2000" dirty="0">
                <a:solidFill>
                  <a:srgbClr val="333333"/>
                </a:solidFill>
                <a:latin typeface="Arial" panose="020B0604020202020204" pitchFamily="34" charset="0"/>
              </a:rPr>
            </a:br>
            <a:r>
              <a:rPr lang="tr-TR" sz="2000" dirty="0">
                <a:solidFill>
                  <a:srgbClr val="333333"/>
                </a:solidFill>
                <a:latin typeface="Arial" panose="020B0604020202020204" pitchFamily="34" charset="0"/>
              </a:rPr>
              <a:t>geri kalmaya niyeti yok.</a:t>
            </a:r>
            <a:endParaRPr lang="tr-TR" sz="2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9048DAD-9E2C-48A6-B2E8-FF1A0F7DEB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522" y="2779623"/>
            <a:ext cx="7068864" cy="388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7128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792E2-39A1-4B6C-ACAD-9727E4552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6B011-5432-4B31-B20C-1E44066C0A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0B97C2E-2CFF-41C6-B81F-A0CB170F04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248" y="644055"/>
            <a:ext cx="11687504" cy="556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541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3A2150-771F-4EFD-B7E1-62EA6BEA6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Niye RISC?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439F6A-1A9B-4196-911B-37321A2BE4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Tasarımının basitliği hız demek, enerji tasarrufu, az kafa ağrısı demek.</a:t>
            </a:r>
          </a:p>
          <a:p>
            <a:r>
              <a:rPr lang="tr-TR" sz="2400" dirty="0"/>
              <a:t>Açık kaynaklı oluşu, herkese lisanssız tasarım imkanı verir.</a:t>
            </a:r>
          </a:p>
          <a:p>
            <a:r>
              <a:rPr lang="tr-TR" sz="2400" dirty="0"/>
              <a:t>FPGA kartlarda 130 nanometre çalışma imkanınız vardır. Hız 100-500 MHz.</a:t>
            </a:r>
          </a:p>
          <a:p>
            <a:r>
              <a:rPr lang="tr-TR" sz="2400" dirty="0"/>
              <a:t>Çipi ürettirip, 2GHz çalıştırmanız gayet de mümkündür.</a:t>
            </a:r>
          </a:p>
          <a:p>
            <a:r>
              <a:rPr lang="tr-TR" sz="2400" dirty="0"/>
              <a:t>Makine dili komutlarını siz dizayn edersiniz, ekran kartı, yapay zeka modülü içinde olan bir işlemci yapmak gibi.</a:t>
            </a:r>
          </a:p>
        </p:txBody>
      </p:sp>
    </p:spTree>
    <p:extLst>
      <p:ext uri="{BB962C8B-B14F-4D97-AF65-F5344CB8AC3E}">
        <p14:creationId xmlns:p14="http://schemas.microsoft.com/office/powerpoint/2010/main" val="926371506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{D5366C8C-EF2F-48EF-B399-7CBE2B38DF12}tf22712842_win32</Template>
  <TotalTime>1023</TotalTime>
  <Words>757</Words>
  <Application>Microsoft Office PowerPoint</Application>
  <PresentationFormat>Widescreen</PresentationFormat>
  <Paragraphs>67</Paragraphs>
  <Slides>13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Bookman Old Style</vt:lpstr>
      <vt:lpstr>Calibri</vt:lpstr>
      <vt:lpstr>Franklin Gothic Book</vt:lpstr>
      <vt:lpstr>1_RetrospectVTI</vt:lpstr>
      <vt:lpstr>İşlemcinin İç Yapısı</vt:lpstr>
      <vt:lpstr>Ön bilgi</vt:lpstr>
      <vt:lpstr>İşlemci Komutu</vt:lpstr>
      <vt:lpstr>Saat Sinyali Seçimi: Tek Vuruş (Single Cycle)</vt:lpstr>
      <vt:lpstr>Çok Çekirdek Tek Vuruş (Multicore-Single Cycle)</vt:lpstr>
      <vt:lpstr>İşlemci Komut Aşamaları</vt:lpstr>
      <vt:lpstr>Tek Çekirdekte Saat Hızlandırma: İş Hattı (Pipeline) Yaklaşımı</vt:lpstr>
      <vt:lpstr>İş Hattı (Pipeline) Optimizasyonu</vt:lpstr>
      <vt:lpstr>İş Hattı (Pipeline) Optimizasyonu</vt:lpstr>
      <vt:lpstr>Sık Sorulan Sorulara Cevaplar</vt:lpstr>
      <vt:lpstr>Intel, AMD, Apple peki ya RISCV?</vt:lpstr>
      <vt:lpstr>PowerPoint Presentation</vt:lpstr>
      <vt:lpstr>Niye RISC?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Önbellek (Cache) Soru Çözümleri</dc:title>
  <dc:creator>Cengiz Güngör</dc:creator>
  <cp:lastModifiedBy>Cengiz Güngör</cp:lastModifiedBy>
  <cp:revision>60</cp:revision>
  <dcterms:created xsi:type="dcterms:W3CDTF">2022-11-19T13:57:48Z</dcterms:created>
  <dcterms:modified xsi:type="dcterms:W3CDTF">2023-04-09T12:32:19Z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