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1" r:id="rId15"/>
    <p:sldId id="292" r:id="rId16"/>
    <p:sldId id="269" r:id="rId17"/>
    <p:sldId id="293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4" r:id="rId40"/>
    <p:sldId id="295" r:id="rId41"/>
    <p:sldId id="296" r:id="rId42"/>
    <p:sldId id="303" r:id="rId43"/>
    <p:sldId id="304" r:id="rId44"/>
    <p:sldId id="297" r:id="rId45"/>
    <p:sldId id="298" r:id="rId46"/>
    <p:sldId id="302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299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43" r:id="rId88"/>
    <p:sldId id="344" r:id="rId89"/>
    <p:sldId id="345" r:id="rId90"/>
    <p:sldId id="346" r:id="rId91"/>
    <p:sldId id="347" r:id="rId9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00" autoAdjust="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/>
              <a:t>E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A169F63-1D7E-4D43-8277-B5FB120AF492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27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27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25BA-1208-4CE7-BA56-982F150D70B7}" type="slidenum">
              <a:rPr lang="tr-TR" smtClean="0"/>
              <a:pPr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427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spcBef>
                <a:spcPts val="1200"/>
              </a:spcBef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pPr/>
              <a:t>21.03.2020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pPr/>
              <a:t>21.03.2020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İş Parçacıkları (Thread’ler)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6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143561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tasarımındaki en önemli gelişmelerden birisi, çok işlemcili sistemlerin geliştirilmesidir.</a:t>
            </a:r>
          </a:p>
          <a:p>
            <a:pPr lvl="1"/>
            <a:r>
              <a:rPr lang="tr-TR" dirty="0"/>
              <a:t>Günümüzde tek chip içerisine birden fazla çekirdek (</a:t>
            </a:r>
            <a:r>
              <a:rPr lang="tr-TR" b="1" i="1" dirty="0">
                <a:solidFill>
                  <a:srgbClr val="FF0000"/>
                </a:solidFill>
              </a:rPr>
              <a:t>core</a:t>
            </a:r>
            <a:r>
              <a:rPr lang="tr-TR" dirty="0"/>
              <a:t>) yerleştirilmektedir.</a:t>
            </a:r>
          </a:p>
          <a:p>
            <a:pPr lvl="1"/>
            <a:r>
              <a:rPr lang="tr-TR" dirty="0"/>
              <a:t>Intel 9960X 16 Çekirdek/32 thread 22M Cache</a:t>
            </a:r>
          </a:p>
          <a:p>
            <a:pPr lvl="1"/>
            <a:r>
              <a:rPr lang="tr-TR" dirty="0"/>
              <a:t>Xeon Platinum 56 Çekirdek/112 thread 77M Cache </a:t>
            </a:r>
          </a:p>
          <a:p>
            <a:pPr lvl="1"/>
            <a:r>
              <a:rPr lang="tr-TR" dirty="0"/>
              <a:t>Ana kart üzerinde fiziksel olarak ayrı 2 işlemcili çipli </a:t>
            </a:r>
            <a:r>
              <a:rPr lang="tr-TR" dirty="0" err="1"/>
              <a:t>Xeon</a:t>
            </a:r>
            <a:r>
              <a:rPr lang="tr-TR" dirty="0"/>
              <a:t> makine 300bin TL olabiliyor (Mart 2020).</a:t>
            </a:r>
          </a:p>
          <a:p>
            <a:pPr marL="274320" lvl="1">
              <a:spcBef>
                <a:spcPts val="1200"/>
              </a:spcBef>
              <a:buClr>
                <a:schemeClr val="accent1"/>
              </a:buClr>
            </a:pPr>
            <a:r>
              <a:rPr lang="tr-TR" dirty="0"/>
              <a:t>Intel CPU’lar her core için 2 thread, Oracle T4 CPU ise 4 thread destekler.</a:t>
            </a:r>
          </a:p>
          <a:p>
            <a:r>
              <a:rPr lang="tr-TR" dirty="0"/>
              <a:t>Bu tür sistemler multicore veya multiprocessor 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173449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Her bir core işletim sistemi için ayrı bir işlemci olarak görünür. </a:t>
            </a:r>
          </a:p>
          <a:p>
            <a:pPr lvl="1"/>
            <a:r>
              <a:rPr lang="tr-TR" dirty="0"/>
              <a:t>Bir core üzerinde çalışan 4 thread’e sahip bir uygulama için eşzamanlı çalışma, thread’lerin belirli aralıklarla çalıştırılmasını ifade eder. </a:t>
            </a:r>
          </a:p>
          <a:p>
            <a:r>
              <a:rPr lang="tr-TR" dirty="0"/>
              <a:t>Çok core’a sahip sistemlerde eşzamanlı çalışma, her core’a bir thread atanarak thread’lerin paralel çalışmasını ifade eder. </a:t>
            </a:r>
          </a:p>
          <a:p>
            <a:pPr lvl="1"/>
            <a:r>
              <a:rPr lang="tr-TR" b="1" dirty="0"/>
              <a:t>Paralellik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Parallelism</a:t>
            </a:r>
            <a:r>
              <a:rPr lang="tr-TR" dirty="0"/>
              <a:t>): Birden fazla görevin eşzamanlı yapılmasını ifade eder.</a:t>
            </a:r>
          </a:p>
          <a:p>
            <a:pPr lvl="1"/>
            <a:r>
              <a:rPr lang="tr-TR" b="1" dirty="0"/>
              <a:t>Eş zamanlılık </a:t>
            </a:r>
            <a:r>
              <a:rPr lang="tr-TR" dirty="0"/>
              <a:t>(</a:t>
            </a:r>
            <a:r>
              <a:rPr lang="tr-TR" b="1" i="1" dirty="0">
                <a:solidFill>
                  <a:srgbClr val="FF0000"/>
                </a:solidFill>
              </a:rPr>
              <a:t>Concurrency</a:t>
            </a:r>
            <a:r>
              <a:rPr lang="tr-TR" dirty="0"/>
              <a:t>): Birden fazla görev arasında kısa aralıklarla geçiş yaparak birlikte ilerletilmesini ifade eder.</a:t>
            </a:r>
          </a:p>
        </p:txBody>
      </p:sp>
    </p:spTree>
    <p:extLst>
      <p:ext uri="{BB962C8B-B14F-4D97-AF65-F5344CB8AC3E}">
        <p14:creationId xmlns:p14="http://schemas.microsoft.com/office/powerpoint/2010/main" val="243337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Sistemdeki core sayısı arttıkça eşzamanlı gerçekleştirilen görev sayısı da artacaktır.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6" y="2476146"/>
            <a:ext cx="7525989" cy="33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62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Hızlanma Üst-Sınırı:</a:t>
            </a:r>
            <a:r>
              <a:rPr lang="en-US" altLang="en-US" dirty="0"/>
              <a:t> Amdahl</a:t>
            </a:r>
            <a:r>
              <a:rPr lang="tr-TR" altLang="en-US" dirty="0"/>
              <a:t> Yasası</a:t>
            </a:r>
            <a:endParaRPr lang="en-US" altLang="en-US" dirty="0"/>
          </a:p>
        </p:txBody>
      </p:sp>
      <p:sp>
        <p:nvSpPr>
          <p:cNvPr id="431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5CC246-1584-4D47-B611-C6F3B343A413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sp>
        <p:nvSpPr>
          <p:cNvPr id="43011" name="Line 5"/>
          <p:cNvSpPr>
            <a:spLocks noChangeShapeType="1"/>
          </p:cNvSpPr>
          <p:nvPr/>
        </p:nvSpPr>
        <p:spPr bwMode="auto">
          <a:xfrm>
            <a:off x="2362200" y="2852738"/>
            <a:ext cx="6165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2362200" y="3173413"/>
            <a:ext cx="61658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2362200" y="2852738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>
            <a:off x="8528050" y="2852738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>
            <a:off x="3913188" y="2852738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>
            <a:off x="4678363" y="2852738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>
            <a:off x="5445125" y="2852738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8" name="Line 12"/>
          <p:cNvSpPr>
            <a:spLocks noChangeShapeType="1"/>
          </p:cNvSpPr>
          <p:nvPr/>
        </p:nvSpPr>
        <p:spPr bwMode="auto">
          <a:xfrm>
            <a:off x="6977063" y="2852738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>
            <a:off x="7761288" y="2852738"/>
            <a:ext cx="1587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0" name="Rectangle 15"/>
          <p:cNvSpPr>
            <a:spLocks noChangeArrowheads="1"/>
          </p:cNvSpPr>
          <p:nvPr/>
        </p:nvSpPr>
        <p:spPr bwMode="auto">
          <a:xfrm>
            <a:off x="2514600" y="2514600"/>
            <a:ext cx="969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Seri </a:t>
            </a:r>
            <a:r>
              <a:rPr lang="tr-TR" altLang="tr-TR" sz="1700">
                <a:solidFill>
                  <a:srgbClr val="000000"/>
                </a:solidFill>
              </a:rPr>
              <a:t>kısım</a:t>
            </a:r>
            <a:endParaRPr lang="en-US" altLang="tr-TR"/>
          </a:p>
        </p:txBody>
      </p:sp>
      <p:sp>
        <p:nvSpPr>
          <p:cNvPr id="43021" name="Rectangle 16"/>
          <p:cNvSpPr>
            <a:spLocks noChangeArrowheads="1"/>
          </p:cNvSpPr>
          <p:nvPr/>
        </p:nvSpPr>
        <p:spPr bwMode="auto">
          <a:xfrm>
            <a:off x="3921125" y="3625850"/>
            <a:ext cx="768350" cy="22479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43022" name="Line 17"/>
          <p:cNvSpPr>
            <a:spLocks noChangeShapeType="1"/>
          </p:cNvSpPr>
          <p:nvPr/>
        </p:nvSpPr>
        <p:spPr bwMode="auto">
          <a:xfrm>
            <a:off x="2362200" y="3617913"/>
            <a:ext cx="155098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3" name="Line 18"/>
          <p:cNvSpPr>
            <a:spLocks noChangeShapeType="1"/>
          </p:cNvSpPr>
          <p:nvPr/>
        </p:nvSpPr>
        <p:spPr bwMode="auto">
          <a:xfrm>
            <a:off x="2362200" y="3940175"/>
            <a:ext cx="15509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>
            <a:off x="3841750" y="3940175"/>
            <a:ext cx="8366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5" name="Line 20"/>
          <p:cNvSpPr>
            <a:spLocks noChangeShapeType="1"/>
          </p:cNvSpPr>
          <p:nvPr/>
        </p:nvSpPr>
        <p:spPr bwMode="auto">
          <a:xfrm>
            <a:off x="3913188" y="4260850"/>
            <a:ext cx="7651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6" name="Line 21"/>
          <p:cNvSpPr>
            <a:spLocks noChangeShapeType="1"/>
          </p:cNvSpPr>
          <p:nvPr/>
        </p:nvSpPr>
        <p:spPr bwMode="auto">
          <a:xfrm>
            <a:off x="5445125" y="2976563"/>
            <a:ext cx="174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7" name="Line 22"/>
          <p:cNvSpPr>
            <a:spLocks noChangeShapeType="1"/>
          </p:cNvSpPr>
          <p:nvPr/>
        </p:nvSpPr>
        <p:spPr bwMode="auto">
          <a:xfrm>
            <a:off x="5534025" y="297656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8" name="Line 23"/>
          <p:cNvSpPr>
            <a:spLocks noChangeShapeType="1"/>
          </p:cNvSpPr>
          <p:nvPr/>
        </p:nvSpPr>
        <p:spPr bwMode="auto">
          <a:xfrm>
            <a:off x="5640388" y="2976563"/>
            <a:ext cx="19050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29" name="Line 24"/>
          <p:cNvSpPr>
            <a:spLocks noChangeShapeType="1"/>
          </p:cNvSpPr>
          <p:nvPr/>
        </p:nvSpPr>
        <p:spPr bwMode="auto">
          <a:xfrm>
            <a:off x="5748338" y="297656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0" name="Line 25"/>
          <p:cNvSpPr>
            <a:spLocks noChangeShapeType="1"/>
          </p:cNvSpPr>
          <p:nvPr/>
        </p:nvSpPr>
        <p:spPr bwMode="auto">
          <a:xfrm>
            <a:off x="5837238" y="2976563"/>
            <a:ext cx="349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1" name="Line 26"/>
          <p:cNvSpPr>
            <a:spLocks noChangeShapeType="1"/>
          </p:cNvSpPr>
          <p:nvPr/>
        </p:nvSpPr>
        <p:spPr bwMode="auto">
          <a:xfrm>
            <a:off x="5943600" y="297656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2" name="Line 27"/>
          <p:cNvSpPr>
            <a:spLocks noChangeShapeType="1"/>
          </p:cNvSpPr>
          <p:nvPr/>
        </p:nvSpPr>
        <p:spPr bwMode="auto">
          <a:xfrm>
            <a:off x="6051550" y="2976563"/>
            <a:ext cx="174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3" name="Line 28"/>
          <p:cNvSpPr>
            <a:spLocks noChangeShapeType="1"/>
          </p:cNvSpPr>
          <p:nvPr/>
        </p:nvSpPr>
        <p:spPr bwMode="auto">
          <a:xfrm>
            <a:off x="6157913" y="297656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4" name="Line 29"/>
          <p:cNvSpPr>
            <a:spLocks noChangeShapeType="1"/>
          </p:cNvSpPr>
          <p:nvPr/>
        </p:nvSpPr>
        <p:spPr bwMode="auto">
          <a:xfrm>
            <a:off x="6246813" y="297656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5" name="Line 30"/>
          <p:cNvSpPr>
            <a:spLocks noChangeShapeType="1"/>
          </p:cNvSpPr>
          <p:nvPr/>
        </p:nvSpPr>
        <p:spPr bwMode="auto">
          <a:xfrm>
            <a:off x="6353175" y="297656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6" name="Line 31"/>
          <p:cNvSpPr>
            <a:spLocks noChangeShapeType="1"/>
          </p:cNvSpPr>
          <p:nvPr/>
        </p:nvSpPr>
        <p:spPr bwMode="auto">
          <a:xfrm>
            <a:off x="6461125" y="2976563"/>
            <a:ext cx="174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7" name="Line 32"/>
          <p:cNvSpPr>
            <a:spLocks noChangeShapeType="1"/>
          </p:cNvSpPr>
          <p:nvPr/>
        </p:nvSpPr>
        <p:spPr bwMode="auto">
          <a:xfrm>
            <a:off x="6567488" y="297656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8" name="Line 33"/>
          <p:cNvSpPr>
            <a:spLocks noChangeShapeType="1"/>
          </p:cNvSpPr>
          <p:nvPr/>
        </p:nvSpPr>
        <p:spPr bwMode="auto">
          <a:xfrm>
            <a:off x="6656388" y="297656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39" name="Line 34"/>
          <p:cNvSpPr>
            <a:spLocks noChangeShapeType="1"/>
          </p:cNvSpPr>
          <p:nvPr/>
        </p:nvSpPr>
        <p:spPr bwMode="auto">
          <a:xfrm>
            <a:off x="6764338" y="2976563"/>
            <a:ext cx="349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0" name="Line 35"/>
          <p:cNvSpPr>
            <a:spLocks noChangeShapeType="1"/>
          </p:cNvSpPr>
          <p:nvPr/>
        </p:nvSpPr>
        <p:spPr bwMode="auto">
          <a:xfrm>
            <a:off x="6870700" y="2976563"/>
            <a:ext cx="174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1" name="Line 36"/>
          <p:cNvSpPr>
            <a:spLocks noChangeShapeType="1"/>
          </p:cNvSpPr>
          <p:nvPr/>
        </p:nvSpPr>
        <p:spPr bwMode="auto">
          <a:xfrm>
            <a:off x="6977063" y="2976563"/>
            <a:ext cx="15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2" name="Line 37"/>
          <p:cNvSpPr>
            <a:spLocks noChangeShapeType="1"/>
          </p:cNvSpPr>
          <p:nvPr/>
        </p:nvSpPr>
        <p:spPr bwMode="auto">
          <a:xfrm>
            <a:off x="3913188" y="5222875"/>
            <a:ext cx="7651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3" name="Line 38"/>
          <p:cNvSpPr>
            <a:spLocks noChangeShapeType="1"/>
          </p:cNvSpPr>
          <p:nvPr/>
        </p:nvSpPr>
        <p:spPr bwMode="auto">
          <a:xfrm>
            <a:off x="3913188" y="5543550"/>
            <a:ext cx="76517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4" name="Line 39"/>
          <p:cNvSpPr>
            <a:spLocks noChangeShapeType="1"/>
          </p:cNvSpPr>
          <p:nvPr/>
        </p:nvSpPr>
        <p:spPr bwMode="auto">
          <a:xfrm>
            <a:off x="2362200" y="3617913"/>
            <a:ext cx="1588" cy="3222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5" name="Line 40"/>
          <p:cNvSpPr>
            <a:spLocks noChangeShapeType="1"/>
          </p:cNvSpPr>
          <p:nvPr/>
        </p:nvSpPr>
        <p:spPr bwMode="auto">
          <a:xfrm flipH="1">
            <a:off x="4749800" y="4064000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6" name="Freeform 41"/>
          <p:cNvSpPr>
            <a:spLocks/>
          </p:cNvSpPr>
          <p:nvPr/>
        </p:nvSpPr>
        <p:spPr bwMode="auto">
          <a:xfrm>
            <a:off x="4714875" y="4046538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22" y="11"/>
                </a:moveTo>
                <a:lnTo>
                  <a:pt x="45" y="22"/>
                </a:lnTo>
                <a:lnTo>
                  <a:pt x="0" y="22"/>
                </a:lnTo>
                <a:lnTo>
                  <a:pt x="33" y="0"/>
                </a:lnTo>
                <a:lnTo>
                  <a:pt x="22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7" name="Freeform 42"/>
          <p:cNvSpPr>
            <a:spLocks/>
          </p:cNvSpPr>
          <p:nvPr/>
        </p:nvSpPr>
        <p:spPr bwMode="auto">
          <a:xfrm>
            <a:off x="4714875" y="4046538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22" y="11"/>
                </a:moveTo>
                <a:lnTo>
                  <a:pt x="45" y="22"/>
                </a:lnTo>
                <a:lnTo>
                  <a:pt x="0" y="22"/>
                </a:lnTo>
                <a:lnTo>
                  <a:pt x="33" y="0"/>
                </a:lnTo>
                <a:lnTo>
                  <a:pt x="2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8" name="Freeform 43"/>
          <p:cNvSpPr>
            <a:spLocks/>
          </p:cNvSpPr>
          <p:nvPr/>
        </p:nvSpPr>
        <p:spPr bwMode="auto">
          <a:xfrm>
            <a:off x="4786313" y="3173413"/>
            <a:ext cx="266700" cy="890587"/>
          </a:xfrm>
          <a:custGeom>
            <a:avLst/>
            <a:gdLst>
              <a:gd name="T0" fmla="*/ 2147483647 w 168"/>
              <a:gd name="T1" fmla="*/ 0 h 561"/>
              <a:gd name="T2" fmla="*/ 2147483647 w 168"/>
              <a:gd name="T3" fmla="*/ 2147483647 h 561"/>
              <a:gd name="T4" fmla="*/ 2147483647 w 168"/>
              <a:gd name="T5" fmla="*/ 2147483647 h 561"/>
              <a:gd name="T6" fmla="*/ 2147483647 w 168"/>
              <a:gd name="T7" fmla="*/ 2147483647 h 561"/>
              <a:gd name="T8" fmla="*/ 2147483647 w 168"/>
              <a:gd name="T9" fmla="*/ 2147483647 h 561"/>
              <a:gd name="T10" fmla="*/ 0 w 168"/>
              <a:gd name="T11" fmla="*/ 2147483647 h 5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"/>
              <a:gd name="T19" fmla="*/ 0 h 561"/>
              <a:gd name="T20" fmla="*/ 168 w 168"/>
              <a:gd name="T21" fmla="*/ 561 h 5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" h="561">
                <a:moveTo>
                  <a:pt x="168" y="0"/>
                </a:moveTo>
                <a:lnTo>
                  <a:pt x="168" y="191"/>
                </a:lnTo>
                <a:lnTo>
                  <a:pt x="134" y="359"/>
                </a:lnTo>
                <a:lnTo>
                  <a:pt x="78" y="494"/>
                </a:lnTo>
                <a:lnTo>
                  <a:pt x="45" y="539"/>
                </a:lnTo>
                <a:lnTo>
                  <a:pt x="0" y="561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49" name="Line 44"/>
          <p:cNvSpPr>
            <a:spLocks noChangeShapeType="1"/>
          </p:cNvSpPr>
          <p:nvPr/>
        </p:nvSpPr>
        <p:spPr bwMode="auto">
          <a:xfrm flipH="1">
            <a:off x="4767263" y="538321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0" name="Freeform 45"/>
          <p:cNvSpPr>
            <a:spLocks/>
          </p:cNvSpPr>
          <p:nvPr/>
        </p:nvSpPr>
        <p:spPr bwMode="auto">
          <a:xfrm>
            <a:off x="4714875" y="5365750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1" name="Freeform 46"/>
          <p:cNvSpPr>
            <a:spLocks/>
          </p:cNvSpPr>
          <p:nvPr/>
        </p:nvSpPr>
        <p:spPr bwMode="auto">
          <a:xfrm>
            <a:off x="4714875" y="5365750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2" name="Freeform 47"/>
          <p:cNvSpPr>
            <a:spLocks/>
          </p:cNvSpPr>
          <p:nvPr/>
        </p:nvSpPr>
        <p:spPr bwMode="auto">
          <a:xfrm>
            <a:off x="4803775" y="3173413"/>
            <a:ext cx="2565400" cy="2209800"/>
          </a:xfrm>
          <a:custGeom>
            <a:avLst/>
            <a:gdLst>
              <a:gd name="T0" fmla="*/ 2147483647 w 1616"/>
              <a:gd name="T1" fmla="*/ 0 h 1392"/>
              <a:gd name="T2" fmla="*/ 2147483647 w 1616"/>
              <a:gd name="T3" fmla="*/ 2147483647 h 1392"/>
              <a:gd name="T4" fmla="*/ 2147483647 w 1616"/>
              <a:gd name="T5" fmla="*/ 2147483647 h 1392"/>
              <a:gd name="T6" fmla="*/ 2147483647 w 1616"/>
              <a:gd name="T7" fmla="*/ 2147483647 h 1392"/>
              <a:gd name="T8" fmla="*/ 2147483647 w 1616"/>
              <a:gd name="T9" fmla="*/ 2147483647 h 1392"/>
              <a:gd name="T10" fmla="*/ 2147483647 w 1616"/>
              <a:gd name="T11" fmla="*/ 2147483647 h 1392"/>
              <a:gd name="T12" fmla="*/ 2147483647 w 1616"/>
              <a:gd name="T13" fmla="*/ 2147483647 h 1392"/>
              <a:gd name="T14" fmla="*/ 2147483647 w 1616"/>
              <a:gd name="T15" fmla="*/ 2147483647 h 1392"/>
              <a:gd name="T16" fmla="*/ 0 w 1616"/>
              <a:gd name="T17" fmla="*/ 2147483647 h 13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16"/>
              <a:gd name="T28" fmla="*/ 0 h 1392"/>
              <a:gd name="T29" fmla="*/ 1616 w 1616"/>
              <a:gd name="T30" fmla="*/ 1392 h 13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16" h="1392">
                <a:moveTo>
                  <a:pt x="1616" y="0"/>
                </a:moveTo>
                <a:lnTo>
                  <a:pt x="1583" y="269"/>
                </a:lnTo>
                <a:lnTo>
                  <a:pt x="1493" y="527"/>
                </a:lnTo>
                <a:lnTo>
                  <a:pt x="1347" y="763"/>
                </a:lnTo>
                <a:lnTo>
                  <a:pt x="1145" y="965"/>
                </a:lnTo>
                <a:lnTo>
                  <a:pt x="909" y="1145"/>
                </a:lnTo>
                <a:lnTo>
                  <a:pt x="629" y="1268"/>
                </a:lnTo>
                <a:lnTo>
                  <a:pt x="325" y="1358"/>
                </a:lnTo>
                <a:lnTo>
                  <a:pt x="0" y="1392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3" name="Line 48"/>
          <p:cNvSpPr>
            <a:spLocks noChangeShapeType="1"/>
          </p:cNvSpPr>
          <p:nvPr/>
        </p:nvSpPr>
        <p:spPr bwMode="auto">
          <a:xfrm flipH="1">
            <a:off x="4767263" y="5703888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4" name="Freeform 49"/>
          <p:cNvSpPr>
            <a:spLocks/>
          </p:cNvSpPr>
          <p:nvPr/>
        </p:nvSpPr>
        <p:spPr bwMode="auto">
          <a:xfrm>
            <a:off x="4714875" y="5686425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5" name="Freeform 50"/>
          <p:cNvSpPr>
            <a:spLocks/>
          </p:cNvSpPr>
          <p:nvPr/>
        </p:nvSpPr>
        <p:spPr bwMode="auto">
          <a:xfrm>
            <a:off x="4714875" y="5686425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2147483647 w 45"/>
              <a:gd name="T3" fmla="*/ 2147483647 h 22"/>
              <a:gd name="T4" fmla="*/ 0 w 45"/>
              <a:gd name="T5" fmla="*/ 2147483647 h 22"/>
              <a:gd name="T6" fmla="*/ 2147483647 w 45"/>
              <a:gd name="T7" fmla="*/ 0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33" y="11"/>
                </a:moveTo>
                <a:lnTo>
                  <a:pt x="45" y="22"/>
                </a:lnTo>
                <a:lnTo>
                  <a:pt x="0" y="11"/>
                </a:lnTo>
                <a:lnTo>
                  <a:pt x="45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6" name="Freeform 51"/>
          <p:cNvSpPr>
            <a:spLocks/>
          </p:cNvSpPr>
          <p:nvPr/>
        </p:nvSpPr>
        <p:spPr bwMode="auto">
          <a:xfrm>
            <a:off x="4803775" y="3173413"/>
            <a:ext cx="3332163" cy="2530475"/>
          </a:xfrm>
          <a:custGeom>
            <a:avLst/>
            <a:gdLst>
              <a:gd name="T0" fmla="*/ 2147483647 w 2099"/>
              <a:gd name="T1" fmla="*/ 0 h 1594"/>
              <a:gd name="T2" fmla="*/ 2147483647 w 2099"/>
              <a:gd name="T3" fmla="*/ 2147483647 h 1594"/>
              <a:gd name="T4" fmla="*/ 2147483647 w 2099"/>
              <a:gd name="T5" fmla="*/ 2147483647 h 1594"/>
              <a:gd name="T6" fmla="*/ 2147483647 w 2099"/>
              <a:gd name="T7" fmla="*/ 2147483647 h 1594"/>
              <a:gd name="T8" fmla="*/ 2147483647 w 2099"/>
              <a:gd name="T9" fmla="*/ 2147483647 h 1594"/>
              <a:gd name="T10" fmla="*/ 2147483647 w 2099"/>
              <a:gd name="T11" fmla="*/ 2147483647 h 1594"/>
              <a:gd name="T12" fmla="*/ 2147483647 w 2099"/>
              <a:gd name="T13" fmla="*/ 2147483647 h 1594"/>
              <a:gd name="T14" fmla="*/ 2147483647 w 2099"/>
              <a:gd name="T15" fmla="*/ 2147483647 h 1594"/>
              <a:gd name="T16" fmla="*/ 2147483647 w 2099"/>
              <a:gd name="T17" fmla="*/ 2147483647 h 1594"/>
              <a:gd name="T18" fmla="*/ 0 w 2099"/>
              <a:gd name="T19" fmla="*/ 2147483647 h 15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99"/>
              <a:gd name="T31" fmla="*/ 0 h 1594"/>
              <a:gd name="T32" fmla="*/ 2099 w 2099"/>
              <a:gd name="T33" fmla="*/ 1594 h 159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99" h="1594">
                <a:moveTo>
                  <a:pt x="2099" y="0"/>
                </a:moveTo>
                <a:lnTo>
                  <a:pt x="2054" y="314"/>
                </a:lnTo>
                <a:lnTo>
                  <a:pt x="1942" y="606"/>
                </a:lnTo>
                <a:lnTo>
                  <a:pt x="1740" y="875"/>
                </a:lnTo>
                <a:lnTo>
                  <a:pt x="1627" y="999"/>
                </a:lnTo>
                <a:lnTo>
                  <a:pt x="1493" y="1111"/>
                </a:lnTo>
                <a:lnTo>
                  <a:pt x="1179" y="1313"/>
                </a:lnTo>
                <a:lnTo>
                  <a:pt x="819" y="1459"/>
                </a:lnTo>
                <a:lnTo>
                  <a:pt x="426" y="1560"/>
                </a:lnTo>
                <a:lnTo>
                  <a:pt x="0" y="1594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7" name="Line 52"/>
          <p:cNvSpPr>
            <a:spLocks noChangeShapeType="1"/>
          </p:cNvSpPr>
          <p:nvPr/>
        </p:nvSpPr>
        <p:spPr bwMode="auto">
          <a:xfrm>
            <a:off x="4286250" y="3494088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8" name="Freeform 53"/>
          <p:cNvSpPr>
            <a:spLocks/>
          </p:cNvSpPr>
          <p:nvPr/>
        </p:nvSpPr>
        <p:spPr bwMode="auto">
          <a:xfrm>
            <a:off x="4268788" y="3511550"/>
            <a:ext cx="53975" cy="71438"/>
          </a:xfrm>
          <a:custGeom>
            <a:avLst/>
            <a:gdLst>
              <a:gd name="T0" fmla="*/ 2147483647 w 34"/>
              <a:gd name="T1" fmla="*/ 2147483647 h 45"/>
              <a:gd name="T2" fmla="*/ 2147483647 w 34"/>
              <a:gd name="T3" fmla="*/ 0 h 45"/>
              <a:gd name="T4" fmla="*/ 2147483647 w 34"/>
              <a:gd name="T5" fmla="*/ 2147483647 h 45"/>
              <a:gd name="T6" fmla="*/ 0 w 34"/>
              <a:gd name="T7" fmla="*/ 0 h 45"/>
              <a:gd name="T8" fmla="*/ 2147483647 w 34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1" y="11"/>
                </a:moveTo>
                <a:lnTo>
                  <a:pt x="34" y="0"/>
                </a:lnTo>
                <a:lnTo>
                  <a:pt x="11" y="45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59" name="Freeform 54"/>
          <p:cNvSpPr>
            <a:spLocks/>
          </p:cNvSpPr>
          <p:nvPr/>
        </p:nvSpPr>
        <p:spPr bwMode="auto">
          <a:xfrm>
            <a:off x="4268788" y="3511550"/>
            <a:ext cx="53975" cy="71438"/>
          </a:xfrm>
          <a:custGeom>
            <a:avLst/>
            <a:gdLst>
              <a:gd name="T0" fmla="*/ 2147483647 w 34"/>
              <a:gd name="T1" fmla="*/ 2147483647 h 45"/>
              <a:gd name="T2" fmla="*/ 2147483647 w 34"/>
              <a:gd name="T3" fmla="*/ 0 h 45"/>
              <a:gd name="T4" fmla="*/ 2147483647 w 34"/>
              <a:gd name="T5" fmla="*/ 2147483647 h 45"/>
              <a:gd name="T6" fmla="*/ 0 w 34"/>
              <a:gd name="T7" fmla="*/ 0 h 45"/>
              <a:gd name="T8" fmla="*/ 2147483647 w 34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45"/>
              <a:gd name="T17" fmla="*/ 34 w 3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45">
                <a:moveTo>
                  <a:pt x="11" y="11"/>
                </a:moveTo>
                <a:lnTo>
                  <a:pt x="34" y="0"/>
                </a:lnTo>
                <a:lnTo>
                  <a:pt x="11" y="45"/>
                </a:lnTo>
                <a:lnTo>
                  <a:pt x="0" y="0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0" name="Line 55"/>
          <p:cNvSpPr>
            <a:spLocks noChangeShapeType="1"/>
          </p:cNvSpPr>
          <p:nvPr/>
        </p:nvSpPr>
        <p:spPr bwMode="auto">
          <a:xfrm>
            <a:off x="4286250" y="3173413"/>
            <a:ext cx="1588" cy="320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1" name="Rectangle 58"/>
          <p:cNvSpPr>
            <a:spLocks noChangeArrowheads="1"/>
          </p:cNvSpPr>
          <p:nvPr/>
        </p:nvSpPr>
        <p:spPr bwMode="auto">
          <a:xfrm>
            <a:off x="5480050" y="2530475"/>
            <a:ext cx="2401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Parale</a:t>
            </a:r>
            <a:r>
              <a:rPr lang="tr-TR" altLang="tr-TR" sz="1700">
                <a:solidFill>
                  <a:srgbClr val="000000"/>
                </a:solidFill>
              </a:rPr>
              <a:t>lleştirilebilen kısım</a:t>
            </a:r>
            <a:endParaRPr lang="en-US" altLang="tr-TR"/>
          </a:p>
        </p:txBody>
      </p:sp>
      <p:sp>
        <p:nvSpPr>
          <p:cNvPr id="43062" name="Rectangle 60"/>
          <p:cNvSpPr>
            <a:spLocks noChangeArrowheads="1"/>
          </p:cNvSpPr>
          <p:nvPr/>
        </p:nvSpPr>
        <p:spPr bwMode="auto">
          <a:xfrm>
            <a:off x="598488" y="2905125"/>
            <a:ext cx="13192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(a) </a:t>
            </a:r>
            <a:r>
              <a:rPr lang="tr-TR" altLang="tr-TR" sz="1700">
                <a:solidFill>
                  <a:srgbClr val="000000"/>
                </a:solidFill>
              </a:rPr>
              <a:t>Bir</a:t>
            </a:r>
            <a:r>
              <a:rPr lang="en-US" altLang="tr-TR" sz="1700">
                <a:solidFill>
                  <a:srgbClr val="000000"/>
                </a:solidFill>
              </a:rPr>
              <a:t> </a:t>
            </a:r>
            <a:r>
              <a:rPr lang="tr-TR" altLang="tr-TR" sz="1700">
                <a:solidFill>
                  <a:srgbClr val="000000"/>
                </a:solidFill>
              </a:rPr>
              <a:t>işlemci</a:t>
            </a:r>
            <a:endParaRPr lang="en-US" altLang="tr-TR"/>
          </a:p>
        </p:txBody>
      </p:sp>
      <p:sp>
        <p:nvSpPr>
          <p:cNvPr id="43063" name="Rectangle 61"/>
          <p:cNvSpPr>
            <a:spLocks noChangeArrowheads="1"/>
          </p:cNvSpPr>
          <p:nvPr/>
        </p:nvSpPr>
        <p:spPr bwMode="auto">
          <a:xfrm>
            <a:off x="598488" y="3624263"/>
            <a:ext cx="161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(b) </a:t>
            </a:r>
            <a:r>
              <a:rPr lang="tr-TR" altLang="tr-TR" sz="1700">
                <a:solidFill>
                  <a:srgbClr val="000000"/>
                </a:solidFill>
              </a:rPr>
              <a:t>Çoklu işlemci</a:t>
            </a:r>
            <a:endParaRPr lang="en-US" altLang="tr-TR"/>
          </a:p>
        </p:txBody>
      </p:sp>
      <p:sp>
        <p:nvSpPr>
          <p:cNvPr id="43064" name="Line 63"/>
          <p:cNvSpPr>
            <a:spLocks noChangeShapeType="1"/>
          </p:cNvSpPr>
          <p:nvPr/>
        </p:nvSpPr>
        <p:spPr bwMode="auto">
          <a:xfrm flipH="1">
            <a:off x="2451100" y="2014538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5" name="Freeform 64"/>
          <p:cNvSpPr>
            <a:spLocks/>
          </p:cNvSpPr>
          <p:nvPr/>
        </p:nvSpPr>
        <p:spPr bwMode="auto">
          <a:xfrm>
            <a:off x="2398713" y="1997075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2147483647 w 44"/>
              <a:gd name="T3" fmla="*/ 2147483647 h 22"/>
              <a:gd name="T4" fmla="*/ 0 w 44"/>
              <a:gd name="T5" fmla="*/ 2147483647 h 22"/>
              <a:gd name="T6" fmla="*/ 2147483647 w 44"/>
              <a:gd name="T7" fmla="*/ 0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6" name="Freeform 65"/>
          <p:cNvSpPr>
            <a:spLocks/>
          </p:cNvSpPr>
          <p:nvPr/>
        </p:nvSpPr>
        <p:spPr bwMode="auto">
          <a:xfrm>
            <a:off x="2398713" y="1997075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2147483647 w 44"/>
              <a:gd name="T3" fmla="*/ 2147483647 h 22"/>
              <a:gd name="T4" fmla="*/ 0 w 44"/>
              <a:gd name="T5" fmla="*/ 2147483647 h 22"/>
              <a:gd name="T6" fmla="*/ 2147483647 w 44"/>
              <a:gd name="T7" fmla="*/ 0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7" name="Line 66"/>
          <p:cNvSpPr>
            <a:spLocks noChangeShapeType="1"/>
          </p:cNvSpPr>
          <p:nvPr/>
        </p:nvSpPr>
        <p:spPr bwMode="auto">
          <a:xfrm>
            <a:off x="8402638" y="2014538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8" name="Freeform 67"/>
          <p:cNvSpPr>
            <a:spLocks/>
          </p:cNvSpPr>
          <p:nvPr/>
        </p:nvSpPr>
        <p:spPr bwMode="auto">
          <a:xfrm>
            <a:off x="8421688" y="1997075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0 w 44"/>
              <a:gd name="T3" fmla="*/ 0 h 22"/>
              <a:gd name="T4" fmla="*/ 2147483647 w 44"/>
              <a:gd name="T5" fmla="*/ 2147483647 h 22"/>
              <a:gd name="T6" fmla="*/ 0 w 44"/>
              <a:gd name="T7" fmla="*/ 2147483647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69" name="Freeform 68"/>
          <p:cNvSpPr>
            <a:spLocks/>
          </p:cNvSpPr>
          <p:nvPr/>
        </p:nvSpPr>
        <p:spPr bwMode="auto">
          <a:xfrm>
            <a:off x="8421688" y="1997075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0 w 44"/>
              <a:gd name="T3" fmla="*/ 0 h 22"/>
              <a:gd name="T4" fmla="*/ 2147483647 w 44"/>
              <a:gd name="T5" fmla="*/ 2147483647 h 22"/>
              <a:gd name="T6" fmla="*/ 0 w 44"/>
              <a:gd name="T7" fmla="*/ 2147483647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0" name="Line 69"/>
          <p:cNvSpPr>
            <a:spLocks noChangeShapeType="1"/>
          </p:cNvSpPr>
          <p:nvPr/>
        </p:nvSpPr>
        <p:spPr bwMode="auto">
          <a:xfrm>
            <a:off x="2487613" y="2014538"/>
            <a:ext cx="59150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1" name="Line 70"/>
          <p:cNvSpPr>
            <a:spLocks noChangeShapeType="1"/>
          </p:cNvSpPr>
          <p:nvPr/>
        </p:nvSpPr>
        <p:spPr bwMode="auto">
          <a:xfrm>
            <a:off x="2362200" y="1943100"/>
            <a:ext cx="1588" cy="8382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2" name="Line 71"/>
          <p:cNvSpPr>
            <a:spLocks noChangeShapeType="1"/>
          </p:cNvSpPr>
          <p:nvPr/>
        </p:nvSpPr>
        <p:spPr bwMode="auto">
          <a:xfrm>
            <a:off x="8528050" y="1943100"/>
            <a:ext cx="1588" cy="8382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3" name="Line 72"/>
          <p:cNvSpPr>
            <a:spLocks noChangeShapeType="1"/>
          </p:cNvSpPr>
          <p:nvPr/>
        </p:nvSpPr>
        <p:spPr bwMode="auto">
          <a:xfrm>
            <a:off x="3913188" y="2211388"/>
            <a:ext cx="1587" cy="5699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4" name="Line 73"/>
          <p:cNvSpPr>
            <a:spLocks noChangeShapeType="1"/>
          </p:cNvSpPr>
          <p:nvPr/>
        </p:nvSpPr>
        <p:spPr bwMode="auto">
          <a:xfrm flipH="1">
            <a:off x="2451100" y="233521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5" name="Freeform 74"/>
          <p:cNvSpPr>
            <a:spLocks/>
          </p:cNvSpPr>
          <p:nvPr/>
        </p:nvSpPr>
        <p:spPr bwMode="auto">
          <a:xfrm>
            <a:off x="2398713" y="2317750"/>
            <a:ext cx="69850" cy="36513"/>
          </a:xfrm>
          <a:custGeom>
            <a:avLst/>
            <a:gdLst>
              <a:gd name="T0" fmla="*/ 2147483647 w 44"/>
              <a:gd name="T1" fmla="*/ 2147483647 h 23"/>
              <a:gd name="T2" fmla="*/ 2147483647 w 44"/>
              <a:gd name="T3" fmla="*/ 2147483647 h 23"/>
              <a:gd name="T4" fmla="*/ 0 w 44"/>
              <a:gd name="T5" fmla="*/ 2147483647 h 23"/>
              <a:gd name="T6" fmla="*/ 2147483647 w 44"/>
              <a:gd name="T7" fmla="*/ 0 h 23"/>
              <a:gd name="T8" fmla="*/ 2147483647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33" y="11"/>
                </a:moveTo>
                <a:lnTo>
                  <a:pt x="44" y="23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6" name="Freeform 75"/>
          <p:cNvSpPr>
            <a:spLocks/>
          </p:cNvSpPr>
          <p:nvPr/>
        </p:nvSpPr>
        <p:spPr bwMode="auto">
          <a:xfrm>
            <a:off x="2398713" y="2317750"/>
            <a:ext cx="69850" cy="36513"/>
          </a:xfrm>
          <a:custGeom>
            <a:avLst/>
            <a:gdLst>
              <a:gd name="T0" fmla="*/ 2147483647 w 44"/>
              <a:gd name="T1" fmla="*/ 2147483647 h 23"/>
              <a:gd name="T2" fmla="*/ 2147483647 w 44"/>
              <a:gd name="T3" fmla="*/ 2147483647 h 23"/>
              <a:gd name="T4" fmla="*/ 0 w 44"/>
              <a:gd name="T5" fmla="*/ 2147483647 h 23"/>
              <a:gd name="T6" fmla="*/ 2147483647 w 44"/>
              <a:gd name="T7" fmla="*/ 0 h 23"/>
              <a:gd name="T8" fmla="*/ 2147483647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33" y="11"/>
                </a:moveTo>
                <a:lnTo>
                  <a:pt x="44" y="23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7" name="Line 76"/>
          <p:cNvSpPr>
            <a:spLocks noChangeShapeType="1"/>
          </p:cNvSpPr>
          <p:nvPr/>
        </p:nvSpPr>
        <p:spPr bwMode="auto">
          <a:xfrm>
            <a:off x="3787775" y="2335213"/>
            <a:ext cx="3651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8" name="Freeform 77"/>
          <p:cNvSpPr>
            <a:spLocks/>
          </p:cNvSpPr>
          <p:nvPr/>
        </p:nvSpPr>
        <p:spPr bwMode="auto">
          <a:xfrm>
            <a:off x="3787775" y="2317750"/>
            <a:ext cx="88900" cy="36513"/>
          </a:xfrm>
          <a:custGeom>
            <a:avLst/>
            <a:gdLst>
              <a:gd name="T0" fmla="*/ 2147483647 w 56"/>
              <a:gd name="T1" fmla="*/ 2147483647 h 23"/>
              <a:gd name="T2" fmla="*/ 0 w 56"/>
              <a:gd name="T3" fmla="*/ 0 h 23"/>
              <a:gd name="T4" fmla="*/ 2147483647 w 56"/>
              <a:gd name="T5" fmla="*/ 2147483647 h 23"/>
              <a:gd name="T6" fmla="*/ 0 w 56"/>
              <a:gd name="T7" fmla="*/ 2147483647 h 23"/>
              <a:gd name="T8" fmla="*/ 2147483647 w 56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23" y="11"/>
                </a:moveTo>
                <a:lnTo>
                  <a:pt x="0" y="0"/>
                </a:lnTo>
                <a:lnTo>
                  <a:pt x="56" y="11"/>
                </a:lnTo>
                <a:lnTo>
                  <a:pt x="0" y="23"/>
                </a:lnTo>
                <a:lnTo>
                  <a:pt x="2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79" name="Freeform 78"/>
          <p:cNvSpPr>
            <a:spLocks/>
          </p:cNvSpPr>
          <p:nvPr/>
        </p:nvSpPr>
        <p:spPr bwMode="auto">
          <a:xfrm>
            <a:off x="3787775" y="2317750"/>
            <a:ext cx="88900" cy="36513"/>
          </a:xfrm>
          <a:custGeom>
            <a:avLst/>
            <a:gdLst>
              <a:gd name="T0" fmla="*/ 2147483647 w 56"/>
              <a:gd name="T1" fmla="*/ 2147483647 h 23"/>
              <a:gd name="T2" fmla="*/ 0 w 56"/>
              <a:gd name="T3" fmla="*/ 0 h 23"/>
              <a:gd name="T4" fmla="*/ 2147483647 w 56"/>
              <a:gd name="T5" fmla="*/ 2147483647 h 23"/>
              <a:gd name="T6" fmla="*/ 0 w 56"/>
              <a:gd name="T7" fmla="*/ 2147483647 h 23"/>
              <a:gd name="T8" fmla="*/ 2147483647 w 56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23" y="11"/>
                </a:moveTo>
                <a:lnTo>
                  <a:pt x="0" y="0"/>
                </a:lnTo>
                <a:lnTo>
                  <a:pt x="56" y="11"/>
                </a:lnTo>
                <a:lnTo>
                  <a:pt x="0" y="23"/>
                </a:lnTo>
                <a:lnTo>
                  <a:pt x="2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0" name="Line 79"/>
          <p:cNvSpPr>
            <a:spLocks noChangeShapeType="1"/>
          </p:cNvSpPr>
          <p:nvPr/>
        </p:nvSpPr>
        <p:spPr bwMode="auto">
          <a:xfrm>
            <a:off x="2487613" y="2335213"/>
            <a:ext cx="13001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1" name="Line 80"/>
          <p:cNvSpPr>
            <a:spLocks noChangeShapeType="1"/>
          </p:cNvSpPr>
          <p:nvPr/>
        </p:nvSpPr>
        <p:spPr bwMode="auto">
          <a:xfrm flipH="1">
            <a:off x="4002088" y="2335213"/>
            <a:ext cx="1746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2" name="Freeform 81"/>
          <p:cNvSpPr>
            <a:spLocks/>
          </p:cNvSpPr>
          <p:nvPr/>
        </p:nvSpPr>
        <p:spPr bwMode="auto">
          <a:xfrm>
            <a:off x="3930650" y="2317750"/>
            <a:ext cx="88900" cy="36513"/>
          </a:xfrm>
          <a:custGeom>
            <a:avLst/>
            <a:gdLst>
              <a:gd name="T0" fmla="*/ 2147483647 w 56"/>
              <a:gd name="T1" fmla="*/ 2147483647 h 23"/>
              <a:gd name="T2" fmla="*/ 2147483647 w 56"/>
              <a:gd name="T3" fmla="*/ 2147483647 h 23"/>
              <a:gd name="T4" fmla="*/ 0 w 56"/>
              <a:gd name="T5" fmla="*/ 2147483647 h 23"/>
              <a:gd name="T6" fmla="*/ 2147483647 w 56"/>
              <a:gd name="T7" fmla="*/ 0 h 23"/>
              <a:gd name="T8" fmla="*/ 2147483647 w 56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45" y="11"/>
                </a:moveTo>
                <a:lnTo>
                  <a:pt x="56" y="23"/>
                </a:lnTo>
                <a:lnTo>
                  <a:pt x="0" y="11"/>
                </a:lnTo>
                <a:lnTo>
                  <a:pt x="56" y="0"/>
                </a:lnTo>
                <a:lnTo>
                  <a:pt x="45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3" name="Freeform 82"/>
          <p:cNvSpPr>
            <a:spLocks/>
          </p:cNvSpPr>
          <p:nvPr/>
        </p:nvSpPr>
        <p:spPr bwMode="auto">
          <a:xfrm>
            <a:off x="3930650" y="2317750"/>
            <a:ext cx="88900" cy="36513"/>
          </a:xfrm>
          <a:custGeom>
            <a:avLst/>
            <a:gdLst>
              <a:gd name="T0" fmla="*/ 2147483647 w 56"/>
              <a:gd name="T1" fmla="*/ 2147483647 h 23"/>
              <a:gd name="T2" fmla="*/ 2147483647 w 56"/>
              <a:gd name="T3" fmla="*/ 2147483647 h 23"/>
              <a:gd name="T4" fmla="*/ 0 w 56"/>
              <a:gd name="T5" fmla="*/ 2147483647 h 23"/>
              <a:gd name="T6" fmla="*/ 2147483647 w 56"/>
              <a:gd name="T7" fmla="*/ 0 h 23"/>
              <a:gd name="T8" fmla="*/ 2147483647 w 56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3"/>
              <a:gd name="T17" fmla="*/ 56 w 56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3">
                <a:moveTo>
                  <a:pt x="45" y="11"/>
                </a:moveTo>
                <a:lnTo>
                  <a:pt x="56" y="23"/>
                </a:lnTo>
                <a:lnTo>
                  <a:pt x="0" y="11"/>
                </a:lnTo>
                <a:lnTo>
                  <a:pt x="56" y="0"/>
                </a:lnTo>
                <a:lnTo>
                  <a:pt x="4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4" name="Line 83"/>
          <p:cNvSpPr>
            <a:spLocks noChangeShapeType="1"/>
          </p:cNvSpPr>
          <p:nvPr/>
        </p:nvSpPr>
        <p:spPr bwMode="auto">
          <a:xfrm>
            <a:off x="8402638" y="2335213"/>
            <a:ext cx="36512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5" name="Freeform 84"/>
          <p:cNvSpPr>
            <a:spLocks/>
          </p:cNvSpPr>
          <p:nvPr/>
        </p:nvSpPr>
        <p:spPr bwMode="auto">
          <a:xfrm>
            <a:off x="8421688" y="2317750"/>
            <a:ext cx="69850" cy="36513"/>
          </a:xfrm>
          <a:custGeom>
            <a:avLst/>
            <a:gdLst>
              <a:gd name="T0" fmla="*/ 2147483647 w 44"/>
              <a:gd name="T1" fmla="*/ 2147483647 h 23"/>
              <a:gd name="T2" fmla="*/ 0 w 44"/>
              <a:gd name="T3" fmla="*/ 0 h 23"/>
              <a:gd name="T4" fmla="*/ 2147483647 w 44"/>
              <a:gd name="T5" fmla="*/ 2147483647 h 23"/>
              <a:gd name="T6" fmla="*/ 0 w 44"/>
              <a:gd name="T7" fmla="*/ 2147483647 h 23"/>
              <a:gd name="T8" fmla="*/ 2147483647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3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6" name="Freeform 85"/>
          <p:cNvSpPr>
            <a:spLocks/>
          </p:cNvSpPr>
          <p:nvPr/>
        </p:nvSpPr>
        <p:spPr bwMode="auto">
          <a:xfrm>
            <a:off x="8421688" y="2317750"/>
            <a:ext cx="69850" cy="36513"/>
          </a:xfrm>
          <a:custGeom>
            <a:avLst/>
            <a:gdLst>
              <a:gd name="T0" fmla="*/ 2147483647 w 44"/>
              <a:gd name="T1" fmla="*/ 2147483647 h 23"/>
              <a:gd name="T2" fmla="*/ 0 w 44"/>
              <a:gd name="T3" fmla="*/ 0 h 23"/>
              <a:gd name="T4" fmla="*/ 2147483647 w 44"/>
              <a:gd name="T5" fmla="*/ 2147483647 h 23"/>
              <a:gd name="T6" fmla="*/ 0 w 44"/>
              <a:gd name="T7" fmla="*/ 2147483647 h 23"/>
              <a:gd name="T8" fmla="*/ 2147483647 w 44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3"/>
              <a:gd name="T17" fmla="*/ 44 w 44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3">
                <a:moveTo>
                  <a:pt x="11" y="11"/>
                </a:moveTo>
                <a:lnTo>
                  <a:pt x="0" y="0"/>
                </a:lnTo>
                <a:lnTo>
                  <a:pt x="44" y="11"/>
                </a:lnTo>
                <a:lnTo>
                  <a:pt x="0" y="23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7" name="Line 86"/>
          <p:cNvSpPr>
            <a:spLocks noChangeShapeType="1"/>
          </p:cNvSpPr>
          <p:nvPr/>
        </p:nvSpPr>
        <p:spPr bwMode="auto">
          <a:xfrm>
            <a:off x="4019550" y="2335213"/>
            <a:ext cx="4383088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088" name="Rectangle 87"/>
          <p:cNvSpPr>
            <a:spLocks noChangeArrowheads="1"/>
          </p:cNvSpPr>
          <p:nvPr/>
        </p:nvSpPr>
        <p:spPr bwMode="auto">
          <a:xfrm>
            <a:off x="3040063" y="203200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ft</a:t>
            </a:r>
            <a:endParaRPr lang="en-US" altLang="tr-TR"/>
          </a:p>
        </p:txBody>
      </p:sp>
      <p:sp>
        <p:nvSpPr>
          <p:cNvPr id="43089" name="Rectangle 88"/>
          <p:cNvSpPr>
            <a:spLocks noChangeArrowheads="1"/>
          </p:cNvSpPr>
          <p:nvPr/>
        </p:nvSpPr>
        <p:spPr bwMode="auto">
          <a:xfrm>
            <a:off x="3146425" y="212248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s</a:t>
            </a:r>
            <a:endParaRPr lang="en-US" altLang="tr-TR"/>
          </a:p>
        </p:txBody>
      </p:sp>
      <p:sp>
        <p:nvSpPr>
          <p:cNvPr id="43090" name="Rectangle 89"/>
          <p:cNvSpPr>
            <a:spLocks noChangeArrowheads="1"/>
          </p:cNvSpPr>
          <p:nvPr/>
        </p:nvSpPr>
        <p:spPr bwMode="auto">
          <a:xfrm>
            <a:off x="5891213" y="2032000"/>
            <a:ext cx="2524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(1 </a:t>
            </a:r>
            <a:endParaRPr lang="en-US" altLang="tr-TR"/>
          </a:p>
        </p:txBody>
      </p:sp>
      <p:sp>
        <p:nvSpPr>
          <p:cNvPr id="43091" name="Rectangle 90"/>
          <p:cNvSpPr>
            <a:spLocks noChangeArrowheads="1"/>
          </p:cNvSpPr>
          <p:nvPr/>
        </p:nvSpPr>
        <p:spPr bwMode="auto">
          <a:xfrm>
            <a:off x="6140450" y="2032000"/>
            <a:ext cx="71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-</a:t>
            </a:r>
            <a:endParaRPr lang="en-US" altLang="tr-TR"/>
          </a:p>
        </p:txBody>
      </p:sp>
      <p:sp>
        <p:nvSpPr>
          <p:cNvPr id="43092" name="Rectangle 91"/>
          <p:cNvSpPr>
            <a:spLocks noChangeArrowheads="1"/>
          </p:cNvSpPr>
          <p:nvPr/>
        </p:nvSpPr>
        <p:spPr bwMode="auto">
          <a:xfrm>
            <a:off x="6211888" y="203200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 </a:t>
            </a:r>
            <a:endParaRPr lang="en-US" altLang="tr-TR"/>
          </a:p>
        </p:txBody>
      </p:sp>
      <p:sp>
        <p:nvSpPr>
          <p:cNvPr id="43093" name="Rectangle 92"/>
          <p:cNvSpPr>
            <a:spLocks noChangeArrowheads="1"/>
          </p:cNvSpPr>
          <p:nvPr/>
        </p:nvSpPr>
        <p:spPr bwMode="auto">
          <a:xfrm>
            <a:off x="6283325" y="203200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f</a:t>
            </a:r>
            <a:endParaRPr lang="en-US" altLang="tr-TR"/>
          </a:p>
        </p:txBody>
      </p:sp>
      <p:sp>
        <p:nvSpPr>
          <p:cNvPr id="43094" name="Rectangle 93"/>
          <p:cNvSpPr>
            <a:spLocks noChangeArrowheads="1"/>
          </p:cNvSpPr>
          <p:nvPr/>
        </p:nvSpPr>
        <p:spPr bwMode="auto">
          <a:xfrm>
            <a:off x="6335713" y="2032000"/>
            <a:ext cx="714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)</a:t>
            </a:r>
            <a:endParaRPr lang="en-US" altLang="tr-TR"/>
          </a:p>
        </p:txBody>
      </p:sp>
      <p:sp>
        <p:nvSpPr>
          <p:cNvPr id="43095" name="Rectangle 94"/>
          <p:cNvSpPr>
            <a:spLocks noChangeArrowheads="1"/>
          </p:cNvSpPr>
          <p:nvPr/>
        </p:nvSpPr>
        <p:spPr bwMode="auto">
          <a:xfrm>
            <a:off x="6407150" y="203200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t</a:t>
            </a:r>
            <a:endParaRPr lang="en-US" altLang="tr-TR"/>
          </a:p>
        </p:txBody>
      </p:sp>
      <p:sp>
        <p:nvSpPr>
          <p:cNvPr id="43096" name="Rectangle 95"/>
          <p:cNvSpPr>
            <a:spLocks noChangeArrowheads="1"/>
          </p:cNvSpPr>
          <p:nvPr/>
        </p:nvSpPr>
        <p:spPr bwMode="auto">
          <a:xfrm>
            <a:off x="6461125" y="2122488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s</a:t>
            </a:r>
            <a:endParaRPr lang="en-US" altLang="tr-TR"/>
          </a:p>
        </p:txBody>
      </p:sp>
      <p:sp>
        <p:nvSpPr>
          <p:cNvPr id="43097" name="Rectangle 96"/>
          <p:cNvSpPr>
            <a:spLocks noChangeArrowheads="1"/>
          </p:cNvSpPr>
          <p:nvPr/>
        </p:nvSpPr>
        <p:spPr bwMode="auto">
          <a:xfrm>
            <a:off x="5373688" y="1693863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t</a:t>
            </a:r>
            <a:endParaRPr lang="en-US" altLang="tr-TR"/>
          </a:p>
        </p:txBody>
      </p:sp>
      <p:sp>
        <p:nvSpPr>
          <p:cNvPr id="43098" name="Rectangle 97"/>
          <p:cNvSpPr>
            <a:spLocks noChangeArrowheads="1"/>
          </p:cNvSpPr>
          <p:nvPr/>
        </p:nvSpPr>
        <p:spPr bwMode="auto">
          <a:xfrm>
            <a:off x="5427663" y="1784350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s</a:t>
            </a:r>
            <a:endParaRPr lang="en-US" altLang="tr-TR"/>
          </a:p>
        </p:txBody>
      </p:sp>
      <p:sp>
        <p:nvSpPr>
          <p:cNvPr id="43099" name="Line 98"/>
          <p:cNvSpPr>
            <a:spLocks noChangeShapeType="1"/>
          </p:cNvSpPr>
          <p:nvPr/>
        </p:nvSpPr>
        <p:spPr bwMode="auto">
          <a:xfrm flipH="1">
            <a:off x="4002088" y="6042025"/>
            <a:ext cx="174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0" name="Freeform 99"/>
          <p:cNvSpPr>
            <a:spLocks/>
          </p:cNvSpPr>
          <p:nvPr/>
        </p:nvSpPr>
        <p:spPr bwMode="auto">
          <a:xfrm>
            <a:off x="3930650" y="6007100"/>
            <a:ext cx="88900" cy="52388"/>
          </a:xfrm>
          <a:custGeom>
            <a:avLst/>
            <a:gdLst>
              <a:gd name="T0" fmla="*/ 2147483647 w 56"/>
              <a:gd name="T1" fmla="*/ 2147483647 h 33"/>
              <a:gd name="T2" fmla="*/ 2147483647 w 56"/>
              <a:gd name="T3" fmla="*/ 2147483647 h 33"/>
              <a:gd name="T4" fmla="*/ 0 w 56"/>
              <a:gd name="T5" fmla="*/ 2147483647 h 33"/>
              <a:gd name="T6" fmla="*/ 2147483647 w 56"/>
              <a:gd name="T7" fmla="*/ 0 h 33"/>
              <a:gd name="T8" fmla="*/ 2147483647 w 56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33"/>
              <a:gd name="T17" fmla="*/ 56 w 5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33">
                <a:moveTo>
                  <a:pt x="45" y="22"/>
                </a:moveTo>
                <a:lnTo>
                  <a:pt x="56" y="33"/>
                </a:lnTo>
                <a:lnTo>
                  <a:pt x="0" y="22"/>
                </a:lnTo>
                <a:lnTo>
                  <a:pt x="56" y="0"/>
                </a:lnTo>
                <a:lnTo>
                  <a:pt x="45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1" name="Freeform 100"/>
          <p:cNvSpPr>
            <a:spLocks/>
          </p:cNvSpPr>
          <p:nvPr/>
        </p:nvSpPr>
        <p:spPr bwMode="auto">
          <a:xfrm>
            <a:off x="3930650" y="6007100"/>
            <a:ext cx="88900" cy="52388"/>
          </a:xfrm>
          <a:custGeom>
            <a:avLst/>
            <a:gdLst>
              <a:gd name="T0" fmla="*/ 2147483647 w 56"/>
              <a:gd name="T1" fmla="*/ 2147483647 h 33"/>
              <a:gd name="T2" fmla="*/ 2147483647 w 56"/>
              <a:gd name="T3" fmla="*/ 2147483647 h 33"/>
              <a:gd name="T4" fmla="*/ 0 w 56"/>
              <a:gd name="T5" fmla="*/ 2147483647 h 33"/>
              <a:gd name="T6" fmla="*/ 2147483647 w 56"/>
              <a:gd name="T7" fmla="*/ 0 h 33"/>
              <a:gd name="T8" fmla="*/ 2147483647 w 56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33"/>
              <a:gd name="T17" fmla="*/ 56 w 5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33">
                <a:moveTo>
                  <a:pt x="45" y="22"/>
                </a:moveTo>
                <a:lnTo>
                  <a:pt x="56" y="33"/>
                </a:lnTo>
                <a:lnTo>
                  <a:pt x="0" y="22"/>
                </a:lnTo>
                <a:lnTo>
                  <a:pt x="56" y="0"/>
                </a:lnTo>
                <a:lnTo>
                  <a:pt x="45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2" name="Line 101"/>
          <p:cNvSpPr>
            <a:spLocks noChangeShapeType="1"/>
          </p:cNvSpPr>
          <p:nvPr/>
        </p:nvSpPr>
        <p:spPr bwMode="auto">
          <a:xfrm>
            <a:off x="4554538" y="6042025"/>
            <a:ext cx="34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3" name="Freeform 102"/>
          <p:cNvSpPr>
            <a:spLocks/>
          </p:cNvSpPr>
          <p:nvPr/>
        </p:nvSpPr>
        <p:spPr bwMode="auto">
          <a:xfrm>
            <a:off x="4572000" y="6007100"/>
            <a:ext cx="71438" cy="52388"/>
          </a:xfrm>
          <a:custGeom>
            <a:avLst/>
            <a:gdLst>
              <a:gd name="T0" fmla="*/ 2147483647 w 45"/>
              <a:gd name="T1" fmla="*/ 2147483647 h 33"/>
              <a:gd name="T2" fmla="*/ 0 w 45"/>
              <a:gd name="T3" fmla="*/ 0 h 33"/>
              <a:gd name="T4" fmla="*/ 2147483647 w 45"/>
              <a:gd name="T5" fmla="*/ 2147483647 h 33"/>
              <a:gd name="T6" fmla="*/ 0 w 45"/>
              <a:gd name="T7" fmla="*/ 2147483647 h 33"/>
              <a:gd name="T8" fmla="*/ 2147483647 w 45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3"/>
              <a:gd name="T17" fmla="*/ 45 w 4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3">
                <a:moveTo>
                  <a:pt x="11" y="22"/>
                </a:moveTo>
                <a:lnTo>
                  <a:pt x="0" y="0"/>
                </a:lnTo>
                <a:lnTo>
                  <a:pt x="45" y="22"/>
                </a:lnTo>
                <a:lnTo>
                  <a:pt x="0" y="33"/>
                </a:lnTo>
                <a:lnTo>
                  <a:pt x="11" y="2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4" name="Freeform 103"/>
          <p:cNvSpPr>
            <a:spLocks/>
          </p:cNvSpPr>
          <p:nvPr/>
        </p:nvSpPr>
        <p:spPr bwMode="auto">
          <a:xfrm>
            <a:off x="4572000" y="6007100"/>
            <a:ext cx="71438" cy="52388"/>
          </a:xfrm>
          <a:custGeom>
            <a:avLst/>
            <a:gdLst>
              <a:gd name="T0" fmla="*/ 2147483647 w 45"/>
              <a:gd name="T1" fmla="*/ 2147483647 h 33"/>
              <a:gd name="T2" fmla="*/ 0 w 45"/>
              <a:gd name="T3" fmla="*/ 0 h 33"/>
              <a:gd name="T4" fmla="*/ 2147483647 w 45"/>
              <a:gd name="T5" fmla="*/ 2147483647 h 33"/>
              <a:gd name="T6" fmla="*/ 0 w 45"/>
              <a:gd name="T7" fmla="*/ 2147483647 h 33"/>
              <a:gd name="T8" fmla="*/ 2147483647 w 45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33"/>
              <a:gd name="T17" fmla="*/ 45 w 45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33">
                <a:moveTo>
                  <a:pt x="11" y="22"/>
                </a:moveTo>
                <a:lnTo>
                  <a:pt x="0" y="0"/>
                </a:lnTo>
                <a:lnTo>
                  <a:pt x="45" y="22"/>
                </a:lnTo>
                <a:lnTo>
                  <a:pt x="0" y="33"/>
                </a:lnTo>
                <a:lnTo>
                  <a:pt x="11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5" name="Line 104"/>
          <p:cNvSpPr>
            <a:spLocks noChangeShapeType="1"/>
          </p:cNvSpPr>
          <p:nvPr/>
        </p:nvSpPr>
        <p:spPr bwMode="auto">
          <a:xfrm>
            <a:off x="4019550" y="6042025"/>
            <a:ext cx="5349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06" name="Rectangle 105"/>
          <p:cNvSpPr>
            <a:spLocks noChangeArrowheads="1"/>
          </p:cNvSpPr>
          <p:nvPr/>
        </p:nvSpPr>
        <p:spPr bwMode="auto">
          <a:xfrm>
            <a:off x="3859213" y="6059488"/>
            <a:ext cx="252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(1 </a:t>
            </a:r>
            <a:endParaRPr lang="en-US" altLang="tr-TR"/>
          </a:p>
        </p:txBody>
      </p:sp>
      <p:sp>
        <p:nvSpPr>
          <p:cNvPr id="43107" name="Rectangle 106"/>
          <p:cNvSpPr>
            <a:spLocks noChangeArrowheads="1"/>
          </p:cNvSpPr>
          <p:nvPr/>
        </p:nvSpPr>
        <p:spPr bwMode="auto">
          <a:xfrm>
            <a:off x="4108450" y="6059488"/>
            <a:ext cx="714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-</a:t>
            </a:r>
            <a:endParaRPr lang="en-US" altLang="tr-TR"/>
          </a:p>
        </p:txBody>
      </p:sp>
      <p:sp>
        <p:nvSpPr>
          <p:cNvPr id="43108" name="Rectangle 107"/>
          <p:cNvSpPr>
            <a:spLocks noChangeArrowheads="1"/>
          </p:cNvSpPr>
          <p:nvPr/>
        </p:nvSpPr>
        <p:spPr bwMode="auto">
          <a:xfrm>
            <a:off x="4179888" y="60594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 </a:t>
            </a:r>
            <a:endParaRPr lang="en-US" altLang="tr-TR"/>
          </a:p>
        </p:txBody>
      </p:sp>
      <p:sp>
        <p:nvSpPr>
          <p:cNvPr id="43109" name="Rectangle 108"/>
          <p:cNvSpPr>
            <a:spLocks noChangeArrowheads="1"/>
          </p:cNvSpPr>
          <p:nvPr/>
        </p:nvSpPr>
        <p:spPr bwMode="auto">
          <a:xfrm>
            <a:off x="4251325" y="60594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f</a:t>
            </a:r>
            <a:endParaRPr lang="en-US" altLang="tr-TR"/>
          </a:p>
        </p:txBody>
      </p:sp>
      <p:sp>
        <p:nvSpPr>
          <p:cNvPr id="43110" name="Rectangle 109"/>
          <p:cNvSpPr>
            <a:spLocks noChangeArrowheads="1"/>
          </p:cNvSpPr>
          <p:nvPr/>
        </p:nvSpPr>
        <p:spPr bwMode="auto">
          <a:xfrm>
            <a:off x="4322763" y="6059488"/>
            <a:ext cx="714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)</a:t>
            </a:r>
            <a:endParaRPr lang="en-US" altLang="tr-TR"/>
          </a:p>
        </p:txBody>
      </p:sp>
      <p:sp>
        <p:nvSpPr>
          <p:cNvPr id="43111" name="Rectangle 110"/>
          <p:cNvSpPr>
            <a:spLocks noChangeArrowheads="1"/>
          </p:cNvSpPr>
          <p:nvPr/>
        </p:nvSpPr>
        <p:spPr bwMode="auto">
          <a:xfrm>
            <a:off x="4394200" y="60594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t</a:t>
            </a:r>
            <a:endParaRPr lang="en-US" altLang="tr-TR"/>
          </a:p>
        </p:txBody>
      </p:sp>
      <p:sp>
        <p:nvSpPr>
          <p:cNvPr id="43112" name="Rectangle 111"/>
          <p:cNvSpPr>
            <a:spLocks noChangeArrowheads="1"/>
          </p:cNvSpPr>
          <p:nvPr/>
        </p:nvSpPr>
        <p:spPr bwMode="auto">
          <a:xfrm>
            <a:off x="4446588" y="6149975"/>
            <a:ext cx="88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s</a:t>
            </a:r>
            <a:endParaRPr lang="en-US" altLang="tr-TR"/>
          </a:p>
        </p:txBody>
      </p:sp>
      <p:sp>
        <p:nvSpPr>
          <p:cNvPr id="43113" name="Rectangle 112"/>
          <p:cNvSpPr>
            <a:spLocks noChangeArrowheads="1"/>
          </p:cNvSpPr>
          <p:nvPr/>
        </p:nvSpPr>
        <p:spPr bwMode="auto">
          <a:xfrm>
            <a:off x="4554538" y="60594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/</a:t>
            </a:r>
            <a:endParaRPr lang="en-US" altLang="tr-TR"/>
          </a:p>
        </p:txBody>
      </p:sp>
      <p:sp>
        <p:nvSpPr>
          <p:cNvPr id="43114" name="Rectangle 113"/>
          <p:cNvSpPr>
            <a:spLocks noChangeArrowheads="1"/>
          </p:cNvSpPr>
          <p:nvPr/>
        </p:nvSpPr>
        <p:spPr bwMode="auto">
          <a:xfrm>
            <a:off x="4606925" y="605948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p</a:t>
            </a:r>
            <a:endParaRPr lang="en-US" altLang="tr-TR"/>
          </a:p>
        </p:txBody>
      </p:sp>
      <p:sp>
        <p:nvSpPr>
          <p:cNvPr id="43115" name="Line 114"/>
          <p:cNvSpPr>
            <a:spLocks noChangeShapeType="1"/>
          </p:cNvSpPr>
          <p:nvPr/>
        </p:nvSpPr>
        <p:spPr bwMode="auto">
          <a:xfrm flipH="1">
            <a:off x="2451100" y="6505575"/>
            <a:ext cx="365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16" name="Freeform 115"/>
          <p:cNvSpPr>
            <a:spLocks/>
          </p:cNvSpPr>
          <p:nvPr/>
        </p:nvSpPr>
        <p:spPr bwMode="auto">
          <a:xfrm>
            <a:off x="2398713" y="6488113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2147483647 w 44"/>
              <a:gd name="T3" fmla="*/ 2147483647 h 22"/>
              <a:gd name="T4" fmla="*/ 0 w 44"/>
              <a:gd name="T5" fmla="*/ 2147483647 h 22"/>
              <a:gd name="T6" fmla="*/ 2147483647 w 44"/>
              <a:gd name="T7" fmla="*/ 0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17" name="Freeform 116"/>
          <p:cNvSpPr>
            <a:spLocks/>
          </p:cNvSpPr>
          <p:nvPr/>
        </p:nvSpPr>
        <p:spPr bwMode="auto">
          <a:xfrm>
            <a:off x="2398713" y="6488113"/>
            <a:ext cx="69850" cy="34925"/>
          </a:xfrm>
          <a:custGeom>
            <a:avLst/>
            <a:gdLst>
              <a:gd name="T0" fmla="*/ 2147483647 w 44"/>
              <a:gd name="T1" fmla="*/ 2147483647 h 22"/>
              <a:gd name="T2" fmla="*/ 2147483647 w 44"/>
              <a:gd name="T3" fmla="*/ 2147483647 h 22"/>
              <a:gd name="T4" fmla="*/ 0 w 44"/>
              <a:gd name="T5" fmla="*/ 2147483647 h 22"/>
              <a:gd name="T6" fmla="*/ 2147483647 w 44"/>
              <a:gd name="T7" fmla="*/ 0 h 22"/>
              <a:gd name="T8" fmla="*/ 2147483647 w 44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22"/>
              <a:gd name="T17" fmla="*/ 44 w 44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22">
                <a:moveTo>
                  <a:pt x="33" y="11"/>
                </a:moveTo>
                <a:lnTo>
                  <a:pt x="44" y="22"/>
                </a:lnTo>
                <a:lnTo>
                  <a:pt x="0" y="11"/>
                </a:lnTo>
                <a:lnTo>
                  <a:pt x="44" y="0"/>
                </a:lnTo>
                <a:lnTo>
                  <a:pt x="3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18" name="Line 117"/>
          <p:cNvSpPr>
            <a:spLocks noChangeShapeType="1"/>
          </p:cNvSpPr>
          <p:nvPr/>
        </p:nvSpPr>
        <p:spPr bwMode="auto">
          <a:xfrm>
            <a:off x="4554538" y="6505575"/>
            <a:ext cx="34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19" name="Freeform 118"/>
          <p:cNvSpPr>
            <a:spLocks/>
          </p:cNvSpPr>
          <p:nvPr/>
        </p:nvSpPr>
        <p:spPr bwMode="auto">
          <a:xfrm>
            <a:off x="4572000" y="6488113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0 w 45"/>
              <a:gd name="T3" fmla="*/ 0 h 22"/>
              <a:gd name="T4" fmla="*/ 2147483647 w 45"/>
              <a:gd name="T5" fmla="*/ 2147483647 h 22"/>
              <a:gd name="T6" fmla="*/ 0 w 45"/>
              <a:gd name="T7" fmla="*/ 2147483647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0" name="Freeform 119"/>
          <p:cNvSpPr>
            <a:spLocks/>
          </p:cNvSpPr>
          <p:nvPr/>
        </p:nvSpPr>
        <p:spPr bwMode="auto">
          <a:xfrm>
            <a:off x="4572000" y="6488113"/>
            <a:ext cx="71438" cy="34925"/>
          </a:xfrm>
          <a:custGeom>
            <a:avLst/>
            <a:gdLst>
              <a:gd name="T0" fmla="*/ 2147483647 w 45"/>
              <a:gd name="T1" fmla="*/ 2147483647 h 22"/>
              <a:gd name="T2" fmla="*/ 0 w 45"/>
              <a:gd name="T3" fmla="*/ 0 h 22"/>
              <a:gd name="T4" fmla="*/ 2147483647 w 45"/>
              <a:gd name="T5" fmla="*/ 2147483647 h 22"/>
              <a:gd name="T6" fmla="*/ 0 w 45"/>
              <a:gd name="T7" fmla="*/ 2147483647 h 22"/>
              <a:gd name="T8" fmla="*/ 2147483647 w 45"/>
              <a:gd name="T9" fmla="*/ 2147483647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22"/>
              <a:gd name="T17" fmla="*/ 45 w 45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22">
                <a:moveTo>
                  <a:pt x="11" y="11"/>
                </a:moveTo>
                <a:lnTo>
                  <a:pt x="0" y="0"/>
                </a:lnTo>
                <a:lnTo>
                  <a:pt x="45" y="11"/>
                </a:lnTo>
                <a:lnTo>
                  <a:pt x="0" y="22"/>
                </a:lnTo>
                <a:lnTo>
                  <a:pt x="11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1" name="Line 120"/>
          <p:cNvSpPr>
            <a:spLocks noChangeShapeType="1"/>
          </p:cNvSpPr>
          <p:nvPr/>
        </p:nvSpPr>
        <p:spPr bwMode="auto">
          <a:xfrm>
            <a:off x="2487613" y="6505575"/>
            <a:ext cx="20669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2" name="Rectangle 121"/>
          <p:cNvSpPr>
            <a:spLocks noChangeArrowheads="1"/>
          </p:cNvSpPr>
          <p:nvPr/>
        </p:nvSpPr>
        <p:spPr bwMode="auto">
          <a:xfrm>
            <a:off x="3449638" y="616585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t</a:t>
            </a:r>
            <a:endParaRPr lang="en-US" altLang="tr-TR"/>
          </a:p>
        </p:txBody>
      </p:sp>
      <p:sp>
        <p:nvSpPr>
          <p:cNvPr id="43123" name="Rectangle 122"/>
          <p:cNvSpPr>
            <a:spLocks noChangeArrowheads="1"/>
          </p:cNvSpPr>
          <p:nvPr/>
        </p:nvSpPr>
        <p:spPr bwMode="auto">
          <a:xfrm>
            <a:off x="3503613" y="62563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400" i="1">
                <a:solidFill>
                  <a:srgbClr val="000000"/>
                </a:solidFill>
              </a:rPr>
              <a:t>p</a:t>
            </a:r>
            <a:endParaRPr lang="en-US" altLang="tr-TR"/>
          </a:p>
        </p:txBody>
      </p:sp>
      <p:sp>
        <p:nvSpPr>
          <p:cNvPr id="43124" name="Line 123"/>
          <p:cNvSpPr>
            <a:spLocks noChangeShapeType="1"/>
          </p:cNvSpPr>
          <p:nvPr/>
        </p:nvSpPr>
        <p:spPr bwMode="auto">
          <a:xfrm flipV="1">
            <a:off x="8456613" y="3708400"/>
            <a:ext cx="1587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5" name="Freeform 124"/>
          <p:cNvSpPr>
            <a:spLocks/>
          </p:cNvSpPr>
          <p:nvPr/>
        </p:nvSpPr>
        <p:spPr bwMode="auto">
          <a:xfrm>
            <a:off x="8439150" y="3654425"/>
            <a:ext cx="52388" cy="71438"/>
          </a:xfrm>
          <a:custGeom>
            <a:avLst/>
            <a:gdLst>
              <a:gd name="T0" fmla="*/ 2147483647 w 33"/>
              <a:gd name="T1" fmla="*/ 2147483647 h 45"/>
              <a:gd name="T2" fmla="*/ 0 w 33"/>
              <a:gd name="T3" fmla="*/ 2147483647 h 45"/>
              <a:gd name="T4" fmla="*/ 2147483647 w 33"/>
              <a:gd name="T5" fmla="*/ 0 h 45"/>
              <a:gd name="T6" fmla="*/ 2147483647 w 33"/>
              <a:gd name="T7" fmla="*/ 2147483647 h 45"/>
              <a:gd name="T8" fmla="*/ 2147483647 w 33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34"/>
                </a:moveTo>
                <a:lnTo>
                  <a:pt x="0" y="45"/>
                </a:lnTo>
                <a:lnTo>
                  <a:pt x="11" y="0"/>
                </a:lnTo>
                <a:lnTo>
                  <a:pt x="33" y="45"/>
                </a:lnTo>
                <a:lnTo>
                  <a:pt x="11" y="34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6" name="Freeform 125"/>
          <p:cNvSpPr>
            <a:spLocks/>
          </p:cNvSpPr>
          <p:nvPr/>
        </p:nvSpPr>
        <p:spPr bwMode="auto">
          <a:xfrm>
            <a:off x="8439150" y="3654425"/>
            <a:ext cx="52388" cy="71438"/>
          </a:xfrm>
          <a:custGeom>
            <a:avLst/>
            <a:gdLst>
              <a:gd name="T0" fmla="*/ 2147483647 w 33"/>
              <a:gd name="T1" fmla="*/ 2147483647 h 45"/>
              <a:gd name="T2" fmla="*/ 0 w 33"/>
              <a:gd name="T3" fmla="*/ 2147483647 h 45"/>
              <a:gd name="T4" fmla="*/ 2147483647 w 33"/>
              <a:gd name="T5" fmla="*/ 0 h 45"/>
              <a:gd name="T6" fmla="*/ 2147483647 w 33"/>
              <a:gd name="T7" fmla="*/ 2147483647 h 45"/>
              <a:gd name="T8" fmla="*/ 2147483647 w 33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34"/>
                </a:moveTo>
                <a:lnTo>
                  <a:pt x="0" y="45"/>
                </a:lnTo>
                <a:lnTo>
                  <a:pt x="11" y="0"/>
                </a:lnTo>
                <a:lnTo>
                  <a:pt x="33" y="45"/>
                </a:lnTo>
                <a:lnTo>
                  <a:pt x="11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7" name="Line 126"/>
          <p:cNvSpPr>
            <a:spLocks noChangeShapeType="1"/>
          </p:cNvSpPr>
          <p:nvPr/>
        </p:nvSpPr>
        <p:spPr bwMode="auto">
          <a:xfrm>
            <a:off x="8456613" y="5738813"/>
            <a:ext cx="1587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8" name="Freeform 127"/>
          <p:cNvSpPr>
            <a:spLocks/>
          </p:cNvSpPr>
          <p:nvPr/>
        </p:nvSpPr>
        <p:spPr bwMode="auto">
          <a:xfrm>
            <a:off x="8439150" y="5756275"/>
            <a:ext cx="52388" cy="71438"/>
          </a:xfrm>
          <a:custGeom>
            <a:avLst/>
            <a:gdLst>
              <a:gd name="T0" fmla="*/ 2147483647 w 33"/>
              <a:gd name="T1" fmla="*/ 2147483647 h 45"/>
              <a:gd name="T2" fmla="*/ 2147483647 w 33"/>
              <a:gd name="T3" fmla="*/ 0 h 45"/>
              <a:gd name="T4" fmla="*/ 2147483647 w 33"/>
              <a:gd name="T5" fmla="*/ 2147483647 h 45"/>
              <a:gd name="T6" fmla="*/ 0 w 33"/>
              <a:gd name="T7" fmla="*/ 0 h 45"/>
              <a:gd name="T8" fmla="*/ 2147483647 w 33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12"/>
                </a:moveTo>
                <a:lnTo>
                  <a:pt x="33" y="0"/>
                </a:lnTo>
                <a:lnTo>
                  <a:pt x="11" y="45"/>
                </a:lnTo>
                <a:lnTo>
                  <a:pt x="0" y="0"/>
                </a:lnTo>
                <a:lnTo>
                  <a:pt x="11" y="12"/>
                </a:lnTo>
                <a:close/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9" name="Freeform 128"/>
          <p:cNvSpPr>
            <a:spLocks/>
          </p:cNvSpPr>
          <p:nvPr/>
        </p:nvSpPr>
        <p:spPr bwMode="auto">
          <a:xfrm>
            <a:off x="8439150" y="5756275"/>
            <a:ext cx="52388" cy="71438"/>
          </a:xfrm>
          <a:custGeom>
            <a:avLst/>
            <a:gdLst>
              <a:gd name="T0" fmla="*/ 2147483647 w 33"/>
              <a:gd name="T1" fmla="*/ 2147483647 h 45"/>
              <a:gd name="T2" fmla="*/ 2147483647 w 33"/>
              <a:gd name="T3" fmla="*/ 0 h 45"/>
              <a:gd name="T4" fmla="*/ 2147483647 w 33"/>
              <a:gd name="T5" fmla="*/ 2147483647 h 45"/>
              <a:gd name="T6" fmla="*/ 0 w 33"/>
              <a:gd name="T7" fmla="*/ 0 h 45"/>
              <a:gd name="T8" fmla="*/ 2147483647 w 33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45"/>
              <a:gd name="T17" fmla="*/ 33 w 3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45">
                <a:moveTo>
                  <a:pt x="11" y="12"/>
                </a:moveTo>
                <a:lnTo>
                  <a:pt x="33" y="0"/>
                </a:lnTo>
                <a:lnTo>
                  <a:pt x="11" y="45"/>
                </a:lnTo>
                <a:lnTo>
                  <a:pt x="0" y="0"/>
                </a:lnTo>
                <a:lnTo>
                  <a:pt x="11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0" name="Line 129"/>
          <p:cNvSpPr>
            <a:spLocks noChangeShapeType="1"/>
          </p:cNvSpPr>
          <p:nvPr/>
        </p:nvSpPr>
        <p:spPr bwMode="auto">
          <a:xfrm>
            <a:off x="8456613" y="3743325"/>
            <a:ext cx="1587" cy="19954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1" name="Rectangle 130"/>
          <p:cNvSpPr>
            <a:spLocks noChangeArrowheads="1"/>
          </p:cNvSpPr>
          <p:nvPr/>
        </p:nvSpPr>
        <p:spPr bwMode="auto">
          <a:xfrm>
            <a:off x="7499350" y="472440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 i="1">
                <a:solidFill>
                  <a:srgbClr val="000000"/>
                </a:solidFill>
              </a:rPr>
              <a:t>p</a:t>
            </a:r>
            <a:endParaRPr lang="en-US" altLang="tr-TR"/>
          </a:p>
        </p:txBody>
      </p:sp>
      <p:sp>
        <p:nvSpPr>
          <p:cNvPr id="43132" name="Rectangle 131"/>
          <p:cNvSpPr>
            <a:spLocks noChangeArrowheads="1"/>
          </p:cNvSpPr>
          <p:nvPr/>
        </p:nvSpPr>
        <p:spPr bwMode="auto">
          <a:xfrm>
            <a:off x="7656513" y="4724400"/>
            <a:ext cx="725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tr-TR" sz="1700">
                <a:solidFill>
                  <a:srgbClr val="000000"/>
                </a:solidFill>
              </a:rPr>
              <a:t> </a:t>
            </a:r>
            <a:r>
              <a:rPr lang="tr-TR" altLang="tr-TR" sz="1700">
                <a:solidFill>
                  <a:srgbClr val="000000"/>
                </a:solidFill>
              </a:rPr>
              <a:t>işlemci</a:t>
            </a:r>
            <a:endParaRPr lang="en-US" altLang="tr-TR"/>
          </a:p>
        </p:txBody>
      </p:sp>
      <p:sp>
        <p:nvSpPr>
          <p:cNvPr id="43133" name="Line 132"/>
          <p:cNvSpPr>
            <a:spLocks noChangeShapeType="1"/>
          </p:cNvSpPr>
          <p:nvPr/>
        </p:nvSpPr>
        <p:spPr bwMode="auto">
          <a:xfrm>
            <a:off x="4286250" y="4260850"/>
            <a:ext cx="1588" cy="34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4" name="Line 133"/>
          <p:cNvSpPr>
            <a:spLocks noChangeShapeType="1"/>
          </p:cNvSpPr>
          <p:nvPr/>
        </p:nvSpPr>
        <p:spPr bwMode="auto">
          <a:xfrm>
            <a:off x="4286250" y="4367213"/>
            <a:ext cx="1588" cy="714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5" name="Line 134"/>
          <p:cNvSpPr>
            <a:spLocks noChangeShapeType="1"/>
          </p:cNvSpPr>
          <p:nvPr/>
        </p:nvSpPr>
        <p:spPr bwMode="auto">
          <a:xfrm>
            <a:off x="4286250" y="4510088"/>
            <a:ext cx="1588" cy="523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6" name="Line 135"/>
          <p:cNvSpPr>
            <a:spLocks noChangeShapeType="1"/>
          </p:cNvSpPr>
          <p:nvPr/>
        </p:nvSpPr>
        <p:spPr bwMode="auto">
          <a:xfrm>
            <a:off x="4286250" y="4652963"/>
            <a:ext cx="1588" cy="523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7" name="Line 136"/>
          <p:cNvSpPr>
            <a:spLocks noChangeShapeType="1"/>
          </p:cNvSpPr>
          <p:nvPr/>
        </p:nvSpPr>
        <p:spPr bwMode="auto">
          <a:xfrm>
            <a:off x="4286250" y="4776788"/>
            <a:ext cx="1588" cy="714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8" name="Line 137"/>
          <p:cNvSpPr>
            <a:spLocks noChangeShapeType="1"/>
          </p:cNvSpPr>
          <p:nvPr/>
        </p:nvSpPr>
        <p:spPr bwMode="auto">
          <a:xfrm>
            <a:off x="4286250" y="4919663"/>
            <a:ext cx="1588" cy="539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39" name="Line 138"/>
          <p:cNvSpPr>
            <a:spLocks noChangeShapeType="1"/>
          </p:cNvSpPr>
          <p:nvPr/>
        </p:nvSpPr>
        <p:spPr bwMode="auto">
          <a:xfrm>
            <a:off x="4286250" y="5062538"/>
            <a:ext cx="1588" cy="523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40" name="Line 139"/>
          <p:cNvSpPr>
            <a:spLocks noChangeShapeType="1"/>
          </p:cNvSpPr>
          <p:nvPr/>
        </p:nvSpPr>
        <p:spPr bwMode="auto">
          <a:xfrm>
            <a:off x="4286250" y="5186363"/>
            <a:ext cx="1588" cy="36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650031" y="3244334"/>
            <a:ext cx="3843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Hızlanma Üst-Sınırı:</a:t>
            </a:r>
            <a:r>
              <a:rPr lang="en-US" altLang="en-US" dirty="0"/>
              <a:t> Amdahl</a:t>
            </a:r>
            <a:r>
              <a:rPr lang="tr-TR" altLang="en-US" dirty="0"/>
              <a:t> Yasası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693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Hızlanma Üst-Sınırı:</a:t>
            </a:r>
            <a:r>
              <a:rPr lang="en-US" altLang="en-US" dirty="0"/>
              <a:t> Amdahl</a:t>
            </a:r>
            <a:r>
              <a:rPr lang="tr-TR" altLang="en-US" dirty="0"/>
              <a:t> Yasası</a:t>
            </a:r>
            <a:endParaRPr lang="en-US" altLang="en-US" dirty="0"/>
          </a:p>
        </p:txBody>
      </p:sp>
      <p:sp>
        <p:nvSpPr>
          <p:cNvPr id="440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D74BA5-8A69-4193-8311-D31FB811B63A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Aşağıdaki eşitlik maksimum hızlanmayı ifade eder</a:t>
            </a:r>
            <a:r>
              <a:rPr lang="en-US" altLang="en-US" dirty="0"/>
              <a:t>:</a:t>
            </a:r>
          </a:p>
          <a:p>
            <a:pPr>
              <a:buFontTx/>
              <a:buNone/>
              <a:defRPr/>
            </a:pPr>
            <a:endParaRPr lang="en-US" altLang="en-US" dirty="0"/>
          </a:p>
          <a:p>
            <a:pPr>
              <a:buFontTx/>
              <a:buNone/>
              <a:defRPr/>
            </a:pPr>
            <a:endParaRPr lang="en-US" altLang="en-US" dirty="0"/>
          </a:p>
          <a:p>
            <a:pPr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tr-TR" altLang="en-US" dirty="0"/>
              <a:t>Bu ifade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Amdahl</a:t>
            </a:r>
            <a:r>
              <a:rPr lang="tr-TR" altLang="en-US" b="1" dirty="0">
                <a:solidFill>
                  <a:srgbClr val="FF0000"/>
                </a:solidFill>
              </a:rPr>
              <a:t> yasası</a:t>
            </a:r>
            <a:r>
              <a:rPr lang="tr-TR" altLang="en-US" dirty="0">
                <a:solidFill>
                  <a:srgbClr val="FF0000"/>
                </a:solidFill>
              </a:rPr>
              <a:t> </a:t>
            </a:r>
            <a:r>
              <a:rPr lang="tr-TR" altLang="en-US" dirty="0"/>
              <a:t>olarak bilinir.</a:t>
            </a:r>
          </a:p>
          <a:p>
            <a:pPr>
              <a:defRPr/>
            </a:pPr>
            <a:r>
              <a:rPr lang="tr-TR" altLang="en-US" dirty="0"/>
              <a:t>İfade </a:t>
            </a:r>
            <a:r>
              <a:rPr lang="tr-TR" altLang="en-US" sz="40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altLang="en-US" sz="4800" b="1" i="1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altLang="en-US" dirty="0"/>
              <a:t>’ler sadeleştirilip, eşitsizlk şeklinde şöyle de yazılabilir: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5776" y="4797152"/>
                <a:ext cx="4084003" cy="133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>
                          <a:latin typeface="Cambria Math"/>
                        </a:rPr>
                        <m:t>𝑺𝒑𝒆𝒆𝒅𝒖𝒑</m:t>
                      </m:r>
                      <m:r>
                        <a:rPr lang="tr-TR" sz="2800" b="1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tr-TR" sz="28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tr-TR" sz="2800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800" b="1" i="1" smtClean="0">
                                  <a:latin typeface="Cambria Math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r-T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797152"/>
                <a:ext cx="4084003" cy="13395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44824"/>
            <a:ext cx="4838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690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Multicore programlama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Amdahl core sayısına </a:t>
            </a:r>
            <a:br>
              <a:rPr lang="tr-TR" dirty="0"/>
            </a:br>
            <a:r>
              <a:rPr lang="tr-TR" dirty="0"/>
              <a:t>göre bir sistemdeki </a:t>
            </a:r>
            <a:br>
              <a:rPr lang="tr-TR" dirty="0"/>
            </a:br>
            <a:r>
              <a:rPr lang="tr-TR" dirty="0"/>
              <a:t>performans artışını</a:t>
            </a:r>
            <a:br>
              <a:rPr lang="tr-TR" dirty="0"/>
            </a:br>
            <a:r>
              <a:rPr lang="tr-TR" dirty="0"/>
              <a:t>yandaki formülle </a:t>
            </a:r>
            <a:br>
              <a:rPr lang="tr-TR" dirty="0"/>
            </a:br>
            <a:r>
              <a:rPr lang="tr-TR" dirty="0"/>
              <a:t>ifade etmekte:</a:t>
            </a:r>
          </a:p>
          <a:p>
            <a:r>
              <a:rPr lang="tr-TR" dirty="0"/>
              <a:t>Burada, </a:t>
            </a:r>
            <a:r>
              <a:rPr lang="tr-TR" sz="32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tr-TR" dirty="0"/>
              <a:t> uygulamada seri çalışması zorunlu olan kısmın oranını, </a:t>
            </a:r>
            <a:r>
              <a:rPr lang="tr-TR" sz="28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dirty="0"/>
              <a:t> ise core sayısını ifade eder. </a:t>
            </a:r>
          </a:p>
          <a:p>
            <a:pPr lvl="1"/>
            <a:r>
              <a:rPr lang="tr-TR" dirty="0"/>
              <a:t>Bir uygulamada, %75 paralel ve %25 seri çalışıyorsa (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tr-TR" dirty="0"/>
              <a:t>=0,25), </a:t>
            </a:r>
            <a:r>
              <a:rPr lang="tr-TR" b="1" dirty="0"/>
              <a:t>2 core</a:t>
            </a:r>
            <a:r>
              <a:rPr lang="tr-TR" dirty="0"/>
              <a:t>’a (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tr-TR" dirty="0"/>
              <a:t>=2) sahip sistemde bu uygulamayı çalıştırınca </a:t>
            </a:r>
            <a:r>
              <a:rPr lang="tr-TR" b="1" dirty="0"/>
              <a:t>1,6 kat</a:t>
            </a:r>
            <a:r>
              <a:rPr lang="tr-TR" dirty="0"/>
              <a:t> hız artar. </a:t>
            </a:r>
          </a:p>
          <a:p>
            <a:pPr lvl="1"/>
            <a:r>
              <a:rPr lang="tr-TR" dirty="0"/>
              <a:t>Core sayısı </a:t>
            </a:r>
            <a:r>
              <a:rPr lang="tr-TR" b="1" dirty="0"/>
              <a:t>4</a:t>
            </a:r>
            <a:r>
              <a:rPr lang="tr-TR" dirty="0"/>
              <a:t> olduğunda, </a:t>
            </a:r>
            <a:r>
              <a:rPr lang="tr-TR" b="1" dirty="0"/>
              <a:t>2.28 kat</a:t>
            </a:r>
            <a:r>
              <a:rPr lang="tr-TR" dirty="0"/>
              <a:t> hız artışı sağlanır. </a:t>
            </a:r>
          </a:p>
          <a:p>
            <a:pPr lvl="1"/>
            <a:r>
              <a:rPr lang="tr-TR" dirty="0"/>
              <a:t>Core sayısı </a:t>
            </a:r>
            <a:r>
              <a:rPr lang="tr-TR" b="1" dirty="0"/>
              <a:t>sonsuza giderken hız artışı (1/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tr-TR" b="1" dirty="0"/>
              <a:t>)</a:t>
            </a:r>
            <a:r>
              <a:rPr lang="tr-TR" dirty="0"/>
              <a:t> ‘e doğru gider. Yani = 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9992" y="1268760"/>
                <a:ext cx="4084003" cy="133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1" smtClean="0">
                          <a:latin typeface="Cambria Math"/>
                        </a:rPr>
                        <m:t>𝑺𝒑𝒆𝒆𝒅𝒖𝒑</m:t>
                      </m:r>
                      <m:r>
                        <a:rPr lang="tr-TR" sz="2800" b="1" i="1" smtClean="0">
                          <a:latin typeface="Cambria Math"/>
                        </a:rPr>
                        <m:t> ≤</m:t>
                      </m:r>
                      <m:f>
                        <m:f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tr-TR" sz="28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tr-TR" sz="2800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tr-TR" sz="2800" b="1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800" b="1" i="1" smtClean="0">
                                  <a:latin typeface="Cambria Math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r-TR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268760"/>
                <a:ext cx="4084003" cy="13395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9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altLang="tr-TR" sz="2800" dirty="0"/>
              <a:t>İşlemci sayısına (p) karşı hızlanma eğrisi ( S(p) ) farklı seri kısım (f) değerleri için aşağıda verilmiştir.</a:t>
            </a:r>
          </a:p>
        </p:txBody>
      </p:sp>
      <p:sp>
        <p:nvSpPr>
          <p:cNvPr id="4506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BE65922-357C-475D-B90A-5505E1BA15B4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grpSp>
        <p:nvGrpSpPr>
          <p:cNvPr id="45059" name="Group 41"/>
          <p:cNvGrpSpPr>
            <a:grpSpLocks/>
          </p:cNvGrpSpPr>
          <p:nvPr/>
        </p:nvGrpSpPr>
        <p:grpSpPr bwMode="auto">
          <a:xfrm>
            <a:off x="1743075" y="1447800"/>
            <a:ext cx="6124575" cy="5070475"/>
            <a:chOff x="2624138" y="1770063"/>
            <a:chExt cx="3948112" cy="3529012"/>
          </a:xfrm>
        </p:grpSpPr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2960688" y="1770063"/>
              <a:ext cx="1587" cy="293211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2960688" y="4702175"/>
              <a:ext cx="2932112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2890838" y="4151313"/>
              <a:ext cx="6985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2890838" y="3600450"/>
              <a:ext cx="698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890838" y="3049588"/>
              <a:ext cx="6985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890838" y="2498725"/>
              <a:ext cx="698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890838" y="1947863"/>
              <a:ext cx="69850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2730500" y="4027488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2730500" y="3476625"/>
              <a:ext cx="1206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2624138" y="2925763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12</a:t>
              </a:r>
              <a:endParaRPr lang="en-US" altLang="tr-TR"/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2624138" y="2374900"/>
              <a:ext cx="2413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16</a:t>
              </a:r>
              <a:endParaRPr lang="en-US" altLang="tr-TR"/>
            </a:p>
          </p:txBody>
        </p:sp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2624138" y="1824038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20</a:t>
              </a:r>
              <a:endParaRPr lang="en-US" altLang="tr-TR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3548063" y="4702175"/>
              <a:ext cx="1587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>
              <a:off x="4098925" y="4702175"/>
              <a:ext cx="1588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>
              <a:off x="4649788" y="4702175"/>
              <a:ext cx="1587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>
              <a:off x="5199063" y="4702175"/>
              <a:ext cx="1587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>
              <a:off x="5749925" y="4702175"/>
              <a:ext cx="1588" cy="7143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79" name="Rectangle 23"/>
            <p:cNvSpPr>
              <a:spLocks noChangeArrowheads="1"/>
            </p:cNvSpPr>
            <p:nvPr/>
          </p:nvSpPr>
          <p:spPr bwMode="auto">
            <a:xfrm>
              <a:off x="3459163" y="477361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4</a:t>
              </a:r>
              <a:endParaRPr lang="en-US" altLang="tr-TR"/>
            </a:p>
          </p:txBody>
        </p:sp>
        <p:sp>
          <p:nvSpPr>
            <p:cNvPr id="45080" name="Rectangle 24"/>
            <p:cNvSpPr>
              <a:spLocks noChangeArrowheads="1"/>
            </p:cNvSpPr>
            <p:nvPr/>
          </p:nvSpPr>
          <p:spPr bwMode="auto">
            <a:xfrm>
              <a:off x="4027488" y="477361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8</a:t>
              </a:r>
              <a:endParaRPr lang="en-US" altLang="tr-TR"/>
            </a:p>
          </p:txBody>
        </p:sp>
        <p:sp>
          <p:nvSpPr>
            <p:cNvPr id="45081" name="Rectangle 25"/>
            <p:cNvSpPr>
              <a:spLocks noChangeArrowheads="1"/>
            </p:cNvSpPr>
            <p:nvPr/>
          </p:nvSpPr>
          <p:spPr bwMode="auto">
            <a:xfrm>
              <a:off x="4524375" y="4773613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12</a:t>
              </a:r>
              <a:endParaRPr lang="en-US" altLang="tr-TR"/>
            </a:p>
          </p:txBody>
        </p:sp>
        <p:sp>
          <p:nvSpPr>
            <p:cNvPr id="45082" name="Rectangle 26"/>
            <p:cNvSpPr>
              <a:spLocks noChangeArrowheads="1"/>
            </p:cNvSpPr>
            <p:nvPr/>
          </p:nvSpPr>
          <p:spPr bwMode="auto">
            <a:xfrm>
              <a:off x="5075238" y="4773613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16</a:t>
              </a:r>
              <a:endParaRPr lang="en-US" altLang="tr-TR"/>
            </a:p>
          </p:txBody>
        </p:sp>
        <p:sp>
          <p:nvSpPr>
            <p:cNvPr id="45083" name="Rectangle 27"/>
            <p:cNvSpPr>
              <a:spLocks noChangeArrowheads="1"/>
            </p:cNvSpPr>
            <p:nvPr/>
          </p:nvSpPr>
          <p:spPr bwMode="auto">
            <a:xfrm>
              <a:off x="5626100" y="4773613"/>
              <a:ext cx="2413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20</a:t>
              </a:r>
              <a:endParaRPr lang="en-US" altLang="tr-TR"/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 flipV="1">
              <a:off x="2960688" y="1965325"/>
              <a:ext cx="2736850" cy="27368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85" name="Freeform 29"/>
            <p:cNvSpPr>
              <a:spLocks/>
            </p:cNvSpPr>
            <p:nvPr/>
          </p:nvSpPr>
          <p:spPr bwMode="auto">
            <a:xfrm>
              <a:off x="2960688" y="4151313"/>
              <a:ext cx="2754312" cy="550862"/>
            </a:xfrm>
            <a:custGeom>
              <a:avLst/>
              <a:gdLst>
                <a:gd name="T0" fmla="*/ 0 w 1735"/>
                <a:gd name="T1" fmla="*/ 2147483647 h 347"/>
                <a:gd name="T2" fmla="*/ 2147483647 w 1735"/>
                <a:gd name="T3" fmla="*/ 2147483647 h 347"/>
                <a:gd name="T4" fmla="*/ 2147483647 w 1735"/>
                <a:gd name="T5" fmla="*/ 2147483647 h 347"/>
                <a:gd name="T6" fmla="*/ 2147483647 w 1735"/>
                <a:gd name="T7" fmla="*/ 2147483647 h 347"/>
                <a:gd name="T8" fmla="*/ 2147483647 w 1735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347"/>
                <a:gd name="T17" fmla="*/ 1735 w 1735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347">
                  <a:moveTo>
                    <a:pt x="0" y="347"/>
                  </a:moveTo>
                  <a:lnTo>
                    <a:pt x="414" y="190"/>
                  </a:lnTo>
                  <a:lnTo>
                    <a:pt x="851" y="78"/>
                  </a:lnTo>
                  <a:lnTo>
                    <a:pt x="1287" y="22"/>
                  </a:lnTo>
                  <a:lnTo>
                    <a:pt x="17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86" name="Freeform 30"/>
            <p:cNvSpPr>
              <a:spLocks/>
            </p:cNvSpPr>
            <p:nvPr/>
          </p:nvSpPr>
          <p:spPr bwMode="auto">
            <a:xfrm>
              <a:off x="2960688" y="3795713"/>
              <a:ext cx="2754312" cy="906462"/>
            </a:xfrm>
            <a:custGeom>
              <a:avLst/>
              <a:gdLst>
                <a:gd name="T0" fmla="*/ 0 w 1735"/>
                <a:gd name="T1" fmla="*/ 2147483647 h 571"/>
                <a:gd name="T2" fmla="*/ 2147483647 w 1735"/>
                <a:gd name="T3" fmla="*/ 2147483647 h 571"/>
                <a:gd name="T4" fmla="*/ 2147483647 w 1735"/>
                <a:gd name="T5" fmla="*/ 2147483647 h 571"/>
                <a:gd name="T6" fmla="*/ 2147483647 w 1735"/>
                <a:gd name="T7" fmla="*/ 2147483647 h 571"/>
                <a:gd name="T8" fmla="*/ 2147483647 w 1735"/>
                <a:gd name="T9" fmla="*/ 0 h 5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5"/>
                <a:gd name="T16" fmla="*/ 0 h 571"/>
                <a:gd name="T17" fmla="*/ 1735 w 1735"/>
                <a:gd name="T18" fmla="*/ 571 h 5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5" h="571">
                  <a:moveTo>
                    <a:pt x="0" y="571"/>
                  </a:moveTo>
                  <a:lnTo>
                    <a:pt x="392" y="336"/>
                  </a:lnTo>
                  <a:lnTo>
                    <a:pt x="817" y="146"/>
                  </a:lnTo>
                  <a:lnTo>
                    <a:pt x="1265" y="34"/>
                  </a:lnTo>
                  <a:lnTo>
                    <a:pt x="173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87" name="Freeform 31"/>
            <p:cNvSpPr>
              <a:spLocks/>
            </p:cNvSpPr>
            <p:nvPr/>
          </p:nvSpPr>
          <p:spPr bwMode="auto">
            <a:xfrm>
              <a:off x="3014663" y="3333750"/>
              <a:ext cx="2700337" cy="1314450"/>
            </a:xfrm>
            <a:custGeom>
              <a:avLst/>
              <a:gdLst>
                <a:gd name="T0" fmla="*/ 0 w 1701"/>
                <a:gd name="T1" fmla="*/ 2147483647 h 828"/>
                <a:gd name="T2" fmla="*/ 2147483647 w 1701"/>
                <a:gd name="T3" fmla="*/ 2147483647 h 828"/>
                <a:gd name="T4" fmla="*/ 2147483647 w 1701"/>
                <a:gd name="T5" fmla="*/ 2147483647 h 828"/>
                <a:gd name="T6" fmla="*/ 2147483647 w 1701"/>
                <a:gd name="T7" fmla="*/ 2147483647 h 828"/>
                <a:gd name="T8" fmla="*/ 2147483647 w 1701"/>
                <a:gd name="T9" fmla="*/ 2147483647 h 828"/>
                <a:gd name="T10" fmla="*/ 2147483647 w 1701"/>
                <a:gd name="T11" fmla="*/ 2147483647 h 828"/>
                <a:gd name="T12" fmla="*/ 2147483647 w 1701"/>
                <a:gd name="T13" fmla="*/ 0 h 8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1"/>
                <a:gd name="T22" fmla="*/ 0 h 828"/>
                <a:gd name="T23" fmla="*/ 1701 w 1701"/>
                <a:gd name="T24" fmla="*/ 828 h 8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1" h="828">
                  <a:moveTo>
                    <a:pt x="0" y="828"/>
                  </a:moveTo>
                  <a:lnTo>
                    <a:pt x="190" y="660"/>
                  </a:lnTo>
                  <a:lnTo>
                    <a:pt x="380" y="515"/>
                  </a:lnTo>
                  <a:lnTo>
                    <a:pt x="582" y="381"/>
                  </a:lnTo>
                  <a:lnTo>
                    <a:pt x="794" y="269"/>
                  </a:lnTo>
                  <a:lnTo>
                    <a:pt x="1242" y="101"/>
                  </a:lnTo>
                  <a:lnTo>
                    <a:pt x="1701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088" name="Rectangle 32"/>
            <p:cNvSpPr>
              <a:spLocks noChangeArrowheads="1"/>
            </p:cNvSpPr>
            <p:nvPr/>
          </p:nvSpPr>
          <p:spPr bwMode="auto">
            <a:xfrm>
              <a:off x="5838825" y="4010025"/>
              <a:ext cx="60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f</a:t>
              </a:r>
              <a:endParaRPr lang="en-US" altLang="tr-TR"/>
            </a:p>
          </p:txBody>
        </p:sp>
        <p:sp>
          <p:nvSpPr>
            <p:cNvPr id="45089" name="Rectangle 33"/>
            <p:cNvSpPr>
              <a:spLocks noChangeArrowheads="1"/>
            </p:cNvSpPr>
            <p:nvPr/>
          </p:nvSpPr>
          <p:spPr bwMode="auto">
            <a:xfrm>
              <a:off x="5892800" y="4010025"/>
              <a:ext cx="6794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 = 20%</a:t>
              </a:r>
              <a:endParaRPr lang="en-US" altLang="tr-TR"/>
            </a:p>
          </p:txBody>
        </p:sp>
        <p:sp>
          <p:nvSpPr>
            <p:cNvPr id="45090" name="Rectangle 34"/>
            <p:cNvSpPr>
              <a:spLocks noChangeArrowheads="1"/>
            </p:cNvSpPr>
            <p:nvPr/>
          </p:nvSpPr>
          <p:spPr bwMode="auto">
            <a:xfrm>
              <a:off x="5838825" y="3617913"/>
              <a:ext cx="603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f</a:t>
              </a:r>
              <a:endParaRPr lang="en-US" altLang="tr-TR"/>
            </a:p>
          </p:txBody>
        </p:sp>
        <p:sp>
          <p:nvSpPr>
            <p:cNvPr id="45091" name="Rectangle 35"/>
            <p:cNvSpPr>
              <a:spLocks noChangeArrowheads="1"/>
            </p:cNvSpPr>
            <p:nvPr/>
          </p:nvSpPr>
          <p:spPr bwMode="auto">
            <a:xfrm>
              <a:off x="5892800" y="3617913"/>
              <a:ext cx="6794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 = 10%</a:t>
              </a:r>
              <a:endParaRPr lang="en-US" altLang="tr-TR"/>
            </a:p>
          </p:txBody>
        </p:sp>
        <p:sp>
          <p:nvSpPr>
            <p:cNvPr id="45092" name="Rectangle 36"/>
            <p:cNvSpPr>
              <a:spLocks noChangeArrowheads="1"/>
            </p:cNvSpPr>
            <p:nvPr/>
          </p:nvSpPr>
          <p:spPr bwMode="auto">
            <a:xfrm>
              <a:off x="5838825" y="3155950"/>
              <a:ext cx="6032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f</a:t>
              </a:r>
              <a:endParaRPr lang="en-US" altLang="tr-TR"/>
            </a:p>
          </p:txBody>
        </p:sp>
        <p:sp>
          <p:nvSpPr>
            <p:cNvPr id="45093" name="Rectangle 37"/>
            <p:cNvSpPr>
              <a:spLocks noChangeArrowheads="1"/>
            </p:cNvSpPr>
            <p:nvPr/>
          </p:nvSpPr>
          <p:spPr bwMode="auto">
            <a:xfrm>
              <a:off x="5892800" y="3155950"/>
              <a:ext cx="5588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 = 5%</a:t>
              </a:r>
              <a:endParaRPr lang="en-US" altLang="tr-TR"/>
            </a:p>
          </p:txBody>
        </p:sp>
        <p:sp>
          <p:nvSpPr>
            <p:cNvPr id="45094" name="Rectangle 38"/>
            <p:cNvSpPr>
              <a:spLocks noChangeArrowheads="1"/>
            </p:cNvSpPr>
            <p:nvPr/>
          </p:nvSpPr>
          <p:spPr bwMode="auto">
            <a:xfrm>
              <a:off x="5838825" y="1770063"/>
              <a:ext cx="603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f</a:t>
              </a:r>
              <a:endParaRPr lang="en-US" altLang="tr-TR"/>
            </a:p>
          </p:txBody>
        </p:sp>
        <p:sp>
          <p:nvSpPr>
            <p:cNvPr id="45095" name="Rectangle 39"/>
            <p:cNvSpPr>
              <a:spLocks noChangeArrowheads="1"/>
            </p:cNvSpPr>
            <p:nvPr/>
          </p:nvSpPr>
          <p:spPr bwMode="auto">
            <a:xfrm>
              <a:off x="5892800" y="1770063"/>
              <a:ext cx="55880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 = 0%</a:t>
              </a:r>
              <a:endParaRPr lang="en-US" altLang="tr-TR"/>
            </a:p>
          </p:txBody>
        </p:sp>
        <p:sp>
          <p:nvSpPr>
            <p:cNvPr id="45096" name="Rectangle 41"/>
            <p:cNvSpPr>
              <a:spLocks noChangeArrowheads="1"/>
            </p:cNvSpPr>
            <p:nvPr/>
          </p:nvSpPr>
          <p:spPr bwMode="auto">
            <a:xfrm>
              <a:off x="4005413" y="5040313"/>
              <a:ext cx="844333" cy="18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tr-TR" altLang="tr-TR" sz="1700">
                  <a:solidFill>
                    <a:srgbClr val="000000"/>
                  </a:solidFill>
                </a:rPr>
                <a:t>İşlemci sayısı</a:t>
              </a:r>
              <a:endParaRPr lang="en-US" altLang="tr-TR"/>
            </a:p>
          </p:txBody>
        </p:sp>
        <p:sp>
          <p:nvSpPr>
            <p:cNvPr id="45097" name="Rectangle 42"/>
            <p:cNvSpPr>
              <a:spLocks noChangeArrowheads="1"/>
            </p:cNvSpPr>
            <p:nvPr/>
          </p:nvSpPr>
          <p:spPr bwMode="auto">
            <a:xfrm>
              <a:off x="5519738" y="504031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>
                  <a:solidFill>
                    <a:srgbClr val="000000"/>
                  </a:solidFill>
                </a:rPr>
                <a:t>, </a:t>
              </a:r>
              <a:endParaRPr lang="en-US" altLang="tr-TR"/>
            </a:p>
          </p:txBody>
        </p:sp>
        <p:sp>
          <p:nvSpPr>
            <p:cNvPr id="45098" name="Rectangle 43"/>
            <p:cNvSpPr>
              <a:spLocks noChangeArrowheads="1"/>
            </p:cNvSpPr>
            <p:nvPr/>
          </p:nvSpPr>
          <p:spPr bwMode="auto">
            <a:xfrm>
              <a:off x="5626100" y="504031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tr-TR" sz="1700" i="1">
                  <a:solidFill>
                    <a:srgbClr val="000000"/>
                  </a:solidFill>
                </a:rPr>
                <a:t>p</a:t>
              </a:r>
              <a:endParaRPr lang="en-US" altLang="tr-TR"/>
            </a:p>
          </p:txBody>
        </p:sp>
      </p:grpSp>
      <p:sp>
        <p:nvSpPr>
          <p:cNvPr id="45060" name="TextBox 1"/>
          <p:cNvSpPr txBox="1">
            <a:spLocks noChangeArrowheads="1"/>
          </p:cNvSpPr>
          <p:nvPr/>
        </p:nvSpPr>
        <p:spPr bwMode="auto">
          <a:xfrm rot="-5400000">
            <a:off x="136525" y="3284538"/>
            <a:ext cx="255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altLang="tr-TR" sz="1800"/>
              <a:t>Hızlanma eğrisi ( S(p) )</a:t>
            </a:r>
          </a:p>
        </p:txBody>
      </p:sp>
    </p:spTree>
    <p:extLst>
      <p:ext uri="{BB962C8B-B14F-4D97-AF65-F5344CB8AC3E}">
        <p14:creationId xmlns:p14="http://schemas.microsoft.com/office/powerpoint/2010/main" val="422302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programlamanın zorlukları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İşletim sistemi tasarımcıları multicore sistemlerin performansını artırmak için </a:t>
            </a:r>
            <a:r>
              <a:rPr lang="tr-TR" b="1" dirty="0"/>
              <a:t>iş planlama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scheduling</a:t>
            </a:r>
            <a:r>
              <a:rPr lang="tr-TR" dirty="0"/>
              <a:t>) </a:t>
            </a:r>
            <a:r>
              <a:rPr lang="tr-TR" b="1" dirty="0"/>
              <a:t>algoritmaları yazmak zorundadır</a:t>
            </a:r>
            <a:r>
              <a:rPr lang="tr-TR" dirty="0"/>
              <a:t>.</a:t>
            </a:r>
          </a:p>
          <a:p>
            <a:r>
              <a:rPr lang="tr-TR" dirty="0"/>
              <a:t>Uygulama geliştiricilerin;</a:t>
            </a:r>
          </a:p>
          <a:p>
            <a:pPr lvl="1"/>
            <a:r>
              <a:rPr lang="tr-TR" dirty="0"/>
              <a:t>Mevcut programları </a:t>
            </a:r>
            <a:r>
              <a:rPr lang="tr-TR" b="1" dirty="0"/>
              <a:t>değiştirmeleri</a:t>
            </a:r>
            <a:r>
              <a:rPr lang="tr-TR" dirty="0"/>
              <a:t> ve </a:t>
            </a:r>
          </a:p>
          <a:p>
            <a:pPr lvl="1"/>
            <a:r>
              <a:rPr lang="tr-TR" dirty="0"/>
              <a:t>Yeni programları </a:t>
            </a:r>
            <a:r>
              <a:rPr lang="tr-TR" b="1" dirty="0"/>
              <a:t>multihreaded şekilde tasarlamaları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122411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Multicore programlamanın zorlukları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95421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Multicore programlamada 5 önemli zorluk vardır: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Neleri paralelleşecek ?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Identifying tasks</a:t>
            </a:r>
            <a:r>
              <a:rPr lang="tr-TR" dirty="0"/>
              <a:t>): </a:t>
            </a:r>
          </a:p>
          <a:p>
            <a:pPr lvl="2"/>
            <a:r>
              <a:rPr lang="tr-TR" dirty="0"/>
              <a:t>Uygulamalarda eşzamanlı çalışabilecek ayrı alanların bulunması gereklidir. Bu alanlar farklı core’lar üzerinde paralel çalışacaktır.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Dengeleme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Balance</a:t>
            </a:r>
            <a:r>
              <a:rPr lang="tr-TR" dirty="0"/>
              <a:t>): </a:t>
            </a:r>
          </a:p>
          <a:p>
            <a:pPr marL="1005840" lvl="2" indent="-457200"/>
            <a:r>
              <a:rPr lang="tr-TR" dirty="0"/>
              <a:t>Programcılar görevleri ayrıştırırken iş yükünün eşit dağıtılması gereklidir.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Veri ayrıştırma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Data splitting</a:t>
            </a:r>
            <a:r>
              <a:rPr lang="tr-TR" dirty="0"/>
              <a:t>): </a:t>
            </a:r>
          </a:p>
          <a:p>
            <a:pPr marL="1005840" lvl="2" indent="-457200"/>
            <a:r>
              <a:rPr lang="tr-TR" dirty="0"/>
              <a:t>Verilerin farklı core’lar üzerinde çalışan görevler tarafından erişilecek ve işlem yapılacak şekilde ayrıştırılması gereklidir.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Veri bağımlılıkları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Data dependency</a:t>
            </a:r>
            <a:r>
              <a:rPr lang="tr-TR" dirty="0"/>
              <a:t>): </a:t>
            </a:r>
          </a:p>
          <a:p>
            <a:pPr marL="1005840" lvl="2" indent="-457200"/>
            <a:r>
              <a:rPr lang="tr-TR" dirty="0"/>
              <a:t>Bir görevin erişeceği verinin diğer görevlerle bağımlılığının incelenmesi gereklidir.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b="1" dirty="0"/>
              <a:t>İnceleme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Testing and debugging</a:t>
            </a:r>
            <a:r>
              <a:rPr lang="tr-TR" dirty="0"/>
              <a:t>): </a:t>
            </a:r>
          </a:p>
          <a:p>
            <a:pPr marL="1005840" lvl="2" indent="-457200"/>
            <a:r>
              <a:rPr lang="tr-TR" dirty="0"/>
              <a:t>Multihreaded çalışan programların test ve debug işlemi daha zordur.</a:t>
            </a:r>
          </a:p>
        </p:txBody>
      </p:sp>
    </p:spTree>
    <p:extLst>
      <p:ext uri="{BB962C8B-B14F-4D97-AF65-F5344CB8AC3E}">
        <p14:creationId xmlns:p14="http://schemas.microsoft.com/office/powerpoint/2010/main" val="299510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23788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çalışma türleri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Genel olarak;</a:t>
            </a:r>
          </a:p>
          <a:p>
            <a:pPr lvl="1"/>
            <a:r>
              <a:rPr lang="tr-TR" b="1" dirty="0"/>
              <a:t>Veri paralelleştirme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Data parallelism</a:t>
            </a:r>
            <a:r>
              <a:rPr lang="tr-TR" dirty="0"/>
              <a:t>) ve </a:t>
            </a:r>
          </a:p>
          <a:p>
            <a:pPr lvl="1"/>
            <a:r>
              <a:rPr lang="tr-TR" b="1" dirty="0"/>
              <a:t>Görev paralelleştirme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Task parallelism</a:t>
            </a:r>
            <a:r>
              <a:rPr lang="tr-TR" dirty="0"/>
              <a:t>) </a:t>
            </a:r>
          </a:p>
          <a:p>
            <a:pPr marL="0" indent="0">
              <a:buNone/>
            </a:pPr>
            <a:r>
              <a:rPr lang="tr-TR" dirty="0"/>
              <a:t>   olarak iki tür paralel çalışma türü vardır. </a:t>
            </a:r>
          </a:p>
          <a:p>
            <a:r>
              <a:rPr lang="tr-TR" b="1" dirty="0"/>
              <a:t>Veri paralelleştirme 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Aynı veri kümesine ait parçaların core’lara dağıtılması ve aynı tür işlemin eşzamanlı yürütülmesine odaklanır. </a:t>
            </a:r>
          </a:p>
          <a:p>
            <a:pPr lvl="1"/>
            <a:r>
              <a:rPr lang="tr-TR" dirty="0"/>
              <a:t>N elemanlı bir dizinin toplamı için iki core kullanılacaksa:</a:t>
            </a:r>
          </a:p>
          <a:p>
            <a:pPr lvl="2"/>
            <a:r>
              <a:rPr lang="tr-TR" b="1" dirty="0"/>
              <a:t>[0]..[(N/2)-1]</a:t>
            </a:r>
            <a:r>
              <a:rPr lang="tr-TR" dirty="0"/>
              <a:t> eleman 1.core’da, </a:t>
            </a:r>
          </a:p>
          <a:p>
            <a:pPr lvl="2"/>
            <a:r>
              <a:rPr lang="tr-TR" b="1" dirty="0"/>
              <a:t>[N/2]..[N-1]</a:t>
            </a:r>
            <a:r>
              <a:rPr lang="tr-TR" dirty="0"/>
              <a:t> eleman 2.core’da toplanır. </a:t>
            </a:r>
          </a:p>
        </p:txBody>
      </p:sp>
    </p:spTree>
    <p:extLst>
      <p:ext uri="{BB962C8B-B14F-4D97-AF65-F5344CB8AC3E}">
        <p14:creationId xmlns:p14="http://schemas.microsoft.com/office/powerpoint/2010/main" val="3859951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çalışma türleri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Genel olarak;</a:t>
            </a:r>
          </a:p>
          <a:p>
            <a:pPr lvl="1"/>
            <a:r>
              <a:rPr lang="tr-TR" b="1" dirty="0"/>
              <a:t>Veri paralelleştirme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Data parallelism</a:t>
            </a:r>
            <a:r>
              <a:rPr lang="tr-TR" dirty="0"/>
              <a:t>) ve </a:t>
            </a:r>
          </a:p>
          <a:p>
            <a:pPr lvl="1"/>
            <a:r>
              <a:rPr lang="tr-TR" b="1" dirty="0"/>
              <a:t>Görev paralelleştirme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Task parallelism</a:t>
            </a:r>
            <a:r>
              <a:rPr lang="tr-TR" dirty="0"/>
              <a:t>) </a:t>
            </a:r>
          </a:p>
          <a:p>
            <a:pPr marL="0" indent="0">
              <a:buNone/>
            </a:pPr>
            <a:r>
              <a:rPr lang="tr-TR" dirty="0"/>
              <a:t>   olarak iki tür paralel çalışma türü vardır. </a:t>
            </a:r>
          </a:p>
          <a:p>
            <a:r>
              <a:rPr lang="tr-TR" b="1" dirty="0"/>
              <a:t>Görev paralelleştirme</a:t>
            </a:r>
            <a:r>
              <a:rPr lang="tr-TR" dirty="0"/>
              <a:t>:</a:t>
            </a:r>
          </a:p>
          <a:p>
            <a:pPr lvl="1"/>
            <a:r>
              <a:rPr lang="tr-TR" b="1" dirty="0"/>
              <a:t>Core’lara görevlerin</a:t>
            </a:r>
            <a:r>
              <a:rPr lang="tr-TR" dirty="0"/>
              <a:t> (thread’lerle) </a:t>
            </a:r>
            <a:r>
              <a:rPr lang="tr-TR" b="1" dirty="0"/>
              <a:t>dağıtılmasına odaklanır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Her thread </a:t>
            </a:r>
            <a:r>
              <a:rPr lang="tr-TR" b="1" dirty="0"/>
              <a:t>ayrı bir işlemi</a:t>
            </a:r>
            <a:r>
              <a:rPr lang="tr-TR" dirty="0"/>
              <a:t> gerçekleştirir. </a:t>
            </a:r>
          </a:p>
          <a:p>
            <a:pPr lvl="2"/>
            <a:r>
              <a:rPr lang="tr-TR" dirty="0"/>
              <a:t>Farklı thread’ler aynı veride veya farklı veride çalışabilir. </a:t>
            </a:r>
          </a:p>
          <a:p>
            <a:pPr lvl="2"/>
            <a:r>
              <a:rPr lang="tr-TR" dirty="0"/>
              <a:t>Aynı </a:t>
            </a:r>
            <a:r>
              <a:rPr lang="tr-TR" b="1" dirty="0"/>
              <a:t>dizi elemanları üzerinde</a:t>
            </a:r>
            <a:r>
              <a:rPr lang="tr-TR" dirty="0"/>
              <a:t> </a:t>
            </a:r>
            <a:r>
              <a:rPr lang="tr-TR" b="1" dirty="0"/>
              <a:t>farklı istatistiksel hesaplamalar</a:t>
            </a:r>
            <a:r>
              <a:rPr lang="tr-TR" dirty="0"/>
              <a:t> yapan thread’ler aynı veriyi kullanır farklı core’larda çalışır.</a:t>
            </a:r>
          </a:p>
        </p:txBody>
      </p:sp>
    </p:spTree>
    <p:extLst>
      <p:ext uri="{BB962C8B-B14F-4D97-AF65-F5344CB8AC3E}">
        <p14:creationId xmlns:p14="http://schemas.microsoft.com/office/powerpoint/2010/main" val="4208688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387382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Multithreading modelleri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Thread desteği;</a:t>
            </a:r>
          </a:p>
          <a:p>
            <a:pPr lvl="1"/>
            <a:r>
              <a:rPr lang="tr-TR" dirty="0"/>
              <a:t>Kullanıcı seviyesinde, kullanıcı uygulamaları tarafından gerçekleştirilen </a:t>
            </a:r>
            <a:r>
              <a:rPr lang="tr-TR" b="1" i="1" dirty="0">
                <a:solidFill>
                  <a:srgbClr val="FF0000"/>
                </a:solidFill>
              </a:rPr>
              <a:t>user thread</a:t>
            </a:r>
            <a:r>
              <a:rPr lang="tr-TR" dirty="0"/>
              <a:t>’ler için veya </a:t>
            </a:r>
          </a:p>
          <a:p>
            <a:pPr lvl="1"/>
            <a:r>
              <a:rPr lang="tr-TR" dirty="0"/>
              <a:t>Kernel seviyesinde, işletim sistemi tarafından gerçekleştirilen </a:t>
            </a:r>
            <a:r>
              <a:rPr lang="tr-TR" b="1" i="1" dirty="0">
                <a:solidFill>
                  <a:srgbClr val="FF0000"/>
                </a:solidFill>
              </a:rPr>
              <a:t>kernel thread</a:t>
            </a:r>
            <a:r>
              <a:rPr lang="tr-TR" dirty="0"/>
              <a:t>’ler için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   </a:t>
            </a:r>
            <a:r>
              <a:rPr lang="tr-TR" dirty="0"/>
              <a:t>sağlanabilir. </a:t>
            </a:r>
          </a:p>
          <a:p>
            <a:r>
              <a:rPr lang="tr-TR" dirty="0"/>
              <a:t>Windows, Linux, Unix, Mac OS X ve Solaris gibi işletim sistemleri kernel thread’leri destekler. </a:t>
            </a:r>
          </a:p>
          <a:p>
            <a:r>
              <a:rPr lang="tr-TR" dirty="0"/>
              <a:t>Kernel thread’leri ile user thread’leri arasında aşağıdaki ilişkilendirme modellerinden birisinin oluşturulması zorunludur. </a:t>
            </a:r>
          </a:p>
          <a:p>
            <a:pPr lvl="1"/>
            <a:r>
              <a:rPr lang="tr-TR" dirty="0"/>
              <a:t>Many-to-one model </a:t>
            </a:r>
          </a:p>
          <a:p>
            <a:pPr lvl="1"/>
            <a:r>
              <a:rPr lang="tr-TR" dirty="0"/>
              <a:t>One-to-one model </a:t>
            </a:r>
          </a:p>
          <a:p>
            <a:pPr lvl="1"/>
            <a:r>
              <a:rPr lang="tr-TR" dirty="0"/>
              <a:t>Many-to-many model</a:t>
            </a:r>
          </a:p>
        </p:txBody>
      </p:sp>
    </p:spTree>
    <p:extLst>
      <p:ext uri="{BB962C8B-B14F-4D97-AF65-F5344CB8AC3E}">
        <p14:creationId xmlns:p14="http://schemas.microsoft.com/office/powerpoint/2010/main" val="2417803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 Many-to-one multithreading modeli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Many-to-one modelinde, </a:t>
            </a:r>
            <a:br>
              <a:rPr lang="tr-TR" dirty="0"/>
            </a:br>
            <a:r>
              <a:rPr lang="tr-TR" dirty="0"/>
              <a:t>çok sayıda kullanıcı thread’i </a:t>
            </a:r>
            <a:br>
              <a:rPr lang="tr-TR" dirty="0"/>
            </a:br>
            <a:r>
              <a:rPr lang="tr-TR" dirty="0"/>
              <a:t>bir tane kernel thread’i </a:t>
            </a:r>
            <a:br>
              <a:rPr lang="tr-TR" dirty="0"/>
            </a:br>
            <a:r>
              <a:rPr lang="tr-TR" dirty="0"/>
              <a:t>ile eşleştirilir (</a:t>
            </a:r>
            <a:r>
              <a:rPr lang="tr-TR" b="1" dirty="0"/>
              <a:t>Solaris işletim</a:t>
            </a:r>
            <a:br>
              <a:rPr lang="tr-TR" b="1" dirty="0"/>
            </a:br>
            <a:r>
              <a:rPr lang="tr-TR" b="1" dirty="0"/>
              <a:t>sistemi</a:t>
            </a:r>
            <a:r>
              <a:rPr lang="tr-TR" dirty="0"/>
              <a:t> kullanır).</a:t>
            </a:r>
          </a:p>
          <a:p>
            <a:r>
              <a:rPr lang="tr-TR" b="1" dirty="0"/>
              <a:t>Eğer bir thread sistem </a:t>
            </a:r>
            <a:br>
              <a:rPr lang="tr-TR" b="1" dirty="0"/>
            </a:br>
            <a:r>
              <a:rPr lang="tr-TR" b="1" dirty="0"/>
              <a:t>çağrısını bloklarsa tüm </a:t>
            </a:r>
            <a:br>
              <a:rPr lang="tr-TR" b="1" dirty="0"/>
            </a:br>
            <a:r>
              <a:rPr lang="tr-TR" b="1" dirty="0"/>
              <a:t>process bloklanmış olur.</a:t>
            </a:r>
            <a:r>
              <a:rPr lang="tr-TR" dirty="0"/>
              <a:t> </a:t>
            </a:r>
          </a:p>
          <a:p>
            <a:r>
              <a:rPr lang="tr-TR" dirty="0"/>
              <a:t>Aynı anda sadece </a:t>
            </a:r>
            <a:r>
              <a:rPr lang="tr-TR" b="1" dirty="0"/>
              <a:t>bir tane </a:t>
            </a:r>
            <a:br>
              <a:rPr lang="tr-TR" b="1" dirty="0"/>
            </a:br>
            <a:r>
              <a:rPr lang="tr-TR" b="1" dirty="0"/>
              <a:t>kullanıcı thead’i kernel </a:t>
            </a:r>
            <a:br>
              <a:rPr lang="tr-TR" b="1" dirty="0"/>
            </a:br>
            <a:r>
              <a:rPr lang="tr-TR" b="1" dirty="0"/>
              <a:t>thread’e erişebilir</a:t>
            </a:r>
            <a:r>
              <a:rPr lang="tr-TR" dirty="0"/>
              <a:t>. </a:t>
            </a:r>
          </a:p>
          <a:p>
            <a:r>
              <a:rPr lang="tr-TR" dirty="0"/>
              <a:t>Sadece bir kernel thread’i kullanıldığı için multicore sistemlerde birden fazla thread için eşzamanlı çalışma yapılamaz.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03176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95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 One-to-one multithreading modeli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One-to-one modelinde,</a:t>
            </a:r>
            <a:br>
              <a:rPr lang="tr-TR" dirty="0"/>
            </a:br>
            <a:r>
              <a:rPr lang="tr-TR" b="1" dirty="0"/>
              <a:t>bir kullanıcı thread’i</a:t>
            </a:r>
            <a:br>
              <a:rPr lang="tr-TR" b="1" dirty="0"/>
            </a:br>
            <a:r>
              <a:rPr lang="tr-TR" b="1" dirty="0"/>
              <a:t>bir kernel thread’i ile </a:t>
            </a:r>
            <a:br>
              <a:rPr lang="tr-TR" b="1" dirty="0"/>
            </a:br>
            <a:r>
              <a:rPr lang="tr-TR" b="1" dirty="0"/>
              <a:t>eşleştirilir</a:t>
            </a:r>
            <a:r>
              <a:rPr lang="tr-TR" dirty="0"/>
              <a:t> (</a:t>
            </a:r>
            <a:r>
              <a:rPr lang="tr-TR" b="1" dirty="0"/>
              <a:t>Linux, </a:t>
            </a:r>
            <a:br>
              <a:rPr lang="tr-TR" b="1" dirty="0"/>
            </a:br>
            <a:r>
              <a:rPr lang="tr-TR" b="1" dirty="0"/>
              <a:t>Windows</a:t>
            </a:r>
            <a:r>
              <a:rPr lang="tr-TR" dirty="0"/>
              <a:t> </a:t>
            </a:r>
            <a:r>
              <a:rPr lang="tr-TR" b="1" dirty="0"/>
              <a:t>işletim </a:t>
            </a:r>
            <a:br>
              <a:rPr lang="tr-TR" b="1" dirty="0"/>
            </a:br>
            <a:r>
              <a:rPr lang="tr-TR" b="1" dirty="0"/>
              <a:t>sistemleri</a:t>
            </a:r>
            <a:r>
              <a:rPr lang="tr-TR" dirty="0"/>
              <a:t> kullanır). </a:t>
            </a:r>
          </a:p>
          <a:p>
            <a:r>
              <a:rPr lang="tr-TR" dirty="0"/>
              <a:t>Eğer bir thread sistem çağırısını bloklarsa diğer thread’ler çalışmasına devam eder. </a:t>
            </a:r>
          </a:p>
          <a:p>
            <a:r>
              <a:rPr lang="tr-TR" dirty="0"/>
              <a:t>Birden fazla kernel thread’inin multicore sistemlerde eşzamanlı çalışmasına izin verir. </a:t>
            </a:r>
          </a:p>
          <a:p>
            <a:r>
              <a:rPr lang="tr-TR" b="1" dirty="0"/>
              <a:t>Bir user thread için bir kernel thread oluşturulması gereklidir</a:t>
            </a:r>
            <a:r>
              <a:rPr lang="tr-TR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799"/>
            <a:ext cx="4680520" cy="198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911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Many-to-many multithreading modeli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Many-to-many modelinde, </a:t>
            </a:r>
            <a:br>
              <a:rPr lang="tr-TR" dirty="0"/>
            </a:br>
            <a:r>
              <a:rPr lang="tr-TR" b="1" dirty="0"/>
              <a:t>çok sayıda kullanıcı</a:t>
            </a:r>
            <a:br>
              <a:rPr lang="tr-TR" b="1" dirty="0"/>
            </a:br>
            <a:r>
              <a:rPr lang="tr-TR" b="1" dirty="0"/>
              <a:t>thread’i</a:t>
            </a:r>
            <a:r>
              <a:rPr lang="tr-TR" dirty="0"/>
              <a:t> ile </a:t>
            </a:r>
            <a:r>
              <a:rPr lang="tr-TR" b="1" dirty="0"/>
              <a:t>aynı </a:t>
            </a:r>
            <a:br>
              <a:rPr lang="tr-TR" b="1" dirty="0"/>
            </a:br>
            <a:r>
              <a:rPr lang="tr-TR" b="1" dirty="0"/>
              <a:t>sayıdaki veya </a:t>
            </a:r>
            <a:br>
              <a:rPr lang="tr-TR" b="1" dirty="0"/>
            </a:br>
            <a:r>
              <a:rPr lang="tr-TR" b="1" dirty="0"/>
              <a:t>daha az sayıdaki </a:t>
            </a:r>
            <a:br>
              <a:rPr lang="tr-TR" b="1" dirty="0"/>
            </a:br>
            <a:r>
              <a:rPr lang="tr-TR" b="1" dirty="0"/>
              <a:t>kernel thread’i </a:t>
            </a:r>
            <a:br>
              <a:rPr lang="tr-TR" b="1" dirty="0"/>
            </a:br>
            <a:r>
              <a:rPr lang="tr-TR" b="1" dirty="0"/>
              <a:t>eşleştirilir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(</a:t>
            </a:r>
            <a:r>
              <a:rPr lang="tr-TR" b="1" dirty="0"/>
              <a:t>Solaris 9, Unix işletim </a:t>
            </a:r>
            <a:br>
              <a:rPr lang="tr-TR" b="1" dirty="0"/>
            </a:br>
            <a:r>
              <a:rPr lang="tr-TR" b="1" dirty="0"/>
              <a:t>sistemleri</a:t>
            </a:r>
            <a:r>
              <a:rPr lang="tr-TR" dirty="0"/>
              <a:t> kullanır). </a:t>
            </a:r>
          </a:p>
          <a:p>
            <a:endParaRPr lang="tr-TR" dirty="0"/>
          </a:p>
          <a:p>
            <a:r>
              <a:rPr lang="tr-TR" dirty="0"/>
              <a:t>Bir thread sistem çağrısını bloklarsa, kernel başka bir thread’i çalıştırır.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04" y="1196752"/>
            <a:ext cx="40005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09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Thread kütüphaneleri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2019757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Thread kütüphanesi, </a:t>
            </a:r>
            <a:r>
              <a:rPr lang="tr-TR" b="1" dirty="0"/>
              <a:t>programcıya thread oluşturmak ve yönetmek için API sağlar</a:t>
            </a:r>
            <a:r>
              <a:rPr lang="tr-TR" dirty="0"/>
              <a:t>. </a:t>
            </a:r>
          </a:p>
          <a:p>
            <a:r>
              <a:rPr lang="tr-TR" dirty="0"/>
              <a:t>Thread kütüphanesi oluşturulurken iki farklı yaklaşım kullanılır: </a:t>
            </a:r>
          </a:p>
          <a:p>
            <a:pPr lvl="1"/>
            <a:r>
              <a:rPr lang="tr-TR" dirty="0"/>
              <a:t>Tüm thread kütüphanesi </a:t>
            </a:r>
            <a:r>
              <a:rPr lang="tr-TR" b="1" dirty="0"/>
              <a:t>kullanıcı alanında oluşturulur</a:t>
            </a:r>
            <a:r>
              <a:rPr lang="tr-TR" dirty="0"/>
              <a:t> ve </a:t>
            </a:r>
            <a:r>
              <a:rPr lang="tr-TR" b="1" dirty="0"/>
              <a:t>kernel desteği yoktur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İşletim sisteminin doğrudan desteklediği </a:t>
            </a:r>
            <a:r>
              <a:rPr lang="tr-TR" b="1" dirty="0"/>
              <a:t>kernel seviyesinde</a:t>
            </a:r>
            <a:r>
              <a:rPr lang="tr-TR" dirty="0"/>
              <a:t> kütüphane oluşturulur. </a:t>
            </a:r>
          </a:p>
        </p:txBody>
      </p:sp>
    </p:spTree>
    <p:extLst>
      <p:ext uri="{BB962C8B-B14F-4D97-AF65-F5344CB8AC3E}">
        <p14:creationId xmlns:p14="http://schemas.microsoft.com/office/powerpoint/2010/main" val="346113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Çoklu thread oluşturmak için iki farklı strateji kullanılmaktadır: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Asenkron threading</a:t>
            </a:r>
            <a:r>
              <a:rPr lang="tr-TR" dirty="0"/>
              <a:t>: </a:t>
            </a:r>
            <a:r>
              <a:rPr lang="tr-TR" b="1" dirty="0"/>
              <a:t>Parent</a:t>
            </a:r>
            <a:r>
              <a:rPr lang="tr-TR" dirty="0"/>
              <a:t>, yeni bir child thread oluşturduğunda </a:t>
            </a:r>
            <a:r>
              <a:rPr lang="tr-TR" b="1" dirty="0"/>
              <a:t>eşzamanlı olarak çalışmasını sürdürür</a:t>
            </a:r>
            <a:r>
              <a:rPr lang="tr-TR" dirty="0"/>
              <a:t>. </a:t>
            </a:r>
          </a:p>
          <a:p>
            <a:pPr lvl="2"/>
            <a:r>
              <a:rPr lang="tr-TR" dirty="0"/>
              <a:t>Asenkron threading, thread’ler arasında veri paylaşımı az olduğunda kullanılır.</a:t>
            </a:r>
          </a:p>
          <a:p>
            <a:pPr lvl="1"/>
            <a:endParaRPr lang="tr-TR" dirty="0"/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Senkron threading</a:t>
            </a:r>
            <a:r>
              <a:rPr lang="tr-TR" dirty="0"/>
              <a:t>: </a:t>
            </a:r>
            <a:r>
              <a:rPr lang="tr-TR" b="1" dirty="0"/>
              <a:t>Parent</a:t>
            </a:r>
            <a:r>
              <a:rPr lang="tr-TR" dirty="0"/>
              <a:t>, child process oluşturduğunda </a:t>
            </a:r>
            <a:r>
              <a:rPr lang="tr-TR" b="1" dirty="0"/>
              <a:t>çalışmasını durdurur</a:t>
            </a:r>
            <a:r>
              <a:rPr lang="tr-TR" dirty="0"/>
              <a:t> ve tüm child process’ler sonlandığında çalışmasına devam eder (</a:t>
            </a:r>
            <a:r>
              <a:rPr lang="tr-TR" b="1" dirty="0"/>
              <a:t>fork-join strategy</a:t>
            </a:r>
            <a:r>
              <a:rPr lang="tr-TR" dirty="0"/>
              <a:t>).</a:t>
            </a:r>
          </a:p>
          <a:p>
            <a:pPr lvl="2"/>
            <a:r>
              <a:rPr lang="tr-TR" dirty="0"/>
              <a:t>Senkron threading threadler arasında veri paylaşımı çok olduğunda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00753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thread, </a:t>
            </a:r>
          </a:p>
          <a:p>
            <a:pPr lvl="1"/>
            <a:r>
              <a:rPr lang="tr-TR" b="1" dirty="0"/>
              <a:t>Program Counter (PC register), </a:t>
            </a:r>
          </a:p>
          <a:p>
            <a:pPr lvl="1"/>
            <a:r>
              <a:rPr lang="tr-TR" b="1" dirty="0"/>
              <a:t>Bir grup register ve </a:t>
            </a:r>
          </a:p>
          <a:p>
            <a:pPr lvl="1"/>
            <a:r>
              <a:rPr lang="tr-TR" b="1" dirty="0"/>
              <a:t>Bir stack </a:t>
            </a:r>
          </a:p>
          <a:p>
            <a:pPr marL="0" indent="0">
              <a:buNone/>
            </a:pPr>
            <a:r>
              <a:rPr lang="tr-TR" b="1" dirty="0"/>
              <a:t>   </a:t>
            </a:r>
            <a:r>
              <a:rPr lang="tr-TR" dirty="0"/>
              <a:t>yapısına sahiptir. </a:t>
            </a:r>
          </a:p>
          <a:p>
            <a:r>
              <a:rPr lang="tr-TR" dirty="0"/>
              <a:t>Thread’ler, </a:t>
            </a:r>
          </a:p>
          <a:p>
            <a:pPr lvl="1"/>
            <a:r>
              <a:rPr lang="tr-TR" b="1" dirty="0"/>
              <a:t>Program kodunu, </a:t>
            </a:r>
          </a:p>
          <a:p>
            <a:pPr lvl="1"/>
            <a:r>
              <a:rPr lang="tr-TR" b="1" dirty="0"/>
              <a:t>Data kısmını, </a:t>
            </a:r>
          </a:p>
          <a:p>
            <a:pPr lvl="1"/>
            <a:r>
              <a:rPr lang="tr-TR" b="1" dirty="0"/>
              <a:t>Dosyalar</a:t>
            </a:r>
          </a:p>
          <a:p>
            <a:pPr marL="0" indent="0">
              <a:buNone/>
            </a:pPr>
            <a:r>
              <a:rPr lang="tr-TR" dirty="0"/>
              <a:t>  gibi işletim sistemi kaynaklarını ortak kullanır. </a:t>
            </a:r>
          </a:p>
        </p:txBody>
      </p:sp>
    </p:spTree>
    <p:extLst>
      <p:ext uri="{BB962C8B-B14F-4D97-AF65-F5344CB8AC3E}">
        <p14:creationId xmlns:p14="http://schemas.microsoft.com/office/powerpoint/2010/main" val="1261775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Günümüzde 3 temel thread kütüphanesi kullanılmaktadır: </a:t>
            </a:r>
          </a:p>
          <a:p>
            <a:pPr lvl="1"/>
            <a:r>
              <a:rPr lang="tr-TR" dirty="0"/>
              <a:t>POSIX Pthreads </a:t>
            </a:r>
          </a:p>
          <a:p>
            <a:pPr lvl="1"/>
            <a:r>
              <a:rPr lang="tr-TR" dirty="0"/>
              <a:t>Windows </a:t>
            </a:r>
          </a:p>
          <a:p>
            <a:pPr lvl="1"/>
            <a:r>
              <a:rPr lang="tr-TR" dirty="0"/>
              <a:t>Java </a:t>
            </a:r>
          </a:p>
          <a:p>
            <a:r>
              <a:rPr lang="tr-TR" dirty="0"/>
              <a:t>Pthreads, user-level veya kernel-level thread kütüphanesi sağlar. </a:t>
            </a:r>
          </a:p>
          <a:p>
            <a:r>
              <a:rPr lang="tr-TR" dirty="0"/>
              <a:t>Windows threads, kernel-level thread kütüphanesi sağlar. </a:t>
            </a:r>
          </a:p>
          <a:p>
            <a:r>
              <a:rPr lang="tr-TR" dirty="0"/>
              <a:t>Java threads, user-level thread kütüphanesi sağlar. </a:t>
            </a:r>
          </a:p>
        </p:txBody>
      </p:sp>
    </p:spTree>
    <p:extLst>
      <p:ext uri="{BB962C8B-B14F-4D97-AF65-F5344CB8AC3E}">
        <p14:creationId xmlns:p14="http://schemas.microsoft.com/office/powerpoint/2010/main" val="1881572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Pthreads</a:t>
            </a:r>
            <a:r>
              <a:rPr lang="tr-TR" dirty="0"/>
              <a:t> </a:t>
            </a:r>
          </a:p>
          <a:p>
            <a:r>
              <a:rPr lang="tr-TR" dirty="0"/>
              <a:t>Pthreads, </a:t>
            </a:r>
            <a:r>
              <a:rPr lang="tr-TR" b="1" dirty="0"/>
              <a:t>IEEE1003.1c</a:t>
            </a:r>
            <a:r>
              <a:rPr lang="tr-TR" dirty="0"/>
              <a:t> standardıyla thread oluşturma ve yönetmek için tanımlanan API’dir. </a:t>
            </a:r>
          </a:p>
          <a:p>
            <a:r>
              <a:rPr lang="tr-TR" b="1" dirty="0"/>
              <a:t>Linux, Unix, Mac OS X</a:t>
            </a:r>
            <a:r>
              <a:rPr lang="tr-TR" dirty="0"/>
              <a:t> ve </a:t>
            </a:r>
            <a:r>
              <a:rPr lang="tr-TR" b="1" dirty="0"/>
              <a:t>Solaris işletim sistemleri</a:t>
            </a:r>
            <a:r>
              <a:rPr lang="tr-TR" dirty="0"/>
              <a:t> Pthreads standardını kullanır. </a:t>
            </a:r>
          </a:p>
          <a:p>
            <a:pPr lvl="1"/>
            <a:r>
              <a:rPr lang="tr-TR" dirty="0"/>
              <a:t>Windows Pthreads standardını desteklemez. </a:t>
            </a:r>
          </a:p>
          <a:p>
            <a:r>
              <a:rPr lang="tr-TR" dirty="0"/>
              <a:t>Pthreads standardında thread’lerin hepsi ayrı fonksiyonlar halinde oluşturulur. </a:t>
            </a:r>
          </a:p>
          <a:p>
            <a:r>
              <a:rPr lang="tr-TR" dirty="0"/>
              <a:t>Tüm thread’ler global scope’ta tanımlanan verileri paylaşırlar.</a:t>
            </a:r>
          </a:p>
        </p:txBody>
      </p:sp>
    </p:spTree>
    <p:extLst>
      <p:ext uri="{BB962C8B-B14F-4D97-AF65-F5344CB8AC3E}">
        <p14:creationId xmlns:p14="http://schemas.microsoft.com/office/powerpoint/2010/main" val="1020510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" y="716474"/>
            <a:ext cx="9115799" cy="550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57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" y="2864693"/>
            <a:ext cx="896874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Pthreads – Örnek</a:t>
            </a:r>
          </a:p>
          <a:p>
            <a:r>
              <a:rPr lang="tr-TR" dirty="0"/>
              <a:t>Önceki örnekte bir thread oluştulmuştur. Çok sayıda thread aşağıdaki örnekteki gibi oluşturulabilir.</a:t>
            </a:r>
          </a:p>
        </p:txBody>
      </p:sp>
    </p:spTree>
    <p:extLst>
      <p:ext uri="{BB962C8B-B14F-4D97-AF65-F5344CB8AC3E}">
        <p14:creationId xmlns:p14="http://schemas.microsoft.com/office/powerpoint/2010/main" val="3539261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Windows threads</a:t>
            </a:r>
            <a:r>
              <a:rPr lang="tr-TR" dirty="0"/>
              <a:t> </a:t>
            </a:r>
          </a:p>
          <a:p>
            <a:r>
              <a:rPr lang="tr-TR" dirty="0"/>
              <a:t>Windows thread kütüphanesi ile thread oluşturma Pthreads ile birçok açıdan benzerlik gösterir. </a:t>
            </a:r>
          </a:p>
          <a:p>
            <a:r>
              <a:rPr lang="tr-TR" dirty="0"/>
              <a:t>Thread’lerin hepsi ayrı fonksiyonlar halinde oluşturulur. </a:t>
            </a:r>
          </a:p>
          <a:p>
            <a:r>
              <a:rPr lang="tr-TR" dirty="0"/>
              <a:t>Tüm thread’ler global scope’ta tanımlanan verileri paylaşırlar</a:t>
            </a:r>
          </a:p>
        </p:txBody>
      </p:sp>
    </p:spTree>
    <p:extLst>
      <p:ext uri="{BB962C8B-B14F-4D97-AF65-F5344CB8AC3E}">
        <p14:creationId xmlns:p14="http://schemas.microsoft.com/office/powerpoint/2010/main" val="3019546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3059"/>
            <a:ext cx="9112839" cy="63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276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9" y="5013176"/>
            <a:ext cx="8162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kütüphaneleri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Java threads</a:t>
            </a:r>
            <a:r>
              <a:rPr lang="tr-TR" dirty="0"/>
              <a:t> </a:t>
            </a:r>
          </a:p>
          <a:p>
            <a:r>
              <a:rPr lang="tr-TR" dirty="0"/>
              <a:t>Java thread’leri, JVM (Java Virtual Machine) kullanılabilen tüm sistemlerde çalışır. </a:t>
            </a:r>
          </a:p>
          <a:p>
            <a:pPr lvl="1"/>
            <a:r>
              <a:rPr lang="tr-TR" dirty="0"/>
              <a:t>Java thread API, </a:t>
            </a:r>
            <a:r>
              <a:rPr lang="tr-TR" b="1" dirty="0"/>
              <a:t>Windows, Linux, Unix, Mac OS X</a:t>
            </a:r>
            <a:r>
              <a:rPr lang="tr-TR" dirty="0"/>
              <a:t> ve </a:t>
            </a:r>
            <a:r>
              <a:rPr lang="tr-TR" b="1" dirty="0"/>
              <a:t>Android için kullanılabilir</a:t>
            </a:r>
            <a:r>
              <a:rPr lang="tr-TR" dirty="0"/>
              <a:t>. </a:t>
            </a:r>
          </a:p>
          <a:p>
            <a:r>
              <a:rPr lang="tr-TR" dirty="0"/>
              <a:t>Java thread’leri arasında veri paylaşımı parameter passing ile yapılır. </a:t>
            </a:r>
          </a:p>
          <a:p>
            <a:r>
              <a:rPr lang="tr-TR" dirty="0"/>
              <a:t>Java ile iki farklı teknik kullanılarak thread oluşturulabilir: </a:t>
            </a:r>
          </a:p>
          <a:p>
            <a:pPr lvl="1"/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Thread</a:t>
            </a:r>
            <a:r>
              <a:rPr lang="tr-TR" dirty="0"/>
              <a:t> sınıfından yeni bir sınıf türetilir ve </a:t>
            </a:r>
            <a:r>
              <a:rPr lang="tr-TR" b="1" dirty="0"/>
              <a:t>run()</a:t>
            </a:r>
            <a:r>
              <a:rPr lang="tr-TR" dirty="0"/>
              <a:t> metodu override yapılır. </a:t>
            </a:r>
          </a:p>
          <a:p>
            <a:pPr lvl="1"/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Runnable</a:t>
            </a:r>
            <a:r>
              <a:rPr lang="tr-TR" dirty="0"/>
              <a:t> arayüzünü kullanan </a:t>
            </a:r>
            <a:br>
              <a:rPr lang="tr-TR" dirty="0"/>
            </a:br>
            <a:r>
              <a:rPr lang="tr-TR" dirty="0"/>
              <a:t>bir sınıf oluşturulur. </a:t>
            </a:r>
            <a:br>
              <a:rPr lang="tr-TR" dirty="0"/>
            </a:br>
            <a:r>
              <a:rPr lang="tr-TR" dirty="0"/>
              <a:t>(yaygın kullanılır.)</a:t>
            </a:r>
          </a:p>
        </p:txBody>
      </p:sp>
    </p:spTree>
    <p:extLst>
      <p:ext uri="{BB962C8B-B14F-4D97-AF65-F5344CB8AC3E}">
        <p14:creationId xmlns:p14="http://schemas.microsoft.com/office/powerpoint/2010/main" val="2625634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" y="12095"/>
            <a:ext cx="9113001" cy="63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140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Dolaylı thread oluşturma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634000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Multicore işlemcilerdeki gelişmelerle birlikte, uygulamalar </a:t>
            </a:r>
            <a:r>
              <a:rPr lang="tr-TR" b="1" dirty="0"/>
              <a:t>yüzlerce hatta binlerce thread</a:t>
            </a:r>
            <a:r>
              <a:rPr lang="tr-TR" dirty="0"/>
              <a:t> içermektedirler. </a:t>
            </a:r>
          </a:p>
          <a:p>
            <a:r>
              <a:rPr lang="tr-TR" dirty="0"/>
              <a:t>Çok sayıda thread ile uygulama geliştirmek oldukça zordur ve hata olma olasılığı vardır. </a:t>
            </a:r>
          </a:p>
          <a:p>
            <a:r>
              <a:rPr lang="tr-TR" dirty="0"/>
              <a:t>Thread oluşturma işinin uygulama geliştiriciler yerine, </a:t>
            </a:r>
            <a:r>
              <a:rPr lang="tr-TR" b="1" dirty="0"/>
              <a:t>compiler tarafından yapılması</a:t>
            </a:r>
            <a:r>
              <a:rPr lang="tr-TR" dirty="0"/>
              <a:t> günümüzde giderek popüler hale gelmektedir. </a:t>
            </a:r>
          </a:p>
          <a:p>
            <a:r>
              <a:rPr lang="tr-TR" dirty="0"/>
              <a:t>Bu stratejiye </a:t>
            </a:r>
            <a:r>
              <a:rPr lang="tr-TR" b="1" i="1" dirty="0">
                <a:solidFill>
                  <a:srgbClr val="FF0000"/>
                </a:solidFill>
              </a:rPr>
              <a:t>implicit threading</a:t>
            </a:r>
            <a:r>
              <a:rPr lang="tr-TR" dirty="0"/>
              <a:t> denilmektedir.</a:t>
            </a:r>
          </a:p>
        </p:txBody>
      </p:sp>
    </p:spTree>
    <p:extLst>
      <p:ext uri="{BB962C8B-B14F-4D97-AF65-F5344CB8AC3E}">
        <p14:creationId xmlns:p14="http://schemas.microsoft.com/office/powerpoint/2010/main" val="126743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Süreçlerle (Process) Thread’ler</a:t>
            </a:r>
          </a:p>
          <a:p>
            <a:r>
              <a:rPr lang="tr-TR" dirty="0"/>
              <a:t>Klasik process’ler tek thread’e sahiptirler. </a:t>
            </a:r>
          </a:p>
          <a:p>
            <a:r>
              <a:rPr lang="tr-TR" dirty="0"/>
              <a:t>Eğer </a:t>
            </a:r>
            <a:r>
              <a:rPr lang="tr-TR" b="1" dirty="0"/>
              <a:t>bir process</a:t>
            </a:r>
            <a:r>
              <a:rPr lang="tr-TR" dirty="0"/>
              <a:t>, birden fazla thread’e sahipse </a:t>
            </a:r>
            <a:r>
              <a:rPr lang="tr-TR" b="1" dirty="0"/>
              <a:t>birden fazla görevi eşzamanlı yapabilir</a:t>
            </a:r>
            <a:r>
              <a:rPr lang="tr-TR" dirty="0"/>
              <a:t>. </a:t>
            </a:r>
          </a:p>
          <a:p>
            <a:r>
              <a:rPr lang="tr-TR" dirty="0"/>
              <a:t>Günümüzdeki modern bilgisayarlarda çalışan yazılım uygulamalarının çoğu </a:t>
            </a:r>
            <a:r>
              <a:rPr lang="tr-TR" b="1" i="1" dirty="0">
                <a:solidFill>
                  <a:srgbClr val="FF0000"/>
                </a:solidFill>
              </a:rPr>
              <a:t>multithread</a:t>
            </a:r>
            <a:r>
              <a:rPr lang="tr-TR" dirty="0"/>
              <a:t> çalışırlar. </a:t>
            </a:r>
          </a:p>
          <a:p>
            <a:r>
              <a:rPr lang="tr-TR" dirty="0"/>
              <a:t>Uygulamalar, çok sayıda thread’e sahip tek process şeklinde geliştirilirler. </a:t>
            </a:r>
          </a:p>
          <a:p>
            <a:pPr lvl="1"/>
            <a:r>
              <a:rPr lang="tr-TR" dirty="0"/>
              <a:t>Bir Web browser, bir thread ile veri aktarımı yapabilir, başka thread ile verileri ekranda görüntüleyebilir.</a:t>
            </a:r>
          </a:p>
          <a:p>
            <a:pPr lvl="1"/>
            <a:r>
              <a:rPr lang="tr-TR" dirty="0"/>
              <a:t>Bir kelime işlemci uygulaması, bir thread ile klavyeden giriş alabilir, bir thread ile spell check yapabilir ve başka bir thread ile ekran görüntüsünü düzenleyebilir.</a:t>
            </a:r>
          </a:p>
        </p:txBody>
      </p:sp>
    </p:spTree>
    <p:extLst>
      <p:ext uri="{BB962C8B-B14F-4D97-AF65-F5344CB8AC3E}">
        <p14:creationId xmlns:p14="http://schemas.microsoft.com/office/powerpoint/2010/main" val="723805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b="1" i="1" u="sng" dirty="0"/>
              <a:t>Thread pools </a:t>
            </a:r>
          </a:p>
          <a:p>
            <a:r>
              <a:rPr lang="tr-TR" dirty="0"/>
              <a:t>Multithreaded bir Web sunucu, gelen isteklerin her birisi için yeni thread oluşturur. </a:t>
            </a:r>
          </a:p>
          <a:p>
            <a:pPr lvl="1"/>
            <a:r>
              <a:rPr lang="tr-TR" sz="2000" dirty="0"/>
              <a:t>Eşzamanlı çok sayıda istemciye servis sağlayabilir. </a:t>
            </a:r>
          </a:p>
          <a:p>
            <a:pPr lvl="1"/>
            <a:r>
              <a:rPr lang="tr-TR" sz="2000" dirty="0"/>
              <a:t>Gelen istek sayısı çok artarsa sistem kaynakları (CPU time, memory, …) tükenir. </a:t>
            </a:r>
          </a:p>
          <a:p>
            <a:r>
              <a:rPr lang="tr-TR" sz="2000" dirty="0"/>
              <a:t>M</a:t>
            </a:r>
            <a:r>
              <a:rPr lang="tr-TR" dirty="0"/>
              <a:t>ultithreaded sistemlerde belirli sayıda thread oluşturulmasına izin vermek için </a:t>
            </a:r>
            <a:r>
              <a:rPr lang="tr-TR" b="1" i="1" dirty="0">
                <a:solidFill>
                  <a:srgbClr val="FF0000"/>
                </a:solidFill>
              </a:rPr>
              <a:t>thread pool</a:t>
            </a:r>
            <a:r>
              <a:rPr lang="tr-TR" dirty="0"/>
              <a:t> oluşturulur. </a:t>
            </a:r>
          </a:p>
          <a:p>
            <a:pPr lvl="1"/>
            <a:r>
              <a:rPr lang="tr-TR" sz="2000" dirty="0"/>
              <a:t>Yeni istek geldiğinde thread pool içerisinde kullanılabilir thread varsa cevaplanır, yoksa bir thread’in serbest hale gelmesi beklenir. </a:t>
            </a:r>
          </a:p>
          <a:p>
            <a:pPr lvl="1"/>
            <a:r>
              <a:rPr lang="tr-TR" sz="2000" dirty="0"/>
              <a:t>Varolan thread’in kullanımı yeni thread oluşturmaya göre daha hızlıdır.</a:t>
            </a:r>
          </a:p>
        </p:txBody>
      </p:sp>
    </p:spTree>
    <p:extLst>
      <p:ext uri="{BB962C8B-B14F-4D97-AF65-F5344CB8AC3E}">
        <p14:creationId xmlns:p14="http://schemas.microsoft.com/office/powerpoint/2010/main" val="613038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2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i="1" u="sng" dirty="0"/>
              <a:t>Thread pools - Windows </a:t>
            </a:r>
          </a:p>
          <a:p>
            <a:r>
              <a:rPr lang="tr-TR" sz="2000" dirty="0"/>
              <a:t>Örnekte </a:t>
            </a:r>
            <a:r>
              <a:rPr lang="tr-TR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PoolFunction()</a:t>
            </a:r>
            <a:r>
              <a:rPr lang="tr-TR" sz="2000" dirty="0"/>
              <a:t> fonksiyonu thread olarak çalıştırılmaktadır. 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Parametreler: </a:t>
            </a:r>
          </a:p>
          <a:p>
            <a:pPr lvl="1"/>
            <a:r>
              <a:rPr lang="tr-TR" sz="2000" dirty="0"/>
              <a:t>LPTHREAD_START_ROUTINE, thread olarak çalışacak fonksiyonun pointer’ı </a:t>
            </a:r>
          </a:p>
          <a:p>
            <a:pPr lvl="1"/>
            <a:r>
              <a:rPr lang="tr-TR" sz="2000" dirty="0"/>
              <a:t>PVOID, Gönderilecek parametre </a:t>
            </a:r>
          </a:p>
          <a:p>
            <a:pPr lvl="1"/>
            <a:r>
              <a:rPr lang="tr-TR" sz="2000" dirty="0"/>
              <a:t>ULONG, Bayrak bitleri (bekleme süresi, I/O gerekliliği, …)</a:t>
            </a:r>
            <a:endParaRPr lang="tr-T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339702"/>
            <a:ext cx="74104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60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62" y="3056938"/>
            <a:ext cx="3849434" cy="145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i="1" u="sng" dirty="0"/>
              <a:t>OpenMP</a:t>
            </a:r>
            <a:r>
              <a:rPr lang="tr-TR" dirty="0"/>
              <a:t> </a:t>
            </a:r>
          </a:p>
          <a:p>
            <a:r>
              <a:rPr lang="tr-TR" dirty="0"/>
              <a:t>OpenMP, </a:t>
            </a:r>
            <a:r>
              <a:rPr lang="tr-TR" b="1" dirty="0"/>
              <a:t>C, C++</a:t>
            </a:r>
            <a:r>
              <a:rPr lang="tr-TR" dirty="0"/>
              <a:t> ve </a:t>
            </a:r>
            <a:r>
              <a:rPr lang="tr-TR" b="1" dirty="0"/>
              <a:t>Fortran</a:t>
            </a:r>
            <a:r>
              <a:rPr lang="tr-TR" dirty="0"/>
              <a:t> için yazılmış bir grup compiler direktifidir. </a:t>
            </a:r>
          </a:p>
          <a:p>
            <a:pPr lvl="1"/>
            <a:r>
              <a:rPr lang="tr-TR" dirty="0"/>
              <a:t>Shared memory yaklaşımını kullanılır. </a:t>
            </a:r>
          </a:p>
          <a:p>
            <a:pPr lvl="1"/>
            <a:r>
              <a:rPr lang="tr-TR" dirty="0"/>
              <a:t>OpenMP ile paralel çalışacak kod blokları için</a:t>
            </a:r>
            <a:br>
              <a:rPr lang="tr-TR" dirty="0"/>
            </a:br>
            <a:r>
              <a:rPr lang="tr-TR" sz="2600" b="1" dirty="0">
                <a:latin typeface="Consolas" pitchFamily="49" charset="0"/>
                <a:cs typeface="Consolas" pitchFamily="49" charset="0"/>
              </a:rPr>
              <a:t>#pragma omp</a:t>
            </a:r>
            <a:r>
              <a:rPr lang="tr-TR" sz="2600" dirty="0"/>
              <a:t> </a:t>
            </a:r>
            <a:r>
              <a:rPr lang="tr-TR" sz="2600" b="1" dirty="0">
                <a:latin typeface="Consolas" pitchFamily="49" charset="0"/>
                <a:cs typeface="Consolas" pitchFamily="49" charset="0"/>
              </a:rPr>
              <a:t>parallel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direktifi bloğun hemen </a:t>
            </a:r>
            <a:br>
              <a:rPr lang="tr-TR" dirty="0"/>
            </a:br>
            <a:r>
              <a:rPr lang="tr-TR" dirty="0"/>
              <a:t>başında kullanılır. </a:t>
            </a:r>
          </a:p>
          <a:p>
            <a:pPr lvl="1"/>
            <a:r>
              <a:rPr lang="tr-TR" dirty="0"/>
              <a:t>OpenMP farklı türdeki </a:t>
            </a:r>
            <a:br>
              <a:rPr lang="tr-TR" dirty="0"/>
            </a:br>
            <a:r>
              <a:rPr lang="tr-TR" dirty="0"/>
              <a:t>deyimler için ayrı direktifler kullanır. </a:t>
            </a:r>
          </a:p>
          <a:p>
            <a:r>
              <a:rPr lang="tr-TR" dirty="0"/>
              <a:t>OpenMP, Linux, Windows ve Mac OS X sistemlerdeki çok sayıda açık kaynak ve ticari compiler’larda kullanılabilir.</a:t>
            </a:r>
          </a:p>
          <a:p>
            <a:pPr marL="0" indent="0">
              <a:buNone/>
            </a:pPr>
            <a:r>
              <a:rPr lang="tr-TR" dirty="0"/>
              <a:t>                              </a:t>
            </a:r>
            <a:r>
              <a:rPr lang="tr-TR" dirty="0">
                <a:sym typeface="Wingdings" pitchFamily="2" charset="2"/>
              </a:rPr>
              <a:t>Son saatte OpenMP anlatılacaktır.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0848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" y="1287266"/>
            <a:ext cx="9058847" cy="480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12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Grand central dispatch</a:t>
            </a:r>
            <a:r>
              <a:rPr lang="tr-TR" dirty="0"/>
              <a:t> </a:t>
            </a:r>
          </a:p>
          <a:p>
            <a:r>
              <a:rPr lang="tr-TR" dirty="0"/>
              <a:t>Grand central dispatch (GCD), Apple Mac OS X ve iOS işletim sistemlerinde paralel çalışacak kısımları belirlemek için kullanılır. </a:t>
            </a:r>
          </a:p>
          <a:p>
            <a:r>
              <a:rPr lang="tr-TR" dirty="0"/>
              <a:t>Paralel çalışacak bloğun belirtilmesi için ^ sembolü kullanılır. </a:t>
            </a:r>
          </a:p>
          <a:p>
            <a:pPr marL="0" indent="0">
              <a:buNone/>
            </a:pPr>
            <a:r>
              <a:rPr lang="tr-TR" dirty="0"/>
              <a:t>  	</a:t>
            </a:r>
            <a:r>
              <a:rPr lang="tr-TR" b="1" dirty="0">
                <a:latin typeface="Consolas" pitchFamily="49" charset="0"/>
                <a:cs typeface="Consolas" pitchFamily="49" charset="0"/>
              </a:rPr>
              <a:t>^{ printf("Burası paralel bir bloktur."); }</a:t>
            </a:r>
          </a:p>
          <a:p>
            <a:r>
              <a:rPr lang="tr-TR" dirty="0"/>
              <a:t>GCD blokları dispatch queue içerisine yerleştirir. </a:t>
            </a:r>
          </a:p>
          <a:p>
            <a:pPr lvl="1"/>
            <a:r>
              <a:rPr lang="tr-TR" dirty="0"/>
              <a:t>Bir blok kuyruktan atılırsa, tekrar thread havuzundaki bir thread’e atanabilir. </a:t>
            </a:r>
          </a:p>
          <a:p>
            <a:pPr lvl="1"/>
            <a:r>
              <a:rPr lang="tr-TR" dirty="0"/>
              <a:t>Dispatch queue, </a:t>
            </a:r>
            <a:r>
              <a:rPr lang="tr-TR" b="1" i="1" dirty="0">
                <a:solidFill>
                  <a:srgbClr val="FF0000"/>
                </a:solidFill>
              </a:rPr>
              <a:t>serial</a:t>
            </a:r>
            <a:r>
              <a:rPr lang="tr-TR" dirty="0"/>
              <a:t> veya </a:t>
            </a:r>
            <a:r>
              <a:rPr lang="tr-TR" b="1" i="1" dirty="0">
                <a:solidFill>
                  <a:srgbClr val="FF0000"/>
                </a:solidFill>
              </a:rPr>
              <a:t>concurrent </a:t>
            </a:r>
            <a:r>
              <a:rPr lang="tr-TR" dirty="0"/>
              <a:t>şeklinde oluşturulabilir. </a:t>
            </a:r>
          </a:p>
          <a:p>
            <a:pPr lvl="2"/>
            <a:r>
              <a:rPr lang="tr-TR" b="1" dirty="0"/>
              <a:t>Serial queue</a:t>
            </a:r>
            <a:r>
              <a:rPr lang="tr-TR" dirty="0"/>
              <a:t>, FIFO çalışır ve sadece bir blok kuyruktan alınabilir. </a:t>
            </a:r>
          </a:p>
          <a:p>
            <a:pPr lvl="2"/>
            <a:r>
              <a:rPr lang="tr-TR" b="1" dirty="0"/>
              <a:t>Concurrent queue</a:t>
            </a:r>
            <a:r>
              <a:rPr lang="tr-TR" dirty="0"/>
              <a:t>, FIFO çalışır ve kuyruktan birden fazla blok aynı anda alınabilir.</a:t>
            </a:r>
          </a:p>
        </p:txBody>
      </p:sp>
    </p:spTree>
    <p:extLst>
      <p:ext uri="{BB962C8B-B14F-4D97-AF65-F5344CB8AC3E}">
        <p14:creationId xmlns:p14="http://schemas.microsoft.com/office/powerpoint/2010/main" val="1228338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Dolaylı thread oluşturma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Grand central dispatch</a:t>
            </a:r>
            <a:r>
              <a:rPr lang="tr-TR" dirty="0"/>
              <a:t> </a:t>
            </a:r>
          </a:p>
          <a:p>
            <a:r>
              <a:rPr lang="tr-TR" dirty="0"/>
              <a:t>Concurrent queue, önceliklendirilmiş 3 tane dispatch kuyruğa sahiptir: low, default ve high. </a:t>
            </a:r>
          </a:p>
          <a:p>
            <a:pPr lvl="1"/>
            <a:r>
              <a:rPr lang="tr-TR" dirty="0"/>
              <a:t>Önceliklendirme ile blokların önem derecesi belirlenmektedir. </a:t>
            </a:r>
          </a:p>
          <a:p>
            <a:r>
              <a:rPr lang="tr-TR" dirty="0"/>
              <a:t>Aşağıdaki örnekte, default önceliğe sahip concurrent kuyruğa bir blok eklenmektedir.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1" y="4178891"/>
            <a:ext cx="7710393" cy="251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118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1604066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u="sng" dirty="0"/>
              <a:t>fork() ve exec() sistem çağrıları</a:t>
            </a:r>
            <a:r>
              <a:rPr lang="tr-TR" dirty="0"/>
              <a:t> </a:t>
            </a:r>
          </a:p>
          <a:p>
            <a:r>
              <a:rPr lang="tr-TR" dirty="0"/>
              <a:t>Bazı Unix sistemlerde, iki tür fork() çağrısı vardır. </a:t>
            </a:r>
          </a:p>
          <a:p>
            <a:pPr lvl="1"/>
            <a:r>
              <a:rPr lang="tr-TR" dirty="0"/>
              <a:t>Birisi ile tüm thread’ler duplicate yapılır, </a:t>
            </a:r>
          </a:p>
          <a:p>
            <a:pPr lvl="1"/>
            <a:r>
              <a:rPr lang="tr-TR" dirty="0"/>
              <a:t>Diğeri ile sadece fork() ile başlatılan thread duplicate yapılır. </a:t>
            </a:r>
          </a:p>
          <a:p>
            <a:r>
              <a:rPr lang="tr-TR" dirty="0"/>
              <a:t>exec() sistem çağrısı ile tüm thread’leri ile birlikte process duplicate yapılır. </a:t>
            </a:r>
          </a:p>
        </p:txBody>
      </p:sp>
    </p:spTree>
    <p:extLst>
      <p:ext uri="{BB962C8B-B14F-4D97-AF65-F5344CB8AC3E}">
        <p14:creationId xmlns:p14="http://schemas.microsoft.com/office/powerpoint/2010/main" val="1694224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Sinyal yakalama (Signal handling)</a:t>
            </a:r>
            <a:r>
              <a:rPr lang="tr-TR" dirty="0"/>
              <a:t> </a:t>
            </a:r>
          </a:p>
          <a:p>
            <a:r>
              <a:rPr lang="tr-TR" dirty="0"/>
              <a:t>Unix sistemlerde bir signal belirli bir olayın gerçekleştiğini gösterir. </a:t>
            </a:r>
          </a:p>
          <a:p>
            <a:pPr lvl="1"/>
            <a:r>
              <a:rPr lang="tr-TR" dirty="0"/>
              <a:t>Oluşan olaya karşılık gelen sinyal bir process’e iletilir. </a:t>
            </a:r>
          </a:p>
          <a:p>
            <a:r>
              <a:rPr lang="tr-TR" dirty="0"/>
              <a:t>Oluşan sinyal </a:t>
            </a:r>
            <a:r>
              <a:rPr lang="tr-TR" b="1" dirty="0"/>
              <a:t>senkron</a:t>
            </a:r>
            <a:r>
              <a:rPr lang="tr-TR" dirty="0"/>
              <a:t> veya </a:t>
            </a:r>
            <a:r>
              <a:rPr lang="tr-TR" b="1" dirty="0"/>
              <a:t>asenkron</a:t>
            </a:r>
            <a:r>
              <a:rPr lang="tr-TR" dirty="0"/>
              <a:t> alınabilir. </a:t>
            </a:r>
          </a:p>
          <a:p>
            <a:pPr lvl="1"/>
            <a:r>
              <a:rPr lang="tr-TR" dirty="0"/>
              <a:t>Senkron sinyal, sinyalin oluşmasına neden olan olayı gerçekleştiren process’e iletilir. </a:t>
            </a:r>
          </a:p>
          <a:p>
            <a:pPr lvl="1"/>
            <a:r>
              <a:rPr lang="tr-TR" dirty="0"/>
              <a:t>Asenkron sinyal, sinyali oluşturan process’ten başka bir process’e iletilir. </a:t>
            </a:r>
          </a:p>
          <a:p>
            <a:r>
              <a:rPr lang="tr-TR" dirty="0"/>
              <a:t>Senkron sinyale illegal hafıza erişimi veya 0’a bölme verilebilir. </a:t>
            </a:r>
          </a:p>
          <a:p>
            <a:r>
              <a:rPr lang="tr-TR" dirty="0"/>
              <a:t>Asenkron sinyale &lt;Ctrl&gt;&lt;C&gt; tuşlarına birlikte basmak verilebilir.</a:t>
            </a:r>
          </a:p>
        </p:txBody>
      </p:sp>
    </p:spTree>
    <p:extLst>
      <p:ext uri="{BB962C8B-B14F-4D97-AF65-F5344CB8AC3E}">
        <p14:creationId xmlns:p14="http://schemas.microsoft.com/office/powerpoint/2010/main" val="1962380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Sinyal yakalama (Signal handling)</a:t>
            </a:r>
            <a:r>
              <a:rPr lang="tr-TR" dirty="0"/>
              <a:t> </a:t>
            </a:r>
          </a:p>
          <a:p>
            <a:r>
              <a:rPr lang="tr-TR" dirty="0"/>
              <a:t>İşletim sistemlerinde sinyaller farklı hedeflere gönderilebilir: </a:t>
            </a:r>
          </a:p>
          <a:p>
            <a:pPr lvl="1"/>
            <a:r>
              <a:rPr lang="tr-TR" dirty="0"/>
              <a:t>Process içerisindeki sadece bir thread’e gönderilebilir (Senkron). </a:t>
            </a:r>
          </a:p>
          <a:p>
            <a:pPr lvl="1"/>
            <a:r>
              <a:rPr lang="tr-TR" dirty="0"/>
              <a:t>Process içerisindeki tüm thread’lere gönderilebilir </a:t>
            </a:r>
            <a:r>
              <a:rPr lang="tr-TR" b="1" dirty="0">
                <a:latin typeface="Consolas" pitchFamily="49" charset="0"/>
                <a:cs typeface="Consolas" pitchFamily="49" charset="0"/>
              </a:rPr>
              <a:t>&lt;Ctrl&gt;&lt;C&gt;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Process içerisindeki bazı thread’lere gönderilebilir. </a:t>
            </a:r>
          </a:p>
          <a:p>
            <a:pPr lvl="1"/>
            <a:r>
              <a:rPr lang="tr-TR" dirty="0"/>
              <a:t>Bir process için tüm sinyalleri almak üzere bir thread atanabilir. </a:t>
            </a:r>
          </a:p>
          <a:p>
            <a:r>
              <a:rPr lang="tr-TR" b="1" dirty="0"/>
              <a:t>Senkron sinyaller </a:t>
            </a:r>
            <a:r>
              <a:rPr lang="tr-TR" dirty="0"/>
              <a:t>sadece </a:t>
            </a:r>
            <a:r>
              <a:rPr lang="tr-TR" b="1" dirty="0"/>
              <a:t>oluşturan thread’e gönderilir</a:t>
            </a:r>
            <a:r>
              <a:rPr lang="tr-TR" dirty="0"/>
              <a:t>. </a:t>
            </a:r>
          </a:p>
          <a:p>
            <a:r>
              <a:rPr lang="tr-TR" dirty="0"/>
              <a:t>Aşağıdaki UNİX fonksiyonu ile ID değeri verilen process’e iletilir. </a:t>
            </a:r>
          </a:p>
          <a:p>
            <a:pPr marL="0" indent="0">
              <a:buNone/>
            </a:pPr>
            <a:r>
              <a:rPr lang="tr-TR" dirty="0"/>
              <a:t>  	</a:t>
            </a:r>
            <a:r>
              <a:rPr lang="tr-TR" b="1" dirty="0">
                <a:latin typeface="Consolas" pitchFamily="49" charset="0"/>
                <a:cs typeface="Consolas" pitchFamily="49" charset="0"/>
              </a:rPr>
              <a:t>kill( pid_t pid, int signal )</a:t>
            </a:r>
            <a:endParaRPr lang="tr-TR" dirty="0">
              <a:latin typeface="Consolas" pitchFamily="49" charset="0"/>
              <a:cs typeface="Consolas" pitchFamily="49" charset="0"/>
            </a:endParaRPr>
          </a:p>
          <a:p>
            <a:r>
              <a:rPr lang="tr-TR" dirty="0"/>
              <a:t>POSIX Pthreads ile aşağıdaki fonksiyon kullanılır.</a:t>
            </a:r>
          </a:p>
          <a:p>
            <a:pPr marL="0" indent="0">
              <a:buNone/>
            </a:pPr>
            <a:r>
              <a:rPr lang="tr-TR" b="1" dirty="0">
                <a:latin typeface="Consolas" pitchFamily="49" charset="0"/>
                <a:cs typeface="Consolas" pitchFamily="49" charset="0"/>
              </a:rPr>
              <a:t> 	pthread_kill( pthread__t pid, int signal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780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Multithread yapıda, her thread </a:t>
            </a:r>
            <a:r>
              <a:rPr lang="tr-TR" b="1" dirty="0"/>
              <a:t>paylaşmadan kullandığı</a:t>
            </a:r>
            <a:r>
              <a:rPr lang="tr-TR" dirty="0"/>
              <a:t> kendisine ait bileşenlere de sahiptir.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72977"/>
            <a:ext cx="77533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003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Thread iptal etme</a:t>
            </a:r>
            <a:r>
              <a:rPr lang="tr-TR" dirty="0"/>
              <a:t> </a:t>
            </a:r>
          </a:p>
          <a:p>
            <a:r>
              <a:rPr lang="tr-TR" dirty="0"/>
              <a:t>Bir thread’in </a:t>
            </a:r>
            <a:r>
              <a:rPr lang="tr-TR" b="1" dirty="0"/>
              <a:t>çalışması tamamlanmadan iptal edilebilir</a:t>
            </a:r>
            <a:r>
              <a:rPr lang="tr-TR" dirty="0"/>
              <a:t>. </a:t>
            </a:r>
          </a:p>
          <a:p>
            <a:r>
              <a:rPr lang="tr-TR" dirty="0"/>
              <a:t>İstenen bir sonucun bir thread tarafından bulunması halinde </a:t>
            </a:r>
            <a:r>
              <a:rPr lang="tr-TR" b="1" dirty="0"/>
              <a:t>diğerleri iptal edilebilir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( </a:t>
            </a:r>
            <a:r>
              <a:rPr lang="tr-TR" b="1" i="1" dirty="0"/>
              <a:t>speedup &gt; </a:t>
            </a:r>
            <a:r>
              <a:rPr lang="tr-TR" b="1" dirty="0"/>
              <a:t>1</a:t>
            </a:r>
            <a:r>
              <a:rPr lang="tr-TR" b="1" i="1" dirty="0"/>
              <a:t>/f</a:t>
            </a:r>
            <a:r>
              <a:rPr lang="tr-TR" dirty="0"/>
              <a:t> ) hatta ( </a:t>
            </a:r>
            <a:r>
              <a:rPr lang="tr-TR" b="1" dirty="0"/>
              <a:t>&gt; p </a:t>
            </a:r>
            <a:r>
              <a:rPr lang="tr-TR" dirty="0"/>
              <a:t>)</a:t>
            </a:r>
            <a:r>
              <a:rPr lang="tr-TR" b="1" dirty="0"/>
              <a:t> </a:t>
            </a:r>
            <a:r>
              <a:rPr lang="tr-TR" dirty="0"/>
              <a:t>dahi olabilir.</a:t>
            </a:r>
          </a:p>
          <a:p>
            <a:r>
              <a:rPr lang="tr-TR" dirty="0"/>
              <a:t>Bir Web sayfası yüklenirken stop butonuna basıldığında </a:t>
            </a:r>
            <a:r>
              <a:rPr lang="tr-TR" b="1" dirty="0"/>
              <a:t>process içerisindeki tüm thread’ler iptal edilir</a:t>
            </a:r>
            <a:r>
              <a:rPr lang="tr-TR" dirty="0"/>
              <a:t>. </a:t>
            </a:r>
          </a:p>
          <a:p>
            <a:r>
              <a:rPr lang="tr-TR" dirty="0"/>
              <a:t>Bir thread </a:t>
            </a:r>
            <a:r>
              <a:rPr lang="tr-TR" b="1" dirty="0"/>
              <a:t>başka bir thread’i aniden sonlandırabilir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Asenkron cancellation</a:t>
            </a:r>
            <a:r>
              <a:rPr lang="tr-TR" dirty="0"/>
              <a:t>). </a:t>
            </a:r>
          </a:p>
          <a:p>
            <a:r>
              <a:rPr lang="tr-TR" dirty="0"/>
              <a:t>Bir thread başka bir thread’in </a:t>
            </a:r>
            <a:r>
              <a:rPr lang="tr-TR" b="1" dirty="0"/>
              <a:t>kendi kendisini sonlandırmasını sağlayabilir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Deferred cancellation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2587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 çalıştırma kuralları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Thread iptal etme</a:t>
            </a:r>
            <a:r>
              <a:rPr lang="tr-TR" dirty="0"/>
              <a:t> </a:t>
            </a:r>
          </a:p>
          <a:p>
            <a:r>
              <a:rPr lang="tr-TR" dirty="0"/>
              <a:t>Pthreads aşağıdaki tabloda verilen üç farklı iptal etme modunu destekler.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572469"/>
            <a:ext cx="58007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58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dirty="0"/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>
                <a:solidFill>
                  <a:schemeClr val="tx1"/>
                </a:solidFill>
              </a:rPr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2040656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53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Windows thread’leri</a:t>
            </a:r>
            <a:r>
              <a:rPr lang="tr-TR" dirty="0"/>
              <a:t> </a:t>
            </a:r>
          </a:p>
          <a:p>
            <a:r>
              <a:rPr lang="tr-TR" dirty="0"/>
              <a:t>Microsoft işletim sistemleri için temel API olarak </a:t>
            </a:r>
            <a:r>
              <a:rPr lang="tr-TR" b="1" dirty="0"/>
              <a:t>Windows API</a:t>
            </a:r>
            <a:r>
              <a:rPr lang="tr-TR" dirty="0"/>
              <a:t> kullanılır. </a:t>
            </a:r>
          </a:p>
          <a:p>
            <a:r>
              <a:rPr lang="tr-TR" dirty="0"/>
              <a:t>Bir </a:t>
            </a:r>
            <a:r>
              <a:rPr lang="tr-TR" b="1" dirty="0"/>
              <a:t>Windows uygulaması ayrı bir process olarak çalışır</a:t>
            </a:r>
            <a:r>
              <a:rPr lang="tr-TR" dirty="0"/>
              <a:t> ve </a:t>
            </a:r>
            <a:r>
              <a:rPr lang="tr-TR" b="1" dirty="0"/>
              <a:t>her process bir veya daha fazla thread içerebilir</a:t>
            </a:r>
            <a:r>
              <a:rPr lang="tr-TR" dirty="0"/>
              <a:t>. </a:t>
            </a:r>
          </a:p>
          <a:p>
            <a:r>
              <a:rPr lang="tr-TR" b="1" dirty="0"/>
              <a:t>Windows, kullanıcı thread’leri ile kernel thread’leri arasında one-toone eşleştirme yapar</a:t>
            </a:r>
            <a:r>
              <a:rPr lang="tr-TR" dirty="0"/>
              <a:t>. </a:t>
            </a:r>
          </a:p>
          <a:p>
            <a:r>
              <a:rPr lang="tr-TR" dirty="0"/>
              <a:t>Bir thread için </a:t>
            </a:r>
            <a:r>
              <a:rPr lang="tr-TR" b="1" i="1" dirty="0">
                <a:solidFill>
                  <a:srgbClr val="FF0000"/>
                </a:solidFill>
              </a:rPr>
              <a:t>context </a:t>
            </a:r>
            <a:r>
              <a:rPr lang="tr-TR" dirty="0"/>
              <a:t>kavramı;</a:t>
            </a:r>
          </a:p>
          <a:p>
            <a:pPr lvl="1"/>
            <a:r>
              <a:rPr lang="tr-TR" dirty="0"/>
              <a:t>Ayrılan register kümesi;</a:t>
            </a:r>
          </a:p>
          <a:p>
            <a:pPr lvl="1"/>
            <a:r>
              <a:rPr lang="tr-TR" dirty="0"/>
              <a:t>Stack, </a:t>
            </a:r>
          </a:p>
          <a:p>
            <a:pPr lvl="1"/>
            <a:r>
              <a:rPr lang="tr-TR" dirty="0"/>
              <a:t>Depolama alanıdır. </a:t>
            </a:r>
          </a:p>
          <a:p>
            <a:r>
              <a:rPr lang="tr-TR" dirty="0"/>
              <a:t>Windows bir thread için aşağıdaki veri yapılarını kullanır: </a:t>
            </a:r>
          </a:p>
          <a:p>
            <a:pPr lvl="1"/>
            <a:r>
              <a:rPr lang="tr-TR" b="1" dirty="0"/>
              <a:t>ETHREAD</a:t>
            </a:r>
            <a:r>
              <a:rPr lang="tr-TR" dirty="0"/>
              <a:t>: Yürütücü thread blok </a:t>
            </a:r>
          </a:p>
          <a:p>
            <a:pPr lvl="1"/>
            <a:r>
              <a:rPr lang="tr-TR" b="1" dirty="0"/>
              <a:t>KTHREAD</a:t>
            </a:r>
            <a:r>
              <a:rPr lang="tr-TR" dirty="0"/>
              <a:t>: Kernel thread blok </a:t>
            </a:r>
          </a:p>
          <a:p>
            <a:pPr lvl="1"/>
            <a:r>
              <a:rPr lang="tr-TR" b="1" dirty="0"/>
              <a:t>TEB</a:t>
            </a:r>
            <a:r>
              <a:rPr lang="tr-TR" dirty="0"/>
              <a:t>: Thread environment (ortam) blok</a:t>
            </a:r>
          </a:p>
        </p:txBody>
      </p:sp>
    </p:spTree>
    <p:extLst>
      <p:ext uri="{BB962C8B-B14F-4D97-AF65-F5344CB8AC3E}">
        <p14:creationId xmlns:p14="http://schemas.microsoft.com/office/powerpoint/2010/main" val="224662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54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Windows thread’leri</a:t>
            </a:r>
            <a:r>
              <a:rPr lang="tr-TR" dirty="0"/>
              <a:t> </a:t>
            </a:r>
          </a:p>
          <a:p>
            <a:r>
              <a:rPr lang="tr-TR" dirty="0"/>
              <a:t>Microsoft işletim sistemleri için temel API olarak </a:t>
            </a:r>
            <a:r>
              <a:rPr lang="tr-TR" b="1" dirty="0"/>
              <a:t>Windows API</a:t>
            </a:r>
            <a:r>
              <a:rPr lang="tr-TR" dirty="0"/>
              <a:t> kullanılır. </a:t>
            </a:r>
          </a:p>
          <a:p>
            <a:r>
              <a:rPr lang="tr-TR" dirty="0"/>
              <a:t>Bir </a:t>
            </a:r>
            <a:r>
              <a:rPr lang="tr-TR" b="1" dirty="0"/>
              <a:t>Windows uygulaması ayrı bir process olarak çalışır</a:t>
            </a:r>
            <a:r>
              <a:rPr lang="tr-TR" dirty="0"/>
              <a:t> ve </a:t>
            </a:r>
            <a:r>
              <a:rPr lang="tr-TR" b="1" dirty="0"/>
              <a:t>her process bir veya daha fazla thread içerebilir</a:t>
            </a:r>
            <a:r>
              <a:rPr lang="tr-TR" dirty="0"/>
              <a:t>. </a:t>
            </a:r>
          </a:p>
          <a:p>
            <a:r>
              <a:rPr lang="tr-TR" b="1" dirty="0"/>
              <a:t>Windows, kullanıcı thread’leri ile kernel thread’leri arasında one-toone eşleştirme yapar</a:t>
            </a:r>
            <a:r>
              <a:rPr lang="tr-TR" dirty="0"/>
              <a:t>. </a:t>
            </a:r>
          </a:p>
          <a:p>
            <a:r>
              <a:rPr lang="tr-TR" dirty="0"/>
              <a:t>Bir thread için </a:t>
            </a:r>
            <a:r>
              <a:rPr lang="tr-TR" b="1" i="1" dirty="0">
                <a:solidFill>
                  <a:srgbClr val="FF0000"/>
                </a:solidFill>
              </a:rPr>
              <a:t>context </a:t>
            </a:r>
            <a:r>
              <a:rPr lang="tr-TR" dirty="0"/>
              <a:t>kavramı;</a:t>
            </a:r>
          </a:p>
          <a:p>
            <a:pPr lvl="1"/>
            <a:r>
              <a:rPr lang="tr-TR" dirty="0"/>
              <a:t>Ayrılan register kümesi;</a:t>
            </a:r>
          </a:p>
          <a:p>
            <a:pPr lvl="1"/>
            <a:r>
              <a:rPr lang="tr-TR" dirty="0"/>
              <a:t>Stack, </a:t>
            </a:r>
          </a:p>
          <a:p>
            <a:pPr lvl="1"/>
            <a:r>
              <a:rPr lang="tr-TR" dirty="0"/>
              <a:t>Depolama alanıdır. </a:t>
            </a:r>
          </a:p>
          <a:p>
            <a:r>
              <a:rPr lang="tr-TR" dirty="0"/>
              <a:t>Windows bir thread için aşağıdaki veri yapılarını kullanır: </a:t>
            </a:r>
          </a:p>
          <a:p>
            <a:pPr lvl="1"/>
            <a:r>
              <a:rPr lang="tr-TR" b="1" dirty="0"/>
              <a:t>ETHREAD</a:t>
            </a:r>
            <a:r>
              <a:rPr lang="tr-TR" dirty="0"/>
              <a:t>: Yürütücü thread blok </a:t>
            </a:r>
          </a:p>
          <a:p>
            <a:pPr lvl="1"/>
            <a:r>
              <a:rPr lang="tr-TR" b="1" dirty="0"/>
              <a:t>KTHREAD</a:t>
            </a:r>
            <a:r>
              <a:rPr lang="tr-TR" dirty="0"/>
              <a:t>: Kernel thread blok </a:t>
            </a:r>
          </a:p>
          <a:p>
            <a:pPr lvl="1"/>
            <a:r>
              <a:rPr lang="tr-TR" b="1" dirty="0"/>
              <a:t>TEB</a:t>
            </a:r>
            <a:r>
              <a:rPr lang="tr-TR" dirty="0"/>
              <a:t>: Thread environment (ortam) blok</a:t>
            </a:r>
          </a:p>
        </p:txBody>
      </p:sp>
    </p:spTree>
    <p:extLst>
      <p:ext uri="{BB962C8B-B14F-4D97-AF65-F5344CB8AC3E}">
        <p14:creationId xmlns:p14="http://schemas.microsoft.com/office/powerpoint/2010/main" val="2655980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55</a:t>
            </a:fld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31" y="1226585"/>
            <a:ext cx="6869049" cy="537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5898" y="6165304"/>
            <a:ext cx="18722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942521" y="6165304"/>
            <a:ext cx="3600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931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Linux thread’leri</a:t>
            </a:r>
            <a:r>
              <a:rPr lang="tr-TR" dirty="0"/>
              <a:t> </a:t>
            </a:r>
          </a:p>
          <a:p>
            <a:r>
              <a:rPr lang="tr-TR" dirty="0"/>
              <a:t>Linux, </a:t>
            </a:r>
            <a:r>
              <a:rPr lang="tr-TR" b="1" dirty="0">
                <a:solidFill>
                  <a:srgbClr val="FF0000"/>
                </a:solidFill>
              </a:rPr>
              <a:t>fork()</a:t>
            </a:r>
            <a:r>
              <a:rPr lang="tr-TR" dirty="0"/>
              <a:t> sistem çağrısının yanı sıra </a:t>
            </a:r>
            <a:r>
              <a:rPr lang="tr-TR" b="1" dirty="0">
                <a:solidFill>
                  <a:srgbClr val="FF0000"/>
                </a:solidFill>
              </a:rPr>
              <a:t>clone()</a:t>
            </a:r>
            <a:r>
              <a:rPr lang="tr-TR" dirty="0"/>
              <a:t> sistem çağrısı ile de thread oluşturabilir. </a:t>
            </a:r>
          </a:p>
          <a:p>
            <a:pPr lvl="1"/>
            <a:r>
              <a:rPr lang="tr-TR" dirty="0"/>
              <a:t>Linux, </a:t>
            </a:r>
            <a:r>
              <a:rPr lang="tr-TR" b="1" dirty="0"/>
              <a:t>fork()</a:t>
            </a:r>
            <a:r>
              <a:rPr lang="tr-TR" dirty="0"/>
              <a:t> ile yeni bir görev başlattığında, </a:t>
            </a:r>
            <a:r>
              <a:rPr lang="tr-TR" b="1" dirty="0"/>
              <a:t>parent task veri yapısı kopyalanır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Linux, </a:t>
            </a:r>
            <a:r>
              <a:rPr lang="tr-TR" b="1" dirty="0"/>
              <a:t>clone()</a:t>
            </a:r>
            <a:r>
              <a:rPr lang="tr-TR" dirty="0"/>
              <a:t> ile yeni bir görev başlattığında, </a:t>
            </a:r>
            <a:r>
              <a:rPr lang="tr-TR" b="1" dirty="0"/>
              <a:t>parent task ile child task arasında paylaşım miktarını da gönderir</a:t>
            </a:r>
            <a:r>
              <a:rPr lang="tr-TR" dirty="0"/>
              <a:t>. </a:t>
            </a:r>
          </a:p>
          <a:p>
            <a:pPr lvl="2"/>
            <a:r>
              <a:rPr lang="tr-TR" dirty="0"/>
              <a:t>Dosya sistemi, hafıza aralığı, sinyaller veya açık olan dosyalar paylaştırılabilir.</a:t>
            </a:r>
          </a:p>
          <a:p>
            <a:pPr lvl="2"/>
            <a:r>
              <a:rPr lang="tr-TR" dirty="0"/>
              <a:t>Görevler, Linux kernel içerisinde bir veri yapısına sahiptir (</a:t>
            </a:r>
            <a:r>
              <a:rPr lang="tr-TR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struct task_struct</a:t>
            </a:r>
            <a:r>
              <a:rPr lang="tr-TR" dirty="0"/>
              <a:t>) ve açık dosyalar, virtual memory ve sinyal bilgilerini gösterir. </a:t>
            </a:r>
          </a:p>
        </p:txBody>
      </p:sp>
    </p:spTree>
    <p:extLst>
      <p:ext uri="{BB962C8B-B14F-4D97-AF65-F5344CB8AC3E}">
        <p14:creationId xmlns:p14="http://schemas.microsoft.com/office/powerpoint/2010/main" val="3363199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Windows ve Linux thread’leri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57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Linux thread’leri</a:t>
            </a:r>
            <a:r>
              <a:rPr lang="tr-TR" dirty="0"/>
              <a:t> </a:t>
            </a:r>
          </a:p>
          <a:p>
            <a:r>
              <a:rPr lang="tr-TR" dirty="0"/>
              <a:t>Linux, clone() ile yeni bir görev başlattığında bayrak bitlerine göre veri yapısı oluşturulur.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42" y="2830565"/>
            <a:ext cx="6219717" cy="239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473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OpenMP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61261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OpenMP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7C8D22-62B8-4BF7-B8A6-6097895D6A83}" type="slidenum">
              <a:rPr lang="en-US" altLang="tr-TR" sz="1400">
                <a:cs typeface="Arial" pitchFamily="34" charset="0"/>
              </a:rPr>
              <a:pPr/>
              <a:t>59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400"/>
              <a:t>İş parçacığı (</a:t>
            </a:r>
            <a:r>
              <a:rPr lang="tr-TR" altLang="tr-TR" sz="2400" i="1"/>
              <a:t>thread</a:t>
            </a:r>
            <a:r>
              <a:rPr lang="tr-TR" altLang="tr-TR" sz="2400"/>
              <a:t>) - tabanlı paylaşımlı bellek programlama modeli.</a:t>
            </a:r>
          </a:p>
          <a:p>
            <a:r>
              <a:rPr lang="tr-TR" altLang="tr-TR" sz="2400"/>
              <a:t>1990'ların sonlarında bir grup endüstri uzmanı tarafından standartları geliştirildi.</a:t>
            </a:r>
          </a:p>
          <a:p>
            <a:r>
              <a:rPr lang="tr-TR" altLang="tr-TR" sz="2400"/>
              <a:t>C'de Pthread veya Java'da thread kullanmaktan çok daha üst seviyedir (= daha kolay demek).</a:t>
            </a:r>
          </a:p>
          <a:p>
            <a:r>
              <a:rPr lang="tr-TR" altLang="tr-TR" sz="2400"/>
              <a:t>Visual C/C++ (veya Fortran) ile kodlar yazılır ve OpenMP derleyici komutları paralelleştirmeyi sağlar.</a:t>
            </a:r>
          </a:p>
          <a:p>
            <a:pPr lvl="1"/>
            <a:r>
              <a:rPr lang="tr-TR" altLang="tr-TR" sz="2000"/>
              <a:t>OpenMP'nin aynı zamanda kendi rutinleri ve çevre değişkenleri vardır..</a:t>
            </a:r>
          </a:p>
          <a:p>
            <a:r>
              <a:rPr lang="tr-TR" altLang="tr-TR" sz="2400"/>
              <a:t>OpenMP programları Linux C ile de derlenebilir.</a:t>
            </a:r>
          </a:p>
          <a:p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162365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24" y="2996952"/>
            <a:ext cx="64985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r>
              <a:rPr lang="tr-TR" dirty="0"/>
              <a:t>Uygulamalar, multicore sistemlerin kapasitesini maksimum kullanacak şekilde tasarlanabilir. </a:t>
            </a:r>
          </a:p>
          <a:p>
            <a:pPr lvl="1"/>
            <a:r>
              <a:rPr lang="tr-TR" dirty="0"/>
              <a:t>Bir Web sunucu process’i multithreaded çalışırsa, her gelen istek için ayrı bir thread oluşturulur ve process portu dinlemeye devam eder.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Çoğu işletim sisteminin </a:t>
            </a:r>
            <a:r>
              <a:rPr lang="tr-TR" b="1" dirty="0"/>
              <a:t>kernel’ı multithreaded yapıdadır</a:t>
            </a:r>
            <a:r>
              <a:rPr lang="tr-TR" dirty="0"/>
              <a:t> ve cihazların yönetimi, hafıza yönetimi veya interrupt işlemi aynı anda yapılabilir.</a:t>
            </a:r>
          </a:p>
        </p:txBody>
      </p:sp>
    </p:spTree>
    <p:extLst>
      <p:ext uri="{BB962C8B-B14F-4D97-AF65-F5344CB8AC3E}">
        <p14:creationId xmlns:p14="http://schemas.microsoft.com/office/powerpoint/2010/main" val="37204739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OpenMP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1CDD0E-F8BC-46AE-BA80-DCF24B03ABFF}" type="slidenum">
              <a:rPr lang="en-US" altLang="tr-TR" sz="1400">
                <a:cs typeface="Arial" pitchFamily="34" charset="0"/>
              </a:rPr>
              <a:pPr/>
              <a:t>60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1741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sz="2400" dirty="0"/>
              <a:t>Visual Studio içinde direkt desteği vardır.</a:t>
            </a:r>
          </a:p>
          <a:p>
            <a:pPr lvl="1"/>
            <a:r>
              <a:rPr lang="tr-TR" altLang="tr-TR" sz="2200" dirty="0"/>
              <a:t>MPI kuruluyordu, bunda birşey kurdurmuyor.</a:t>
            </a:r>
          </a:p>
        </p:txBody>
      </p:sp>
      <p:pic>
        <p:nvPicPr>
          <p:cNvPr id="17412" name="Picture 2" descr="Screenshot - beginopenm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4864"/>
            <a:ext cx="60674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566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OpenMP Thread Modeli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F33B27-23BB-4DA7-8FAF-5E62F3BE0B73}" type="slidenum">
              <a:rPr lang="en-US" altLang="tr-TR" sz="1400">
                <a:cs typeface="Arial" pitchFamily="34" charset="0"/>
              </a:rPr>
              <a:pPr/>
              <a:t>61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quarter" idx="1"/>
          </p:nvPr>
        </p:nvSpPr>
        <p:spPr>
          <a:xfrm>
            <a:off x="86816" y="1219200"/>
            <a:ext cx="8229600" cy="49377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z="1800" dirty="0">
                <a:cs typeface="Arial" pitchFamily="34" charset="0"/>
              </a:rPr>
              <a:t>Başlarken tek bir thread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(master thread) vardır.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1800" b="1" dirty="0">
                <a:solidFill>
                  <a:srgbClr val="FF0000"/>
                </a:solidFill>
                <a:cs typeface="Arial" pitchFamily="34" charset="0"/>
              </a:rPr>
              <a:t>Paralel</a:t>
            </a:r>
            <a:r>
              <a:rPr lang="tr-TR" altLang="tr-TR" sz="1800" dirty="0">
                <a:cs typeface="Arial" pitchFamily="34" charset="0"/>
              </a:rPr>
              <a:t> bölge bildirimi  ile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altta kalan bloğun birçok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thread ile paralel olarak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yürütülmesi başlar. </a:t>
            </a:r>
          </a:p>
          <a:p>
            <a:pPr lvl="1" eaLnBrk="1" hangingPunct="1">
              <a:spcBef>
                <a:spcPct val="0"/>
              </a:spcBef>
            </a:pPr>
            <a:r>
              <a:rPr lang="tr-TR" altLang="tr-TR" sz="1600" dirty="0">
                <a:cs typeface="Arial" pitchFamily="34" charset="0"/>
              </a:rPr>
              <a:t>Bildirim farklı yollarla </a:t>
            </a:r>
            <a:br>
              <a:rPr lang="tr-TR" altLang="tr-TR" sz="1600" dirty="0">
                <a:cs typeface="Arial" pitchFamily="34" charset="0"/>
              </a:rPr>
            </a:br>
            <a:r>
              <a:rPr lang="tr-TR" altLang="tr-TR" sz="1600" dirty="0">
                <a:cs typeface="Arial" pitchFamily="34" charset="0"/>
              </a:rPr>
              <a:t>yapılabilir, daha sonra </a:t>
            </a:r>
            <a:br>
              <a:rPr lang="tr-TR" altLang="tr-TR" sz="1600" dirty="0">
                <a:cs typeface="Arial" pitchFamily="34" charset="0"/>
              </a:rPr>
            </a:br>
            <a:r>
              <a:rPr lang="tr-TR" altLang="tr-TR" sz="1600" dirty="0">
                <a:cs typeface="Arial" pitchFamily="34" charset="0"/>
              </a:rPr>
              <a:t>göreceğiz.</a:t>
            </a:r>
          </a:p>
          <a:p>
            <a:pPr eaLnBrk="1" hangingPunct="1">
              <a:spcBef>
                <a:spcPct val="0"/>
              </a:spcBef>
            </a:pPr>
            <a:endParaRPr lang="tr-TR" altLang="tr-TR" sz="18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1800" dirty="0">
                <a:cs typeface="Arial" pitchFamily="34" charset="0"/>
              </a:rPr>
              <a:t>Döngülere özgü thread'lerin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kullanması için paralel bölgeyi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yapılandıran çeşitli komutlar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vardır.</a:t>
            </a:r>
          </a:p>
          <a:p>
            <a:pPr eaLnBrk="1" hangingPunct="1">
              <a:spcBef>
                <a:spcPct val="0"/>
              </a:spcBef>
            </a:pPr>
            <a:endParaRPr lang="tr-TR" altLang="tr-TR" sz="18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1800" dirty="0">
                <a:cs typeface="Arial" pitchFamily="34" charset="0"/>
              </a:rPr>
              <a:t>Senkronizasyon sonrası kod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blokları dışına çıkılınca yine </a:t>
            </a:r>
            <a:br>
              <a:rPr lang="tr-TR" altLang="tr-TR" sz="1800" dirty="0">
                <a:cs typeface="Arial" pitchFamily="34" charset="0"/>
              </a:rPr>
            </a:br>
            <a:r>
              <a:rPr lang="tr-TR" altLang="tr-TR" sz="1800" dirty="0">
                <a:cs typeface="Arial" pitchFamily="34" charset="0"/>
              </a:rPr>
              <a:t>sadece master thread çalışır.</a:t>
            </a:r>
          </a:p>
          <a:p>
            <a:pPr eaLnBrk="1" hangingPunct="1">
              <a:spcBef>
                <a:spcPct val="0"/>
              </a:spcBef>
            </a:pPr>
            <a:endParaRPr lang="tr-TR" altLang="tr-TR" sz="1800" dirty="0">
              <a:cs typeface="Arial" pitchFamily="34" charset="0"/>
            </a:endParaRPr>
          </a:p>
          <a:p>
            <a:endParaRPr lang="tr-TR" altLang="tr-TR" sz="1800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082507" y="3780631"/>
            <a:ext cx="9144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6234907" y="6371431"/>
            <a:ext cx="6096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5395913" y="1495425"/>
            <a:ext cx="2362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95913" y="3324225"/>
            <a:ext cx="2362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57913" y="2479675"/>
            <a:ext cx="1600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482307" y="240903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TextBox 19"/>
          <p:cNvSpPr txBox="1">
            <a:spLocks noChangeArrowheads="1"/>
          </p:cNvSpPr>
          <p:nvPr/>
        </p:nvSpPr>
        <p:spPr bwMode="auto">
          <a:xfrm>
            <a:off x="4202113" y="1987550"/>
            <a:ext cx="1665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paralel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bölge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444" name="TextBox 20"/>
          <p:cNvSpPr txBox="1">
            <a:spLocks noChangeArrowheads="1"/>
          </p:cNvSpPr>
          <p:nvPr/>
        </p:nvSpPr>
        <p:spPr bwMode="auto">
          <a:xfrm>
            <a:off x="7739063" y="1501775"/>
            <a:ext cx="1481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cs typeface="Arial" pitchFamily="34" charset="0"/>
              </a:rPr>
              <a:t>Çok</a:t>
            </a:r>
            <a:r>
              <a:rPr lang="en-US" altLang="tr-TR" sz="2000">
                <a:cs typeface="Arial" pitchFamily="34" charset="0"/>
              </a:rPr>
              <a:t> </a:t>
            </a:r>
            <a:r>
              <a:rPr lang="tr-TR" altLang="tr-TR" sz="2000">
                <a:cs typeface="Arial" pitchFamily="34" charset="0"/>
              </a:rPr>
              <a:t>parçalı</a:t>
            </a:r>
            <a:br>
              <a:rPr lang="tr-TR" altLang="tr-TR" sz="2000">
                <a:cs typeface="Arial" pitchFamily="34" charset="0"/>
              </a:rPr>
            </a:br>
            <a:r>
              <a:rPr lang="tr-TR" altLang="tr-TR" sz="2000">
                <a:cs typeface="Arial" pitchFamily="34" charset="0"/>
              </a:rPr>
              <a:t>çalışma</a:t>
            </a:r>
            <a:endParaRPr lang="en-US" altLang="tr-TR" sz="2000"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5395913" y="4238625"/>
            <a:ext cx="2362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5395913" y="6067425"/>
            <a:ext cx="2362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57913" y="5222875"/>
            <a:ext cx="1600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TextBox 37"/>
          <p:cNvSpPr txBox="1">
            <a:spLocks noChangeArrowheads="1"/>
          </p:cNvSpPr>
          <p:nvPr/>
        </p:nvSpPr>
        <p:spPr bwMode="auto">
          <a:xfrm>
            <a:off x="4191000" y="4808538"/>
            <a:ext cx="167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parale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l</a:t>
            </a:r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bölge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6273007" y="1227931"/>
            <a:ext cx="5334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xtBox 44"/>
          <p:cNvSpPr txBox="1">
            <a:spLocks noChangeArrowheads="1"/>
          </p:cNvSpPr>
          <p:nvPr/>
        </p:nvSpPr>
        <p:spPr bwMode="auto">
          <a:xfrm>
            <a:off x="4811713" y="762000"/>
            <a:ext cx="176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r-TR" sz="2000">
                <a:cs typeface="Arial" pitchFamily="34" charset="0"/>
              </a:rPr>
              <a:t>Master thread</a:t>
            </a:r>
          </a:p>
        </p:txBody>
      </p:sp>
      <p:sp>
        <p:nvSpPr>
          <p:cNvPr id="18451" name="TextBox 47"/>
          <p:cNvSpPr txBox="1">
            <a:spLocks noChangeArrowheads="1"/>
          </p:cNvSpPr>
          <p:nvPr/>
        </p:nvSpPr>
        <p:spPr bwMode="auto">
          <a:xfrm>
            <a:off x="6918325" y="3394075"/>
            <a:ext cx="200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cs typeface="Arial" pitchFamily="34" charset="0"/>
              </a:rPr>
              <a:t>Senkronizasyon</a:t>
            </a:r>
            <a:endParaRPr lang="en-US" altLang="tr-TR" sz="2000">
              <a:cs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6844507" y="24026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710907" y="24026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939507" y="24026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5168107" y="24026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4823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47109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9395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1681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844507" y="5145881"/>
            <a:ext cx="1828800" cy="158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635896" y="1988840"/>
            <a:ext cx="162190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2" name="TextBox 44"/>
          <p:cNvSpPr txBox="1">
            <a:spLocks noChangeArrowheads="1"/>
          </p:cNvSpPr>
          <p:nvPr/>
        </p:nvSpPr>
        <p:spPr bwMode="auto">
          <a:xfrm>
            <a:off x="3810000" y="35433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cs typeface="Arial" pitchFamily="34" charset="0"/>
              </a:rPr>
              <a:t>Sadece m</a:t>
            </a:r>
            <a:r>
              <a:rPr lang="en-US" altLang="tr-TR" sz="2000">
                <a:cs typeface="Arial" pitchFamily="34" charset="0"/>
              </a:rPr>
              <a:t>aster thread</a:t>
            </a:r>
          </a:p>
        </p:txBody>
      </p:sp>
      <p:sp>
        <p:nvSpPr>
          <p:cNvPr id="18463" name="TextBox 44"/>
          <p:cNvSpPr txBox="1">
            <a:spLocks noChangeArrowheads="1"/>
          </p:cNvSpPr>
          <p:nvPr/>
        </p:nvSpPr>
        <p:spPr bwMode="auto">
          <a:xfrm>
            <a:off x="3810000" y="6172200"/>
            <a:ext cx="302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cs typeface="Arial" pitchFamily="34" charset="0"/>
              </a:rPr>
              <a:t>Sadece m</a:t>
            </a:r>
            <a:r>
              <a:rPr lang="en-US" altLang="tr-TR" sz="2000">
                <a:cs typeface="Arial" pitchFamily="34" charset="0"/>
              </a:rPr>
              <a:t>aster thread</a:t>
            </a:r>
          </a:p>
        </p:txBody>
      </p:sp>
    </p:spTree>
    <p:extLst>
      <p:ext uri="{BB962C8B-B14F-4D97-AF65-F5344CB8AC3E}">
        <p14:creationId xmlns:p14="http://schemas.microsoft.com/office/powerpoint/2010/main" val="24691821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Kaç Parçacıkla Çalışalım? 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EC44BC-9E8C-496F-A714-BA9253D22E41}" type="slidenum">
              <a:rPr lang="en-US" altLang="tr-TR" sz="1400">
                <a:cs typeface="Arial" pitchFamily="34" charset="0"/>
              </a:rPr>
              <a:pPr/>
              <a:t>62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>
                <a:cs typeface="Arial" charset="0"/>
              </a:rPr>
              <a:t>Üç yolla yapılır</a:t>
            </a:r>
            <a:r>
              <a:rPr lang="en-US" sz="2400" dirty="0">
                <a:cs typeface="Arial" charset="0"/>
              </a:rPr>
              <a:t>:</a:t>
            </a:r>
            <a:endParaRPr lang="en-US" sz="2000" dirty="0">
              <a:cs typeface="Arial" charset="0"/>
            </a:endParaRPr>
          </a:p>
          <a:p>
            <a:pPr marL="720725" lvl="1" indent="-361950" eaLnBrk="1" hangingPunct="1">
              <a:buFontTx/>
              <a:buAutoNum type="arabicPeriod"/>
              <a:defRPr/>
            </a:pPr>
            <a:r>
              <a:rPr lang="en-US" sz="1800" b="1" dirty="0">
                <a:solidFill>
                  <a:schemeClr val="accent2"/>
                </a:solidFill>
                <a:cs typeface="Arial" charset="0"/>
              </a:rPr>
              <a:t>num_threads</a:t>
            </a:r>
            <a:r>
              <a:rPr lang="en-US" sz="1800" dirty="0">
                <a:cs typeface="Arial" charset="0"/>
              </a:rPr>
              <a:t> </a:t>
            </a:r>
            <a:r>
              <a:rPr lang="tr-TR" sz="1800" dirty="0">
                <a:cs typeface="Arial" charset="0"/>
              </a:rPr>
              <a:t>direktifi ile </a:t>
            </a:r>
            <a:endParaRPr lang="en-US" sz="2400" dirty="0">
              <a:cs typeface="Arial" charset="0"/>
            </a:endParaRPr>
          </a:p>
          <a:p>
            <a:pPr marL="0" lvl="2" indent="0" eaLnBrk="1" hangingPunct="1">
              <a:buFontTx/>
              <a:buNone/>
              <a:defRPr/>
            </a:pPr>
            <a:r>
              <a:rPr lang="en-US" sz="2000" dirty="0"/>
              <a:t>	</a:t>
            </a:r>
            <a:r>
              <a:rPr lang="tr-TR" sz="2000" dirty="0"/>
              <a:t>Örnek: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num_threads(5)</a:t>
            </a:r>
            <a:endParaRPr lang="en-US" sz="2000" dirty="0">
              <a:solidFill>
                <a:srgbClr val="FF0000"/>
              </a:solidFill>
              <a:cs typeface="Arial" charset="0"/>
            </a:endParaRPr>
          </a:p>
          <a:p>
            <a:pPr marL="717550" indent="-358775" eaLnBrk="1" hangingPunct="1">
              <a:buFontTx/>
              <a:buNone/>
              <a:defRPr/>
            </a:pPr>
            <a:r>
              <a:rPr lang="en-US" sz="2000" dirty="0">
                <a:cs typeface="Arial" charset="0"/>
              </a:rPr>
              <a:t>2. 	</a:t>
            </a:r>
            <a:r>
              <a:rPr lang="en-US" sz="2000" b="1" dirty="0">
                <a:solidFill>
                  <a:schemeClr val="accent2"/>
                </a:solidFill>
                <a:cs typeface="Arial" charset="0"/>
              </a:rPr>
              <a:t>omp_set_num_threads()</a:t>
            </a:r>
            <a:r>
              <a:rPr lang="en-US" sz="2000" dirty="0">
                <a:cs typeface="Arial" charset="0"/>
              </a:rPr>
              <a:t> </a:t>
            </a:r>
            <a:r>
              <a:rPr lang="tr-TR" sz="2000" dirty="0">
                <a:cs typeface="Arial" charset="0"/>
              </a:rPr>
              <a:t>komutu ile</a:t>
            </a:r>
            <a:endParaRPr lang="en-US" sz="2000" dirty="0">
              <a:cs typeface="Arial" charset="0"/>
            </a:endParaRPr>
          </a:p>
          <a:p>
            <a:pPr marL="0" lvl="2" indent="0" eaLnBrk="1" hangingPunct="1">
              <a:buFontTx/>
              <a:buNone/>
              <a:defRPr/>
            </a:pPr>
            <a:r>
              <a:rPr lang="en-US" sz="2000" dirty="0"/>
              <a:t>	</a:t>
            </a:r>
            <a:r>
              <a:rPr lang="tr-TR" sz="2000" dirty="0"/>
              <a:t>Örnek: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omp_set_num_threads(6)</a:t>
            </a:r>
            <a:endParaRPr lang="en-US" sz="2000" dirty="0">
              <a:solidFill>
                <a:srgbClr val="FF0000"/>
              </a:solidFill>
              <a:cs typeface="Arial" charset="0"/>
            </a:endParaRPr>
          </a:p>
          <a:p>
            <a:pPr marL="714375" indent="-355600" eaLnBrk="1" hangingPunct="1">
              <a:buFontTx/>
              <a:buAutoNum type="arabicPeriod" startAt="3"/>
              <a:defRPr/>
            </a:pPr>
            <a:r>
              <a:rPr lang="tr-TR" sz="2000" dirty="0">
                <a:cs typeface="Arial" charset="0"/>
              </a:rPr>
              <a:t>Çevre değişkeni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cs typeface="Arial" charset="0"/>
              </a:rPr>
              <a:t>OMP_NUM_THREADS</a:t>
            </a:r>
            <a:r>
              <a:rPr lang="en-US" sz="2000" dirty="0">
                <a:cs typeface="Arial" charset="0"/>
              </a:rPr>
              <a:t> </a:t>
            </a:r>
            <a:r>
              <a:rPr lang="tr-TR" sz="2000" dirty="0">
                <a:cs typeface="Arial" charset="0"/>
              </a:rPr>
              <a:t>tanımlayarak</a:t>
            </a:r>
            <a:endParaRPr lang="en-US" sz="2000" dirty="0">
              <a:cs typeface="Arial" charset="0"/>
            </a:endParaRPr>
          </a:p>
          <a:p>
            <a:pPr marL="914400" lvl="2" indent="0" eaLnBrk="1" hangingPunct="1">
              <a:buFontTx/>
              <a:buNone/>
              <a:defRPr/>
            </a:pPr>
            <a:r>
              <a:rPr lang="tr-TR" sz="2000" dirty="0"/>
              <a:t>Örnek:</a:t>
            </a:r>
            <a:r>
              <a:rPr lang="en-US" sz="2000" dirty="0"/>
              <a:t>	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export OMP_NUM_THREADS=8</a:t>
            </a:r>
          </a:p>
          <a:p>
            <a:pPr lvl="3" eaLnBrk="1" hangingPunct="1"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tr-T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./hello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tr-TR" sz="2400" dirty="0">
                <a:cs typeface="Arial" charset="0"/>
              </a:rPr>
              <a:t>Sistem kaynaklarına göre iş parçacığı sayısı dinamik olarak değiştirilebilir</a:t>
            </a:r>
            <a:r>
              <a:rPr lang="en-US" sz="2400" dirty="0">
                <a:cs typeface="Arial" charset="0"/>
              </a:rPr>
              <a:t>.</a:t>
            </a: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3927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defRPr/>
            </a:pPr>
            <a:r>
              <a:rPr lang="tr-TR" altLang="tr-TR" sz="3600" dirty="0"/>
              <a:t>Kaç Thread Açık</a:t>
            </a:r>
            <a:r>
              <a:rPr lang="en-US" altLang="tr-TR" sz="3600" dirty="0"/>
              <a:t> </a:t>
            </a:r>
            <a:r>
              <a:rPr lang="tr-TR" altLang="tr-TR" sz="3600" dirty="0"/>
              <a:t>ve</a:t>
            </a:r>
            <a:r>
              <a:rPr lang="en-US" altLang="tr-TR" sz="3600" dirty="0"/>
              <a:t> </a:t>
            </a:r>
            <a:r>
              <a:rPr lang="tr-TR" altLang="tr-TR" sz="3600" dirty="0"/>
              <a:t>Ben Kaçıncı </a:t>
            </a:r>
            <a:br>
              <a:rPr lang="tr-TR" altLang="tr-TR" sz="3600" dirty="0"/>
            </a:br>
            <a:r>
              <a:rPr lang="tr-TR" altLang="tr-TR" sz="3600" dirty="0"/>
              <a:t>T</a:t>
            </a:r>
            <a:r>
              <a:rPr lang="en-US" altLang="tr-TR" sz="3600" dirty="0"/>
              <a:t>hread </a:t>
            </a:r>
            <a:r>
              <a:rPr lang="tr-TR" altLang="tr-TR" sz="3600" dirty="0"/>
              <a:t>İle Çalışıyorum (Rank) Bilgisi</a:t>
            </a:r>
            <a:endParaRPr lang="en-US" altLang="tr-TR" sz="3600" dirty="0"/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619B64-EFBD-44C6-939B-4976EEF84459}" type="slidenum">
              <a:rPr lang="en-US" altLang="en-US" sz="1400">
                <a:solidFill>
                  <a:srgbClr val="000000"/>
                </a:solidFill>
              </a:rPr>
              <a:pPr/>
              <a:t>63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omp_get_num_threads()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cs typeface="Courier New" pitchFamily="49" charset="0"/>
              </a:rPr>
              <a:t>– </a:t>
            </a:r>
            <a:r>
              <a:rPr lang="tr-TR" sz="2400" b="1" dirty="0">
                <a:cs typeface="Courier New" pitchFamily="49" charset="0"/>
              </a:rPr>
              <a:t> </a:t>
            </a:r>
            <a:r>
              <a:rPr lang="tr-TR" sz="2400" dirty="0">
                <a:cs typeface="Courier New" pitchFamily="49" charset="0"/>
              </a:rPr>
              <a:t>Paralel bölgede olan iş parçacığı sayısını verir.</a:t>
            </a:r>
            <a:endParaRPr lang="en-US" sz="2400" dirty="0">
              <a:cs typeface="Courier New" pitchFamily="49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omp_get_m</a:t>
            </a:r>
            <a:r>
              <a:rPr lang="tr-TR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ax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tr-TR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thread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s()</a:t>
            </a:r>
            <a:r>
              <a:rPr lang="tr-TR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ve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omp_get_num_</a:t>
            </a:r>
            <a:r>
              <a:rPr lang="tr-TR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proc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s()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cs typeface="Courier New" pitchFamily="49" charset="0"/>
              </a:rPr>
              <a:t>–</a:t>
            </a:r>
            <a:r>
              <a:rPr lang="tr-TR" sz="2400" b="1" dirty="0">
                <a:cs typeface="Courier New" pitchFamily="49" charset="0"/>
              </a:rPr>
              <a:t> </a:t>
            </a:r>
            <a:r>
              <a:rPr lang="tr-TR" sz="2400" dirty="0">
                <a:cs typeface="Courier New" pitchFamily="49" charset="0"/>
              </a:rPr>
              <a:t>Toplam işlemci sayısını verir.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omp_get_thread_num()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+mj-lt"/>
                <a:cs typeface="Courier New" pitchFamily="49" charset="0"/>
              </a:rPr>
              <a:t>– </a:t>
            </a:r>
            <a:r>
              <a:rPr lang="tr-TR" sz="2400" dirty="0"/>
              <a:t>Thread numarası</a:t>
            </a:r>
            <a:r>
              <a:rPr lang="en-US" sz="2400" dirty="0"/>
              <a:t> (</a:t>
            </a:r>
            <a:r>
              <a:rPr lang="tr-TR" sz="2400" dirty="0"/>
              <a:t>rank</a:t>
            </a:r>
            <a:r>
              <a:rPr lang="en-US" sz="2400" dirty="0"/>
              <a:t>), </a:t>
            </a:r>
            <a:endParaRPr lang="tr-TR" sz="2400" dirty="0"/>
          </a:p>
          <a:p>
            <a:pPr lvl="1" eaLnBrk="1" hangingPunct="1">
              <a:defRPr/>
            </a:pPr>
            <a:r>
              <a:rPr lang="en-US" sz="2000" dirty="0"/>
              <a:t>0 </a:t>
            </a:r>
            <a:r>
              <a:rPr lang="tr-TR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omp_get_num_thread() -1 </a:t>
            </a:r>
            <a:endParaRPr lang="tr-TR" sz="2000" dirty="0"/>
          </a:p>
          <a:p>
            <a:pPr lvl="1" eaLnBrk="1" hangingPunct="1">
              <a:defRPr/>
            </a:pPr>
            <a:r>
              <a:rPr lang="en-US" sz="2000" dirty="0"/>
              <a:t>thread 0 </a:t>
            </a:r>
            <a:r>
              <a:rPr lang="tr-TR" sz="2000" dirty="0"/>
              <a:t>:</a:t>
            </a:r>
            <a:r>
              <a:rPr lang="en-US" sz="2000" dirty="0"/>
              <a:t> master thread</a:t>
            </a:r>
            <a:r>
              <a:rPr lang="tr-TR" sz="2000" dirty="0"/>
              <a:t>'dir.</a:t>
            </a:r>
            <a:endParaRPr lang="en-US" sz="2000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38200" y="5656263"/>
            <a:ext cx="7402513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Çok benzer isimleri var, kolaylıkla karıştırılabilirler.</a:t>
            </a:r>
            <a:endParaRPr lang="en-US" sz="2177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27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dirty="0" err="1">
                <a:cs typeface="Arial" pitchFamily="34" charset="0"/>
              </a:rPr>
              <a:t>OpenMP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Paralel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Direktifi</a:t>
            </a:r>
            <a:endParaRPr lang="tr-TR" dirty="0"/>
          </a:p>
        </p:txBody>
      </p:sp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EED57A-83C7-4281-AA3D-170152DA6C6E}" type="slidenum">
              <a:rPr lang="en-US" altLang="tr-TR" sz="1400">
                <a:cs typeface="Arial" pitchFamily="34" charset="0"/>
              </a:rPr>
              <a:pPr/>
              <a:t>64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01600" y="2305050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#pragma omp parallel</a:t>
            </a:r>
          </a:p>
          <a:p>
            <a:pPr eaLnBrk="1" hangingPunct="1">
              <a:defRPr/>
            </a:pPr>
            <a:endParaRPr lang="en-US" sz="105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			</a:t>
            </a:r>
            <a:r>
              <a:rPr lang="tr-T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komutlar_bloğu</a:t>
            </a:r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60338" y="1139825"/>
            <a:ext cx="24304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 “pragmatic”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direktifi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derleyiciye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aşağıdaki blokta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OpenMP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özellikleri kullanmasını söyler</a:t>
            </a:r>
            <a:endParaRPr lang="en-US" altLang="tr-TR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2446338"/>
            <a:ext cx="457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7145338" y="1185863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Tüm </a:t>
            </a:r>
            <a:r>
              <a:rPr lang="en-US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OpenMP </a:t>
            </a:r>
            <a: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direktifleri</a:t>
            </a:r>
            <a:r>
              <a:rPr lang="en-US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omp</a:t>
            </a:r>
            <a:b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tr-TR" altLang="tr-TR" sz="1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ile başlar.</a:t>
            </a:r>
            <a:endParaRPr lang="en-US" altLang="tr-TR" sz="1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029200" y="1674813"/>
            <a:ext cx="2057400" cy="7715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273800" y="2774950"/>
            <a:ext cx="779463" cy="419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7145338" y="2862263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OpenMP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paralel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işlem direktifi</a:t>
            </a:r>
            <a:endParaRPr lang="en-US" altLang="tr-TR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491" name="Rectangle 28"/>
          <p:cNvSpPr>
            <a:spLocks noChangeArrowheads="1"/>
          </p:cNvSpPr>
          <p:nvPr/>
        </p:nvSpPr>
        <p:spPr bwMode="auto">
          <a:xfrm>
            <a:off x="160338" y="3200400"/>
            <a:ext cx="3209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Tek satır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veya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{ ...} </a:t>
            </a:r>
            <a:b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tr-TR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arasında paralel olması istenen komutlar.</a:t>
            </a:r>
            <a:r>
              <a:rPr lang="en-US" altLang="tr-TR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  <p:sp>
        <p:nvSpPr>
          <p:cNvPr id="21516" name="Rectangle 29"/>
          <p:cNvSpPr>
            <a:spLocks noChangeArrowheads="1"/>
          </p:cNvSpPr>
          <p:nvPr/>
        </p:nvSpPr>
        <p:spPr bwMode="auto">
          <a:xfrm>
            <a:off x="381000" y="45720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r-TR" altLang="tr-TR">
                <a:cs typeface="Arial" pitchFamily="34" charset="0"/>
              </a:rPr>
              <a:t>Birden çok iş parçacığı açılır ve her biri</a:t>
            </a:r>
            <a:r>
              <a:rPr lang="en-US" altLang="tr-TR">
                <a:cs typeface="Arial" pitchFamily="34" charset="0"/>
              </a:rPr>
              <a:t> </a:t>
            </a:r>
            <a:r>
              <a:rPr lang="tr-TR" altLang="tr-TR" b="1">
                <a:solidFill>
                  <a:srgbClr val="FF0000"/>
                </a:solidFill>
                <a:cs typeface="Arial" pitchFamily="34" charset="0"/>
              </a:rPr>
              <a:t>komutlar</a:t>
            </a:r>
            <a:r>
              <a:rPr lang="en-US" altLang="tr-TR" b="1">
                <a:solidFill>
                  <a:srgbClr val="FF0000"/>
                </a:solidFill>
                <a:cs typeface="Arial" pitchFamily="34" charset="0"/>
              </a:rPr>
              <a:t>_</a:t>
            </a:r>
            <a:r>
              <a:rPr lang="tr-TR" altLang="tr-TR" b="1">
                <a:solidFill>
                  <a:srgbClr val="FF0000"/>
                </a:solidFill>
                <a:cs typeface="Arial" pitchFamily="34" charset="0"/>
              </a:rPr>
              <a:t>bloğu</a:t>
            </a:r>
            <a:r>
              <a:rPr lang="tr-TR" altLang="tr-TR">
                <a:cs typeface="Arial" pitchFamily="34" charset="0"/>
              </a:rPr>
              <a:t> 'nu paralel olarak çalıştırırlar.</a:t>
            </a:r>
            <a:endParaRPr lang="en-US" altLang="tr-TR">
              <a:cs typeface="Arial" pitchFamily="34" charset="0"/>
            </a:endParaRPr>
          </a:p>
          <a:p>
            <a:pPr eaLnBrk="1" hangingPunct="1"/>
            <a:r>
              <a:rPr lang="tr-TR" altLang="tr-TR">
                <a:cs typeface="Arial" pitchFamily="34" charset="0"/>
              </a:rPr>
              <a:t>" } " ile kendinden bir bariyer (senkronizasyon noktası) oluşturulur</a:t>
            </a:r>
            <a:r>
              <a:rPr lang="en-US" altLang="tr-TR">
                <a:cs typeface="Arial" pitchFamily="34" charset="0"/>
              </a:rPr>
              <a:t>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476500" y="3286125"/>
            <a:ext cx="495300" cy="260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33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İlk Örneğimiz</a:t>
            </a:r>
          </a:p>
        </p:txBody>
      </p:sp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DB5BBA-57EF-4061-9FD6-1ECD3D5FBF5D}" type="slidenum">
              <a:rPr lang="en-US" altLang="tr-TR" sz="1400">
                <a:cs typeface="Arial" pitchFamily="34" charset="0"/>
              </a:rPr>
              <a:pPr/>
              <a:t>65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013" y="1441450"/>
            <a:ext cx="79517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#include &lt;stdio.h&gt;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#include &lt;stdlib.h&gt;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#include &lt;omp.h&gt;</a:t>
            </a:r>
          </a:p>
          <a:p>
            <a:pPr>
              <a:defRPr/>
            </a:pPr>
            <a:endParaRPr lang="tr-TR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void main()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// Kaç thread mümkün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int iCPU = omp_get_num_procs();</a:t>
            </a:r>
          </a:p>
          <a:p>
            <a:pPr>
              <a:defRPr/>
            </a:pPr>
            <a:endParaRPr lang="tr-TR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// Maksimum thread sayısında aç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omp_set_num_threads(iCPU);</a:t>
            </a:r>
          </a:p>
          <a:p>
            <a:pPr>
              <a:defRPr/>
            </a:pPr>
            <a:endParaRPr lang="tr-TR" sz="16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#pragma omp parallel 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printf("Merhaba ben thread-%d\n", omp_get_thread_num() );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  char c = getchar();</a:t>
            </a:r>
          </a:p>
          <a:p>
            <a:pPr>
              <a:defRPr/>
            </a:pPr>
            <a:r>
              <a:rPr lang="tr-TR" sz="16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226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Örneğimiz</a:t>
            </a:r>
          </a:p>
        </p:txBody>
      </p:sp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A7E4A19-A5AF-4ACA-9D6D-71AF588A62C6}" type="slidenum">
              <a:rPr lang="en-US" altLang="tr-TR" sz="1400">
                <a:cs typeface="Arial" pitchFamily="34" charset="0"/>
              </a:rPr>
              <a:pPr/>
              <a:t>66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013" y="1441450"/>
            <a:ext cx="7951787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 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printf("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Merhaba, ben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 %d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%d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\n",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eaLnBrk="1" hangingPunct="1"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omp_get_thread_num(),</a:t>
            </a:r>
          </a:p>
          <a:p>
            <a:pPr eaLnBrk="1" hangingPunct="1"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omp_get_num_threads());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}</a:t>
            </a:r>
          </a:p>
          <a:p>
            <a:pPr eaLnBrk="1" hangingPunct="1">
              <a:defRPr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5063" y="3203575"/>
            <a:ext cx="5673725" cy="357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8-</a:t>
            </a:r>
            <a:r>
              <a:rPr lang="tr-TR" b="1" dirty="0">
                <a:latin typeface="Arial" charset="0"/>
                <a:cs typeface="Arial" charset="0"/>
              </a:rPr>
              <a:t>çekirdekli bir makinede örnek çıktı </a:t>
            </a:r>
            <a:r>
              <a:rPr lang="en-US" b="1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endParaRPr lang="en-US" sz="105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0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4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3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2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7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1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6 of 8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Arial" charset="0"/>
              </a:rPr>
              <a:t>Merhaba, ben thread 5 of 8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228600" y="3454400"/>
            <a:ext cx="243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ÇOK ÖNEMLİ !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tr-TR" altLang="tr-TR" sz="2000">
              <a:solidFill>
                <a:srgbClr val="FF0000"/>
              </a:solidFill>
              <a:cs typeface="Arial" pitchFamily="34" charset="0"/>
            </a:endParaRPr>
          </a:p>
          <a:p>
            <a:pPr eaLnBrk="1" hangingPunct="1"/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" { "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blok açılışı </a:t>
            </a:r>
            <a:r>
              <a:rPr lang="tr-TR" altLang="tr-TR" sz="2000" b="1">
                <a:solidFill>
                  <a:srgbClr val="FF0000"/>
                </a:solidFill>
                <a:cs typeface="Arial" pitchFamily="34" charset="0"/>
              </a:rPr>
              <a:t>mutlaka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 yeni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satırda olmalıdır.</a:t>
            </a:r>
            <a:endParaRPr lang="en-US" altLang="tr-TR" sz="20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23559" name="Straight Arrow Connector 2"/>
          <p:cNvCxnSpPr>
            <a:cxnSpLocks noChangeShapeType="1"/>
          </p:cNvCxnSpPr>
          <p:nvPr/>
        </p:nvCxnSpPr>
        <p:spPr bwMode="auto">
          <a:xfrm flipV="1">
            <a:off x="381000" y="1981200"/>
            <a:ext cx="381000" cy="1473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924736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“Paylaşımlı” Veriler</a:t>
            </a:r>
          </a:p>
        </p:txBody>
      </p:sp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A9BB8B-7076-4305-B214-9D00FDCD3B6B}" type="slidenum">
              <a:rPr lang="en-US" altLang="tr-TR" sz="1400">
                <a:cs typeface="Arial" pitchFamily="34" charset="0"/>
              </a:rPr>
              <a:pPr/>
              <a:t>67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altLang="tr-TR" dirty="0">
                <a:cs typeface="Arial" pitchFamily="34" charset="0"/>
              </a:rPr>
              <a:t>Paralel bölge dışında yaratılan </a:t>
            </a:r>
            <a:r>
              <a:rPr lang="tr-TR" altLang="tr-TR" dirty="0">
                <a:solidFill>
                  <a:srgbClr val="FF0000"/>
                </a:solidFill>
                <a:cs typeface="Arial" pitchFamily="34" charset="0"/>
              </a:rPr>
              <a:t>tüm değişkenler</a:t>
            </a:r>
            <a:r>
              <a:rPr lang="tr-TR" altLang="tr-TR" dirty="0">
                <a:cs typeface="Arial" pitchFamily="34" charset="0"/>
              </a:rPr>
              <a:t> söylenmedikçe herkes tarafından görülür:</a:t>
            </a:r>
            <a:endParaRPr lang="en-US" altLang="tr-TR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8866188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main (int argc, char *argv[])  {</a:t>
            </a:r>
          </a:p>
          <a:p>
            <a:pPr eaLnBrk="1" hangingPunct="1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x;  	// </a:t>
            </a:r>
            <a:r>
              <a:rPr lang="tr-T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tüm iş parçacıkları ulaşacak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 </a:t>
            </a:r>
          </a:p>
          <a:p>
            <a:pPr eaLnBrk="1" hangingPunct="1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 // 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herkes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'i görür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8143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Değişkenler</a:t>
            </a:r>
          </a:p>
        </p:txBody>
      </p:sp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A79D17-95C8-4DC3-94F1-C8E727716771}" type="slidenum">
              <a:rPr lang="en-US" altLang="tr-TR" sz="1400">
                <a:cs typeface="Arial" pitchFamily="34" charset="0"/>
              </a:rPr>
              <a:pPr/>
              <a:t>68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/>
          </a:bodyPr>
          <a:lstStyle/>
          <a:p>
            <a:r>
              <a:rPr lang="tr-TR" altLang="tr-TR" dirty="0">
                <a:cs typeface="Arial" pitchFamily="34" charset="0"/>
              </a:rPr>
              <a:t>Her iş parçacığı değişkenin bir kopyasını taşır</a:t>
            </a:r>
            <a:r>
              <a:rPr lang="en-US" altLang="tr-TR" dirty="0">
                <a:cs typeface="Arial" pitchFamily="34" charset="0"/>
              </a:rPr>
              <a:t>.</a:t>
            </a:r>
          </a:p>
          <a:p>
            <a:r>
              <a:rPr lang="tr-TR" altLang="tr-TR" dirty="0">
                <a:cs typeface="Arial" pitchFamily="34" charset="0"/>
              </a:rPr>
              <a:t>Paralel bölge içinde de açılabilirler fakat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en-US" altLang="tr-TR" dirty="0" err="1">
                <a:cs typeface="Arial" pitchFamily="34" charset="0"/>
              </a:rPr>
              <a:t>OpenMP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bir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en-US" altLang="tr-TR" dirty="0">
                <a:solidFill>
                  <a:srgbClr val="FF0000"/>
                </a:solidFill>
                <a:cs typeface="Arial" pitchFamily="34" charset="0"/>
              </a:rPr>
              <a:t>private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ifadesi de sunmaktadır</a:t>
            </a:r>
            <a:r>
              <a:rPr lang="en-US" altLang="tr-TR" dirty="0">
                <a:cs typeface="Arial" pitchFamily="34" charset="0"/>
              </a:rPr>
              <a:t>.</a:t>
            </a:r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endParaRPr lang="tr-TR" altLang="tr-TR" dirty="0">
              <a:cs typeface="Arial" pitchFamily="34" charset="0"/>
            </a:endParaRPr>
          </a:p>
          <a:p>
            <a:r>
              <a:rPr lang="tr-TR" altLang="tr-TR" dirty="0">
                <a:cs typeface="Arial" pitchFamily="34" charset="0"/>
              </a:rPr>
              <a:t>Ayrıca paylaşımlı değişkenler için bir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en-US" altLang="tr-TR" dirty="0">
                <a:solidFill>
                  <a:srgbClr val="FF0000"/>
                </a:solidFill>
                <a:cs typeface="Arial" pitchFamily="34" charset="0"/>
              </a:rPr>
              <a:t>shared</a:t>
            </a:r>
            <a:r>
              <a:rPr lang="en-US" altLang="tr-TR" dirty="0">
                <a:cs typeface="Arial" pitchFamily="34" charset="0"/>
              </a:rPr>
              <a:t> </a:t>
            </a:r>
            <a:r>
              <a:rPr lang="tr-TR" altLang="tr-TR" dirty="0">
                <a:cs typeface="Arial" pitchFamily="34" charset="0"/>
              </a:rPr>
              <a:t>ifadesi de vardır</a:t>
            </a:r>
            <a:r>
              <a:rPr lang="en-US" altLang="tr-TR" dirty="0"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636862"/>
            <a:ext cx="8153400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tid; 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private(tid)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tid = omp_get_thread_num();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printf("Merhaba, ben thread = %d\n", tid);</a:t>
            </a:r>
          </a:p>
          <a:p>
            <a:pPr eaLnBrk="1" hangingPunct="1">
              <a:spcBef>
                <a:spcPts val="1200"/>
              </a:spcBef>
              <a:tabLst>
                <a:tab pos="228600" algn="l"/>
                <a:tab pos="457200" algn="l"/>
                <a:tab pos="914400" algn="l"/>
              </a:tabLs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2600" y="2900363"/>
            <a:ext cx="685800" cy="604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6232525" y="2514600"/>
            <a:ext cx="2682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 b="1" dirty="0">
                <a:solidFill>
                  <a:srgbClr val="FF0000"/>
                </a:solidFill>
                <a:cs typeface="Arial" pitchFamily="34" charset="0"/>
              </a:rPr>
              <a:t>Her</a:t>
            </a:r>
            <a:r>
              <a:rPr lang="en-US" altLang="tr-TR" sz="2000" b="1" dirty="0">
                <a:solidFill>
                  <a:srgbClr val="FF0000"/>
                </a:solidFill>
                <a:cs typeface="Arial" pitchFamily="34" charset="0"/>
              </a:rPr>
              <a:t> thread </a:t>
            </a:r>
            <a:r>
              <a:rPr lang="tr-TR" altLang="tr-TR" sz="2000" b="1" dirty="0">
                <a:solidFill>
                  <a:srgbClr val="FF0000"/>
                </a:solidFill>
                <a:cs typeface="Arial" pitchFamily="34" charset="0"/>
              </a:rPr>
              <a:t>yerel bir</a:t>
            </a:r>
            <a:r>
              <a:rPr lang="en-US" altLang="tr-TR" sz="20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tr-TR" sz="2000" b="1" dirty="0" err="1">
                <a:solidFill>
                  <a:srgbClr val="FF0000"/>
                </a:solidFill>
                <a:cs typeface="Arial" pitchFamily="34" charset="0"/>
              </a:rPr>
              <a:t>tid</a:t>
            </a:r>
            <a:r>
              <a:rPr lang="tr-TR" altLang="tr-TR" sz="2000" b="1" dirty="0">
                <a:solidFill>
                  <a:srgbClr val="FF0000"/>
                </a:solidFill>
                <a:cs typeface="Arial" pitchFamily="34" charset="0"/>
              </a:rPr>
              <a:t> değişkenine sahiptir.</a:t>
            </a:r>
            <a:r>
              <a:rPr lang="en-US" altLang="tr-TR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3795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defRPr/>
            </a:pPr>
            <a:r>
              <a:rPr lang="tr-TR" altLang="tr-TR" sz="3600" dirty="0"/>
              <a:t>Paylaşımlı ve Özel Değişkenler</a:t>
            </a:r>
            <a:br>
              <a:rPr lang="tr-TR" altLang="tr-TR" sz="3600" dirty="0"/>
            </a:br>
            <a:r>
              <a:rPr lang="tr-TR" altLang="tr-TR" sz="3600" dirty="0"/>
              <a:t>İçin Başka Bir Örnek</a:t>
            </a:r>
            <a:endParaRPr lang="en-US" altLang="tr-TR" sz="3600" dirty="0"/>
          </a:p>
        </p:txBody>
      </p:sp>
      <p:sp>
        <p:nvSpPr>
          <p:cNvPr id="266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9BFEACC-C956-4674-AE9A-719F6D422BE0}" type="slidenum">
              <a:rPr lang="en-US" altLang="en-US" sz="1400">
                <a:solidFill>
                  <a:srgbClr val="000000"/>
                </a:solidFill>
              </a:rPr>
              <a:pPr/>
              <a:t>69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stdlib.h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omp.h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main (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char *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[])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=0,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tid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#pragma omp parallel private(tid)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tid = omp_get_thread_num();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if (tid == 0) x = 42;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printf ("Thread %d, x = %d\n", tid, x);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786536" y="1339924"/>
            <a:ext cx="30543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x </a:t>
            </a:r>
            <a: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paylaşımlıdır, </a:t>
            </a:r>
            <a:b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</a:br>
            <a: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herkes görür</a:t>
            </a:r>
            <a:endParaRPr lang="en-US" altLang="tr-TR" sz="1800" i="1" dirty="0">
              <a:solidFill>
                <a:srgbClr val="FF0000"/>
              </a:solidFill>
              <a:ea typeface="msmincho"/>
              <a:cs typeface="msmincho"/>
            </a:endParaRP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6732240" y="2382838"/>
            <a:ext cx="20526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tr-TR" sz="2000" i="1" dirty="0" err="1">
                <a:solidFill>
                  <a:srgbClr val="FF0000"/>
                </a:solidFill>
                <a:ea typeface="msmincho"/>
                <a:cs typeface="msmincho"/>
              </a:rPr>
              <a:t>tid</a:t>
            </a:r>
            <a:r>
              <a:rPr lang="en-US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 </a:t>
            </a:r>
            <a: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 özeldir</a:t>
            </a:r>
            <a:r>
              <a:rPr lang="en-US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 – </a:t>
            </a:r>
            <a:r>
              <a:rPr lang="tr-TR" altLang="tr-TR" sz="2000" i="1" dirty="0">
                <a:solidFill>
                  <a:srgbClr val="FF0000"/>
                </a:solidFill>
                <a:ea typeface="msmincho"/>
                <a:cs typeface="msmincho"/>
              </a:rPr>
              <a:t>Herkes kendi kopyasını kullanır.</a:t>
            </a:r>
            <a:endParaRPr lang="en-US" altLang="tr-TR" sz="1800" i="1" dirty="0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26630" name="Straight Arrow Connector 8"/>
          <p:cNvCxnSpPr>
            <a:cxnSpLocks noChangeShapeType="1"/>
            <a:stCxn id="26628" idx="1"/>
          </p:cNvCxnSpPr>
          <p:nvPr/>
        </p:nvCxnSpPr>
        <p:spPr bwMode="auto">
          <a:xfrm flipH="1">
            <a:off x="2195736" y="1659012"/>
            <a:ext cx="2590800" cy="8286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Arrow Connector 12"/>
          <p:cNvCxnSpPr>
            <a:cxnSpLocks noChangeShapeType="1"/>
          </p:cNvCxnSpPr>
          <p:nvPr/>
        </p:nvCxnSpPr>
        <p:spPr bwMode="auto">
          <a:xfrm flipH="1">
            <a:off x="3110136" y="2487687"/>
            <a:ext cx="3586163" cy="1492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2" name="TextBox 3"/>
          <p:cNvSpPr txBox="1">
            <a:spLocks noChangeArrowheads="1"/>
          </p:cNvSpPr>
          <p:nvPr/>
        </p:nvSpPr>
        <p:spPr bwMode="auto">
          <a:xfrm>
            <a:off x="838200" y="5373216"/>
            <a:ext cx="8077200" cy="74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400" b="1" i="1" dirty="0">
                <a:solidFill>
                  <a:srgbClr val="FF0000"/>
                </a:solidFill>
                <a:ea typeface="msmincho"/>
                <a:cs typeface="msmincho"/>
              </a:rPr>
              <a:t>Paralel bloklar dışında yaratılan değişkenler tersi söylenmedikçe paylaşımlıdır</a:t>
            </a:r>
            <a:endParaRPr lang="en-US" altLang="tr-TR" sz="2000" b="1" i="1" dirty="0">
              <a:solidFill>
                <a:srgbClr val="FF0000"/>
              </a:solidFill>
              <a:ea typeface="msmincho"/>
              <a:cs typeface="msmincho"/>
            </a:endParaRPr>
          </a:p>
        </p:txBody>
      </p:sp>
    </p:spTree>
    <p:extLst>
      <p:ext uri="{BB962C8B-B14F-4D97-AF65-F5344CB8AC3E}">
        <p14:creationId xmlns:p14="http://schemas.microsoft.com/office/powerpoint/2010/main" val="75400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dirty="0"/>
              <a:t>Thread’ler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Thread’lerin sağladığı faydalar </a:t>
            </a:r>
          </a:p>
          <a:p>
            <a:pPr>
              <a:spcBef>
                <a:spcPts val="600"/>
              </a:spcBef>
            </a:pPr>
            <a:r>
              <a:rPr lang="tr-TR" dirty="0"/>
              <a:t>Multicore programlama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Multicore programlamanın zorlukları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Paralel çalışma türleri </a:t>
            </a:r>
          </a:p>
          <a:p>
            <a:pPr>
              <a:spcBef>
                <a:spcPts val="600"/>
              </a:spcBef>
            </a:pPr>
            <a:r>
              <a:rPr lang="tr-TR" dirty="0"/>
              <a:t>Multithreading modelleri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One-to-one </a:t>
            </a:r>
          </a:p>
          <a:p>
            <a:pPr lvl="1">
              <a:spcBef>
                <a:spcPts val="600"/>
              </a:spcBef>
            </a:pPr>
            <a:r>
              <a:rPr lang="tr-TR" dirty="0"/>
              <a:t>Many-to-many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kütüphaneleri </a:t>
            </a:r>
          </a:p>
          <a:p>
            <a:pPr>
              <a:spcBef>
                <a:spcPts val="600"/>
              </a:spcBef>
            </a:pPr>
            <a:r>
              <a:rPr lang="tr-TR" dirty="0"/>
              <a:t>Dolaylı thread oluşturma </a:t>
            </a:r>
          </a:p>
          <a:p>
            <a:pPr>
              <a:spcBef>
                <a:spcPts val="600"/>
              </a:spcBef>
            </a:pPr>
            <a:r>
              <a:rPr lang="tr-TR" dirty="0"/>
              <a:t>Thread çalıştırma kuralları </a:t>
            </a:r>
          </a:p>
          <a:p>
            <a:pPr>
              <a:spcBef>
                <a:spcPts val="600"/>
              </a:spcBef>
            </a:pPr>
            <a:r>
              <a:rPr lang="tr-TR" dirty="0"/>
              <a:t>Windows ve Linux thread’leri</a:t>
            </a:r>
          </a:p>
        </p:txBody>
      </p:sp>
    </p:spTree>
    <p:extLst>
      <p:ext uri="{BB962C8B-B14F-4D97-AF65-F5344CB8AC3E}">
        <p14:creationId xmlns:p14="http://schemas.microsoft.com/office/powerpoint/2010/main" val="26804093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tr-TR" altLang="tr-TR" dirty="0"/>
              <a:t>Çıktı</a:t>
            </a:r>
            <a:endParaRPr lang="en-US" altLang="tr-TR" dirty="0"/>
          </a:p>
        </p:txBody>
      </p:sp>
      <p:sp>
        <p:nvSpPr>
          <p:cNvPr id="276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19ACE2-9C30-45D6-93E4-73951769CC54}" type="slidenum">
              <a:rPr lang="en-US" altLang="en-US" sz="1400">
                <a:solidFill>
                  <a:srgbClr val="000000"/>
                </a:solidFill>
              </a:rPr>
              <a:pPr/>
              <a:t>70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3, x =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2, x =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1, x =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0,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4,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5,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6,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Thread 7, x = 42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177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038600" y="2474913"/>
            <a:ext cx="51054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tr-TR" sz="2400" i="1">
                <a:solidFill>
                  <a:srgbClr val="FF0000"/>
                </a:solidFill>
                <a:ea typeface="msmincho"/>
                <a:cs typeface="msmincho"/>
              </a:rPr>
              <a:t>tid </a:t>
            </a:r>
            <a:r>
              <a:rPr lang="tr-TR" altLang="tr-TR" sz="2400" i="1">
                <a:solidFill>
                  <a:srgbClr val="FF0000"/>
                </a:solidFill>
                <a:ea typeface="msmincho"/>
                <a:cs typeface="msmincho"/>
              </a:rPr>
              <a:t>her iş parçacığında özeldir.</a:t>
            </a:r>
            <a:endParaRPr lang="en-US" altLang="tr-TR" sz="20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4038600" y="3327400"/>
            <a:ext cx="3255963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x paylaşımlı olduğu için değişti.</a:t>
            </a:r>
            <a:endParaRPr lang="en-US" sz="2177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23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/>
              <a:t>Başka Bir Örnek</a:t>
            </a:r>
            <a:endParaRPr lang="tr-TR" dirty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2D6958-F66D-4F5E-AAA6-01D0AA788A39}" type="slidenum">
              <a:rPr lang="en-US" altLang="en-US" sz="1400">
                <a:solidFill>
                  <a:srgbClr val="000000"/>
                </a:solidFill>
              </a:rPr>
              <a:pPr/>
              <a:t>71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 a[100]</a:t>
            </a:r>
            <a:r>
              <a:rPr lang="tr-TR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tid, n</a:t>
            </a: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private(tid, n)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tid = omp_get_thread_num();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n = omp_get_num_threads();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a[tid] = 10*n;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algn="ctr">
              <a:spcAft>
                <a:spcPts val="0"/>
              </a:spcAft>
              <a:buFontTx/>
              <a:buNone/>
              <a:defRPr/>
            </a:pPr>
            <a:r>
              <a:rPr lang="tr-TR" sz="254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veya</a:t>
            </a:r>
            <a:endParaRPr lang="en-US" sz="2177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private(tid, n) shared(a)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dirty="0">
                <a:latin typeface="Courier New" pitchFamily="49" charset="0"/>
                <a:cs typeface="Courier New" pitchFamily="49" charset="0"/>
              </a:rPr>
              <a:t>... 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477000" y="2895600"/>
            <a:ext cx="2657475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sz="2540" i="1" dirty="0">
                <a:solidFill>
                  <a:srgbClr val="FF0000"/>
                </a:solidFill>
              </a:rPr>
              <a:t>tid </a:t>
            </a:r>
            <a:r>
              <a:rPr lang="tr-TR" sz="2540" i="1" dirty="0">
                <a:solidFill>
                  <a:srgbClr val="FF0000"/>
                </a:solidFill>
              </a:rPr>
              <a:t>ve</a:t>
            </a:r>
            <a:r>
              <a:rPr lang="en-US" sz="2540" i="1" dirty="0">
                <a:solidFill>
                  <a:srgbClr val="FF0000"/>
                </a:solidFill>
              </a:rPr>
              <a:t> n </a:t>
            </a:r>
            <a:r>
              <a:rPr lang="tr-TR" sz="2540" i="1" dirty="0">
                <a:solidFill>
                  <a:srgbClr val="FF0000"/>
                </a:solidFill>
              </a:rPr>
              <a:t>özeldir.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6477000" y="1998663"/>
            <a:ext cx="2667000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sz="2540" i="1" dirty="0">
                <a:solidFill>
                  <a:srgbClr val="FF0000"/>
                </a:solidFill>
              </a:rPr>
              <a:t>a[ ] </a:t>
            </a:r>
            <a:r>
              <a:rPr lang="tr-TR" sz="2540" i="1" dirty="0">
                <a:solidFill>
                  <a:srgbClr val="FF0000"/>
                </a:solidFill>
              </a:rPr>
              <a:t>paylaşımlıdır.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6602288" y="5756498"/>
            <a:ext cx="2362200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zorunlu değil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28680" name="Straight Arrow Connector 15"/>
          <p:cNvCxnSpPr>
            <a:cxnSpLocks noChangeShapeType="1"/>
          </p:cNvCxnSpPr>
          <p:nvPr/>
        </p:nvCxnSpPr>
        <p:spPr bwMode="auto">
          <a:xfrm flipH="1" flipV="1">
            <a:off x="7215336" y="5517232"/>
            <a:ext cx="381000" cy="3159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063301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sz="3600" dirty="0">
                <a:cs typeface="Arial" pitchFamily="34" charset="0"/>
              </a:rPr>
              <a:t>İş</a:t>
            </a:r>
            <a:r>
              <a:rPr lang="en-US" altLang="tr-TR" sz="3600" dirty="0">
                <a:cs typeface="Arial" pitchFamily="34" charset="0"/>
              </a:rPr>
              <a:t>-</a:t>
            </a:r>
            <a:r>
              <a:rPr lang="tr-TR" altLang="tr-TR" sz="3600" dirty="0">
                <a:cs typeface="Arial" pitchFamily="34" charset="0"/>
              </a:rPr>
              <a:t>Paylaşımı</a:t>
            </a:r>
            <a:r>
              <a:rPr lang="tr-TR" altLang="tr-TR" sz="4000" dirty="0">
                <a:cs typeface="Arial" pitchFamily="34" charset="0"/>
              </a:rPr>
              <a:t> - </a:t>
            </a:r>
            <a:r>
              <a:rPr lang="tr-TR" altLang="tr-TR" sz="3100" dirty="0">
                <a:cs typeface="Arial" pitchFamily="34" charset="0"/>
              </a:rPr>
              <a:t>Paralel Bölgenin İş Tanımı</a:t>
            </a:r>
            <a:endParaRPr lang="tr-TR" sz="2800" dirty="0"/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95D8B64-4961-4ED8-ADA5-E786F4BAE786}" type="slidenum">
              <a:rPr lang="en-US" altLang="tr-TR" sz="1400">
                <a:cs typeface="Arial" pitchFamily="34" charset="0"/>
              </a:rPr>
              <a:pPr/>
              <a:t>72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"#pragma omp " dedikten sonra dört yapı ile paralel bölge yapılandırılabilir</a:t>
            </a:r>
            <a:r>
              <a:rPr lang="en-US" altLang="tr-TR" sz="2400">
                <a:cs typeface="Arial" pitchFamily="34" charset="0"/>
              </a:rPr>
              <a:t>: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r-TR" sz="2000">
                <a:cs typeface="Arial" pitchFamily="34" charset="0"/>
              </a:rPr>
              <a:t>	</a:t>
            </a: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sections – section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for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single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master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i="1">
                <a:solidFill>
                  <a:srgbClr val="FF0000"/>
                </a:solidFill>
                <a:cs typeface="Arial" pitchFamily="34" charset="0"/>
              </a:rPr>
              <a:t>Not</a:t>
            </a:r>
            <a:r>
              <a:rPr lang="en-US" altLang="tr-TR" sz="2400" b="1" i="1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tr-TR" altLang="tr-TR" sz="2400" i="1">
                <a:solidFill>
                  <a:srgbClr val="FF0000"/>
                </a:solidFill>
                <a:cs typeface="Arial" pitchFamily="34" charset="0"/>
              </a:rPr>
              <a:t>Bu yapılar yeni thread'ler açmak için değil, paralel bölgenin yapısı ile ilgilidir</a:t>
            </a:r>
            <a:r>
              <a:rPr lang="en-US" altLang="tr-TR" sz="2400" i="1">
                <a:solidFill>
                  <a:srgbClr val="FF0000"/>
                </a:solidFill>
                <a:cs typeface="Arial" pitchFamily="34" charset="0"/>
              </a:rPr>
              <a:t>.</a:t>
            </a:r>
            <a:endParaRPr lang="en-US" altLang="tr-TR" sz="240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Tüm durumlarda</a:t>
            </a:r>
            <a:r>
              <a:rPr lang="en-US" altLang="tr-TR" sz="2400">
                <a:cs typeface="Arial" pitchFamily="34" charset="0"/>
              </a:rPr>
              <a:t>, </a:t>
            </a:r>
            <a:r>
              <a:rPr lang="tr-TR" altLang="tr-TR" sz="2400">
                <a:cs typeface="Arial" pitchFamily="34" charset="0"/>
              </a:rPr>
              <a:t>eğer bölge tanımına </a:t>
            </a:r>
            <a:r>
              <a:rPr lang="en-US" altLang="tr-TR" sz="2400" b="1">
                <a:solidFill>
                  <a:srgbClr val="FF0000"/>
                </a:solidFill>
                <a:cs typeface="Arial" pitchFamily="34" charset="0"/>
              </a:rPr>
              <a:t>nowait</a:t>
            </a:r>
            <a:r>
              <a:rPr lang="en-US" altLang="tr-TR" sz="2400">
                <a:cs typeface="Arial" pitchFamily="34" charset="0"/>
              </a:rPr>
              <a:t> </a:t>
            </a:r>
            <a:r>
              <a:rPr lang="tr-TR" altLang="tr-TR" sz="2400">
                <a:cs typeface="Arial" pitchFamily="34" charset="0"/>
              </a:rPr>
              <a:t>ifadesi</a:t>
            </a:r>
            <a:r>
              <a:rPr lang="en-US" altLang="tr-TR" sz="2400">
                <a:cs typeface="Arial" pitchFamily="34" charset="0"/>
              </a:rPr>
              <a:t> </a:t>
            </a:r>
            <a:r>
              <a:rPr lang="tr-TR" altLang="tr-TR" sz="2400">
                <a:cs typeface="Arial" pitchFamily="34" charset="0"/>
              </a:rPr>
              <a:t>konmamışsa kendiliğinden blok sonuna</a:t>
            </a:r>
            <a:r>
              <a:rPr lang="en-US" altLang="tr-TR" sz="2400">
                <a:cs typeface="Arial" pitchFamily="34" charset="0"/>
              </a:rPr>
              <a:t> </a:t>
            </a:r>
            <a:r>
              <a:rPr lang="tr-TR" altLang="tr-TR" sz="2400">
                <a:cs typeface="Arial" pitchFamily="34" charset="0"/>
              </a:rPr>
              <a:t>bariyer (senkronizasyon noktası) konur</a:t>
            </a:r>
            <a:r>
              <a:rPr lang="en-US" altLang="tr-TR" sz="240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2890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"Section(s)" Tanımları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74727F2-F376-4E06-84C0-56C922348649}" type="slidenum">
              <a:rPr lang="en-US" altLang="tr-TR" sz="1400">
                <a:cs typeface="Arial" pitchFamily="34" charset="0"/>
              </a:rPr>
              <a:pPr/>
              <a:t>73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#pragma omp parallel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{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#pragma omp sections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{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#pragma omp section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structured_block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#pragma omp section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structured_block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…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}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}</a:t>
            </a:r>
          </a:p>
          <a:p>
            <a:pPr marL="0" indent="0" eaLnBrk="1" hangingPunct="1">
              <a:buFontTx/>
              <a:buNone/>
              <a:defRPr/>
            </a:pPr>
            <a:endParaRPr lang="tr-TR" sz="2400" dirty="0"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tr-TR" sz="2400" dirty="0">
                <a:cs typeface="Arial" charset="0"/>
              </a:rPr>
              <a:t>Yani bu yapılandırılmış bloklar takımdaki thread'ler arasında</a:t>
            </a:r>
            <a:r>
              <a:rPr lang="en-US" sz="2400" dirty="0">
                <a:cs typeface="Arial" charset="0"/>
              </a:rPr>
              <a:t> </a:t>
            </a:r>
            <a:r>
              <a:rPr lang="tr-TR" sz="2400" dirty="0">
                <a:cs typeface="Arial" charset="0"/>
              </a:rPr>
              <a:t>paylaşılacaklardır</a:t>
            </a:r>
            <a:r>
              <a:rPr lang="en-US" sz="2400" dirty="0">
                <a:cs typeface="Arial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810000" y="3571875"/>
            <a:ext cx="1828800" cy="85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5672138" y="3048000"/>
            <a:ext cx="198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Bu bloklar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mevcut</a:t>
            </a:r>
            <a:r>
              <a:rPr lang="en-US" altLang="tr-TR" sz="2000">
                <a:solidFill>
                  <a:srgbClr val="FF0000"/>
                </a:solidFill>
                <a:cs typeface="Arial" pitchFamily="34" charset="0"/>
              </a:rPr>
              <a:t> thread</a:t>
            </a:r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 'lerce yürütülür</a:t>
            </a:r>
            <a:endParaRPr lang="en-US" altLang="tr-TR" sz="20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784600" y="3709988"/>
            <a:ext cx="18542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10"/>
          <p:cNvSpPr txBox="1">
            <a:spLocks noChangeArrowheads="1"/>
          </p:cNvSpPr>
          <p:nvPr/>
        </p:nvSpPr>
        <p:spPr bwMode="auto">
          <a:xfrm>
            <a:off x="5621338" y="18288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  <a:cs typeface="Arial" pitchFamily="34" charset="0"/>
              </a:rPr>
              <a:t>Önce buradan aşağısı paralel bölge diyoruz.</a:t>
            </a:r>
            <a:endParaRPr lang="en-US" altLang="tr-TR" sz="20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10000" y="2016125"/>
            <a:ext cx="1803400" cy="1666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021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E07059-6191-49D0-B9D0-BA3A2007DB13}" type="slidenum">
              <a:rPr lang="en-US" altLang="tr-TR" sz="1400">
                <a:cs typeface="Arial" pitchFamily="34" charset="0"/>
              </a:rPr>
              <a:pPr/>
              <a:t>74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0" y="152400"/>
            <a:ext cx="151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Örnek</a:t>
            </a:r>
            <a:endParaRPr lang="en-US" alt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-7938"/>
            <a:ext cx="7315200" cy="745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#pragma omp parallel shared(a,b,c,d,nthreads) private(i,tid) 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	tid = omp_get_thread_num();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#pragma omp sections nowait  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#pragma omp section  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printf("Thread %d section 1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de çalışıyor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\n",tid);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for (i=0; i&lt;N; i++) 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c[i] = a[i] + b[i];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printf("Thread %d: c[%d]= %f\n",tid,i,c[i]);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}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}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			#pragma omp section 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printf("Thread %d section 2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de çalışıyor\n",tid);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for (i=0; i&lt;N; i++) {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d[i] = a[i] * b[i];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	printf("Thread %d: d[%d]= %f\n",tid,i,d[i]);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	}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			}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	}  /* end of sections */</a:t>
            </a:r>
          </a:p>
          <a:p>
            <a:pPr eaLnBrk="1" hangingPunct="1">
              <a:tabLst>
                <a:tab pos="463550" algn="l"/>
                <a:tab pos="519113" algn="l"/>
                <a:tab pos="914400" algn="l"/>
                <a:tab pos="1377950" algn="l"/>
                <a:tab pos="1774825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}  /* end of parallel section */</a:t>
            </a:r>
          </a:p>
          <a:p>
            <a:pPr eaLnBrk="1" hangingPunct="1">
              <a:defRPr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050" dirty="0">
              <a:latin typeface="Arial" charset="0"/>
              <a:cs typeface="Arial" charset="0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" y="20574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Bir</a:t>
            </a:r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 thread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bunu yapar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58825" y="4579938"/>
            <a:ext cx="2060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Başka </a:t>
            </a:r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thread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bunu yapar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812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Başka Section(s) Örneği</a:t>
            </a:r>
          </a:p>
        </p:txBody>
      </p:sp>
      <p:sp>
        <p:nvSpPr>
          <p:cNvPr id="348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A8F94AB-1116-4C44-B567-5121D8BBDD46}" type="slidenum">
              <a:rPr lang="en-US" altLang="en-US" sz="1400">
                <a:solidFill>
                  <a:srgbClr val="000000"/>
                </a:solidFill>
              </a:rPr>
              <a:pPr/>
              <a:t>75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shared(a,b,c,d,nthreads)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                      private(i,tid)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tid = omp_get_thread_num();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#pragma omp sections nowait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#pragma omp section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printf("Thread %d section 1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de çalışıyor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\n",</a:t>
            </a:r>
            <a:endParaRPr lang="tr-TR" sz="18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tid);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for (i=0; i&lt;N; i++)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c[i] = a[i] + b[i];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printf("Thread %d: c[%d]=%f\n“,tid,i,c[i]);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638800" y="2239963"/>
            <a:ext cx="3248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"section" bitince beklemez 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5778500" y="5029200"/>
            <a:ext cx="324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Bir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 thread 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bunu yapar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34822" name="Straight Arrow Connector 8"/>
          <p:cNvCxnSpPr>
            <a:cxnSpLocks noChangeShapeType="1"/>
          </p:cNvCxnSpPr>
          <p:nvPr/>
        </p:nvCxnSpPr>
        <p:spPr bwMode="auto">
          <a:xfrm flipH="1">
            <a:off x="4644008" y="2492896"/>
            <a:ext cx="943992" cy="22029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3" name="Straight Arrow Connector 14"/>
          <p:cNvCxnSpPr>
            <a:cxnSpLocks noChangeShapeType="1"/>
          </p:cNvCxnSpPr>
          <p:nvPr/>
        </p:nvCxnSpPr>
        <p:spPr bwMode="auto">
          <a:xfrm flipH="1">
            <a:off x="5105400" y="5187950"/>
            <a:ext cx="673100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070161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Section(s)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Devamı</a:t>
            </a:r>
            <a:endParaRPr lang="tr-TR" dirty="0"/>
          </a:p>
        </p:txBody>
      </p:sp>
      <p:sp>
        <p:nvSpPr>
          <p:cNvPr id="358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0161FF-97FB-4220-B7EE-BD84C75449CE}" type="slidenum">
              <a:rPr lang="en-US" altLang="en-US" sz="1400">
                <a:solidFill>
                  <a:srgbClr val="000000"/>
                </a:solidFill>
              </a:rPr>
              <a:pPr/>
              <a:t>76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#pragma omp section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printf("Thread %d doing section 2\n",tid);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for (i=0; i&lt;N; i++) {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d[i] = a[i] * b[i];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printf("Thread %d: d[%d]= %f\n",tid,i,d[i]);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}  /* end of sections */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en-US" sz="2177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printf ("Thread %d </a:t>
            </a:r>
            <a:r>
              <a:rPr lang="tr-TR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bitirdi</a:t>
            </a: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\n", tid);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  /* end of parallel section */</a:t>
            </a:r>
            <a:endParaRPr lang="en-US" sz="2177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257800" y="2514600"/>
            <a:ext cx="3870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Başka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 thread 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bunu yapar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35844" name="Straight Arrow Connector 5"/>
          <p:cNvCxnSpPr>
            <a:cxnSpLocks noChangeShapeType="1"/>
          </p:cNvCxnSpPr>
          <p:nvPr/>
        </p:nvCxnSpPr>
        <p:spPr bwMode="auto">
          <a:xfrm flipH="1">
            <a:off x="4800600" y="2735263"/>
            <a:ext cx="457200" cy="841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155154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Çıktı</a:t>
            </a:r>
          </a:p>
        </p:txBody>
      </p:sp>
      <p:sp>
        <p:nvSpPr>
          <p:cNvPr id="368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56C43A-3BF8-4875-A200-270FFE772B75}" type="slidenum">
              <a:rPr lang="en-US" altLang="en-US" sz="1400">
                <a:solidFill>
                  <a:srgbClr val="000000"/>
                </a:solidFill>
              </a:rPr>
              <a:pPr/>
              <a:t>77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 section 1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 de çalışıyor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c[0]= 5.000000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c[1]= 7.000000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c[2]= 9.000000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c[3]= 11.000000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c[4]= 13.000000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2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 section 2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 de çalışıyor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d[0]= 0.000000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d[1]= 6.000000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d[2]= 14.000000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d[3]= 24.000000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1: d[4]= 36.000000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207000" y="3233738"/>
            <a:ext cx="3870325" cy="113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İş alamayan t</a:t>
            </a:r>
            <a:r>
              <a:rPr lang="en-US" sz="2540" i="1" dirty="0">
                <a:solidFill>
                  <a:srgbClr val="FF0000"/>
                </a:solidFill>
              </a:rPr>
              <a:t>hreads</a:t>
            </a:r>
            <a:r>
              <a:rPr lang="tr-TR" sz="2540" i="1" dirty="0">
                <a:solidFill>
                  <a:srgbClr val="FF0000"/>
                </a:solidFill>
              </a:rPr>
              <a:t>'ler</a:t>
            </a:r>
            <a:r>
              <a:rPr lang="en-US" sz="2540" i="1" dirty="0">
                <a:solidFill>
                  <a:srgbClr val="FF0000"/>
                </a:solidFill>
              </a:rPr>
              <a:t> nowait </a:t>
            </a:r>
            <a:r>
              <a:rPr lang="tr-TR" sz="2540" i="1" dirty="0">
                <a:solidFill>
                  <a:srgbClr val="FF0000"/>
                </a:solidFill>
              </a:rPr>
              <a:t>sayesinde bitirdiler.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36869" name="Straight Arrow Connector 5"/>
          <p:cNvCxnSpPr>
            <a:cxnSpLocks noChangeShapeType="1"/>
          </p:cNvCxnSpPr>
          <p:nvPr/>
        </p:nvCxnSpPr>
        <p:spPr bwMode="auto">
          <a:xfrm flipH="1">
            <a:off x="3276600" y="3627438"/>
            <a:ext cx="1930400" cy="15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12130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A68135-EE4F-410E-9F30-6F8A3354D6BA}" type="slidenum">
              <a:rPr lang="en-US" altLang="en-US" sz="1400">
                <a:solidFill>
                  <a:srgbClr val="000000"/>
                </a:solidFill>
              </a:rPr>
              <a:pPr/>
              <a:t>78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 section 1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 de çalışıyor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c[0]= 5.000000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c[1]= 7.000000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c[2]= 9.000000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c[3]= 11.000000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0: c[4]= 13.000000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 section 2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 de çalışıyor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d[0]= 0.000000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d[1]= 6.000000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d[2]= 14.000000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d[3]= 24.000000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3: d[4]= 36.000000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3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1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2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Thread 0 </a:t>
            </a:r>
            <a:r>
              <a:rPr lang="tr-TR" sz="1814" dirty="0">
                <a:latin typeface="Courier New" panose="02070309020205020404" pitchFamily="49" charset="0"/>
                <a:cs typeface="Courier New" panose="02070309020205020404" pitchFamily="49" charset="0"/>
              </a:rPr>
              <a:t>bitirdi</a:t>
            </a:r>
            <a:endParaRPr lang="en-US" sz="1814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5667375" y="5019675"/>
            <a:ext cx="3275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Tüm thread'ler senkronize olup burada bitirdiler çünkü nowait yok, bariyer var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37893" name="Straight Arrow Connector 5"/>
          <p:cNvCxnSpPr>
            <a:cxnSpLocks noChangeShapeType="1"/>
          </p:cNvCxnSpPr>
          <p:nvPr/>
        </p:nvCxnSpPr>
        <p:spPr bwMode="auto">
          <a:xfrm flipH="1">
            <a:off x="2908300" y="5562600"/>
            <a:ext cx="2654300" cy="3778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5240338" y="4454525"/>
            <a:ext cx="2989262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Burada bariyer</a:t>
            </a:r>
            <a:r>
              <a:rPr lang="en-US" sz="2540" i="1" dirty="0">
                <a:solidFill>
                  <a:srgbClr val="FF0000"/>
                </a:solidFill>
              </a:rPr>
              <a:t> </a:t>
            </a:r>
            <a:r>
              <a:rPr lang="tr-TR" sz="2540" i="1" dirty="0">
                <a:solidFill>
                  <a:srgbClr val="FF0000"/>
                </a:solidFill>
              </a:rPr>
              <a:t>var.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37895" name="Straight Arrow Connector 9"/>
          <p:cNvCxnSpPr>
            <a:cxnSpLocks noChangeShapeType="1"/>
          </p:cNvCxnSpPr>
          <p:nvPr/>
        </p:nvCxnSpPr>
        <p:spPr bwMode="auto">
          <a:xfrm flipH="1">
            <a:off x="3230563" y="4792663"/>
            <a:ext cx="2009775" cy="9588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nowait İfadesini Silersek Çıktı</a:t>
            </a:r>
          </a:p>
        </p:txBody>
      </p:sp>
    </p:spTree>
    <p:extLst>
      <p:ext uri="{BB962C8B-B14F-4D97-AF65-F5344CB8AC3E}">
        <p14:creationId xmlns:p14="http://schemas.microsoft.com/office/powerpoint/2010/main" val="23321219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dirty="0"/>
              <a:t>parallel ve section İfadelerinin Birleştirilmesi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D97A0F-0E38-46A1-B4F7-B0DA53F35876}" type="slidenum">
              <a:rPr lang="en-US" altLang="tr-TR" sz="1400">
                <a:cs typeface="Arial" pitchFamily="34" charset="0"/>
              </a:rPr>
              <a:pPr/>
              <a:t>79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tr-TR" sz="2800" dirty="0">
                <a:cs typeface="Arial" charset="0"/>
              </a:rPr>
              <a:t>#pragma</a:t>
            </a:r>
            <a:r>
              <a:rPr lang="en-US" sz="2800" dirty="0">
                <a:cs typeface="Arial" charset="0"/>
              </a:rPr>
              <a:t> </a:t>
            </a:r>
            <a:r>
              <a:rPr lang="tr-TR" sz="2800" dirty="0">
                <a:cs typeface="Arial" charset="0"/>
              </a:rPr>
              <a:t>omp içinde "</a:t>
            </a:r>
            <a:r>
              <a:rPr lang="en-US" sz="2800" dirty="0">
                <a:cs typeface="Arial" charset="0"/>
              </a:rPr>
              <a:t>parallel</a:t>
            </a:r>
            <a:r>
              <a:rPr lang="tr-TR" sz="28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sections” </a:t>
            </a:r>
            <a:r>
              <a:rPr lang="tr-TR" sz="2800" dirty="0">
                <a:cs typeface="Arial" charset="0"/>
              </a:rPr>
              <a:t>ifadesi de verilebilir (ama nowait koyamazsınız)</a:t>
            </a:r>
            <a:r>
              <a:rPr lang="en-US" sz="2800" dirty="0">
                <a:cs typeface="Arial" charset="0"/>
              </a:rPr>
              <a:t> :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endParaRPr lang="en-US" sz="2000" dirty="0">
              <a:cs typeface="Arial" charset="0"/>
            </a:endParaRP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dirty="0">
                <a:cs typeface="Arial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#pragma omp parallel sections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{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#pragma omp section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structured_block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#pragma omp section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structured_block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				…</a:t>
            </a:r>
          </a:p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11358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Thread’lerin sağladığı faydalar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Thread’lerin sağladığı faydalar 4 kategori halinde ifade edilebilir: 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/>
              <a:t>Cevap verebilirlik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Responsiveness</a:t>
            </a:r>
            <a:r>
              <a:rPr lang="tr-TR" dirty="0"/>
              <a:t>): </a:t>
            </a:r>
          </a:p>
          <a:p>
            <a:pPr lvl="1"/>
            <a:r>
              <a:rPr lang="tr-TR" dirty="0"/>
              <a:t>Kullanıcı etkileşimli uygulamalarda, </a:t>
            </a:r>
            <a:r>
              <a:rPr lang="tr-TR" b="1" dirty="0"/>
              <a:t>bir kısım bloklanmış, kilitlenmiş veya uzun süren işlem yürütüyorsa</a:t>
            </a:r>
            <a:r>
              <a:rPr lang="tr-TR" dirty="0"/>
              <a:t>, kullanıcı ile etkileşim yapan </a:t>
            </a:r>
            <a:r>
              <a:rPr lang="tr-TR" b="1" dirty="0"/>
              <a:t>başka bir kısım çalışmasını sürdürür</a:t>
            </a:r>
            <a:r>
              <a:rPr lang="tr-TR" dirty="0"/>
              <a:t>. Sistemin cevap verebilirlik özelliği artmış olur. </a:t>
            </a:r>
          </a:p>
          <a:p>
            <a:pPr marL="457200" indent="-457200">
              <a:buFont typeface="+mj-lt"/>
              <a:buAutoNum type="arabicPeriod"/>
            </a:pPr>
            <a:r>
              <a:rPr lang="tr-TR" b="1" dirty="0"/>
              <a:t>Kaynak Paylaşımı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Resource sharing</a:t>
            </a:r>
            <a:r>
              <a:rPr lang="tr-TR" dirty="0"/>
              <a:t>): </a:t>
            </a:r>
          </a:p>
          <a:p>
            <a:pPr lvl="1"/>
            <a:r>
              <a:rPr lang="tr-TR" dirty="0"/>
              <a:t>Process’ler kaynaklarını </a:t>
            </a:r>
            <a:r>
              <a:rPr lang="tr-TR" b="1" dirty="0"/>
              <a:t>shared memory</a:t>
            </a:r>
            <a:r>
              <a:rPr lang="tr-TR" dirty="0"/>
              <a:t> veya </a:t>
            </a:r>
            <a:r>
              <a:rPr lang="tr-TR" b="1" dirty="0"/>
              <a:t>message passing</a:t>
            </a:r>
            <a:r>
              <a:rPr lang="tr-TR" dirty="0"/>
              <a:t> teknikleri aracılığıyla paylaşabilirler. </a:t>
            </a:r>
            <a:r>
              <a:rPr lang="tr-TR" b="1" dirty="0"/>
              <a:t>Thread’ler ait oldukları process’in sahip olduğu hafıza alanını ve diğer kaynakları paylaşabilirler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6054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>
                <a:cs typeface="Arial" charset="0"/>
              </a:rPr>
              <a:t>Döngüleri Paralelleştirme</a:t>
            </a:r>
            <a:endParaRPr lang="tr-TR" dirty="0"/>
          </a:p>
        </p:txBody>
      </p:sp>
      <p:sp>
        <p:nvSpPr>
          <p:cNvPr id="399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A0FD7F-459C-4992-B232-726571D5AB27}" type="slidenum">
              <a:rPr lang="en-US" altLang="tr-TR" sz="1400">
                <a:cs typeface="Arial" pitchFamily="34" charset="0"/>
              </a:rPr>
              <a:pPr/>
              <a:t>80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8600" y="1844675"/>
            <a:ext cx="8686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1800" b="1" dirty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tr-TR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#pragma omp for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for ( i = 0; i &lt; n; i++ ) {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loop body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}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pPr eaLnBrk="1" hangingPunct="1">
              <a:spcBef>
                <a:spcPts val="0"/>
              </a:spcBef>
              <a:tabLst>
                <a:tab pos="228600" algn="l"/>
                <a:tab pos="457200" algn="l"/>
                <a:tab pos="685800" algn="l"/>
                <a:tab pos="914400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defRPr/>
            </a:pPr>
            <a:endParaRPr lang="en-US" sz="1000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tr-TR" dirty="0">
                <a:latin typeface="Arial" charset="0"/>
                <a:cs typeface="Arial" charset="0"/>
              </a:rPr>
              <a:t>Paralel dil ailesinde bulunan </a:t>
            </a:r>
            <a:r>
              <a:rPr lang="tr-TR" b="1" dirty="0">
                <a:latin typeface="Courier New" panose="02070309020205020404" pitchFamily="49" charset="0"/>
                <a:cs typeface="Courier New" panose="02070309020205020404" pitchFamily="49" charset="0"/>
              </a:rPr>
              <a:t>forall</a:t>
            </a:r>
            <a:r>
              <a:rPr lang="tr-TR" dirty="0">
                <a:latin typeface="Arial" charset="0"/>
                <a:cs typeface="Arial" charset="0"/>
              </a:rPr>
              <a:t> ifadeleri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tr-TR" dirty="0">
                <a:latin typeface="Arial" charset="0"/>
                <a:cs typeface="Arial" charset="0"/>
              </a:rPr>
              <a:t>döngü işini bir sürü parçaya böler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tr-TR" dirty="0">
                <a:latin typeface="Arial" charset="0"/>
                <a:cs typeface="Arial" charset="0"/>
              </a:rPr>
              <a:t>ve parçalar takımdaki thread'lerce paylaşılır. Farklı iterasyonlar </a:t>
            </a:r>
            <a:r>
              <a:rPr lang="tr-TR" dirty="0"/>
              <a:t>farklı thread'lerce işlenir.</a:t>
            </a:r>
            <a:endParaRPr lang="en-US" sz="2000" dirty="0"/>
          </a:p>
        </p:txBody>
      </p:sp>
      <p:sp>
        <p:nvSpPr>
          <p:cNvPr id="39941" name="TextBox 10"/>
          <p:cNvSpPr txBox="1">
            <a:spLocks noChangeArrowheads="1"/>
          </p:cNvSpPr>
          <p:nvPr/>
        </p:nvSpPr>
        <p:spPr bwMode="auto">
          <a:xfrm>
            <a:off x="5186363" y="3581400"/>
            <a:ext cx="3957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Klasik C "for" bloğu yazılır.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stCxn id="39941" idx="1"/>
          </p:cNvCxnSpPr>
          <p:nvPr/>
        </p:nvCxnSpPr>
        <p:spPr>
          <a:xfrm flipH="1">
            <a:off x="4495800" y="3811588"/>
            <a:ext cx="69056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9944" idx="1"/>
          </p:cNvCxnSpPr>
          <p:nvPr/>
        </p:nvCxnSpPr>
        <p:spPr>
          <a:xfrm flipH="1">
            <a:off x="3276600" y="2959100"/>
            <a:ext cx="1701800" cy="2174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TextBox 11"/>
          <p:cNvSpPr txBox="1">
            <a:spLocks noChangeArrowheads="1"/>
          </p:cNvSpPr>
          <p:nvPr/>
        </p:nvSpPr>
        <p:spPr bwMode="auto">
          <a:xfrm>
            <a:off x="4978400" y="2544763"/>
            <a:ext cx="3433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"parallel for" denmemiş,</a:t>
            </a:r>
            <a:br>
              <a:rPr lang="tr-TR" altLang="tr-TR" sz="2400">
                <a:solidFill>
                  <a:srgbClr val="FF0000"/>
                </a:solidFill>
                <a:cs typeface="Arial" pitchFamily="34" charset="0"/>
              </a:rPr>
            </a:b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yeni bir satır gerekli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9945" name="TextBox 3"/>
          <p:cNvSpPr txBox="1">
            <a:spLocks noChangeArrowheads="1"/>
          </p:cNvSpPr>
          <p:nvPr/>
        </p:nvSpPr>
        <p:spPr bwMode="auto">
          <a:xfrm>
            <a:off x="5640388" y="2079625"/>
            <a:ext cx="3048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tr-TR" altLang="tr-TR" sz="2400">
                <a:solidFill>
                  <a:srgbClr val="FF0000"/>
                </a:solidFill>
                <a:ea typeface="msmincho"/>
                <a:cs typeface="msmincho"/>
              </a:rPr>
              <a:t>Paralel bölge açılır.</a:t>
            </a:r>
            <a:endParaRPr lang="en-US" altLang="tr-TR" sz="2000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39946" name="Straight Arrow Connector 6"/>
          <p:cNvCxnSpPr>
            <a:cxnSpLocks noChangeShapeType="1"/>
            <a:stCxn id="39945" idx="1"/>
          </p:cNvCxnSpPr>
          <p:nvPr/>
        </p:nvCxnSpPr>
        <p:spPr bwMode="auto">
          <a:xfrm flipH="1">
            <a:off x="3581400" y="2290763"/>
            <a:ext cx="2058988" cy="952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60018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Paralel </a:t>
            </a:r>
            <a:r>
              <a:rPr lang="tr-TR" dirty="0" err="1"/>
              <a:t>for</a:t>
            </a:r>
            <a:r>
              <a:rPr lang="tr-TR" dirty="0"/>
              <a:t> İş Dağıtım Örneği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903C619-1A36-4885-8990-2411E1112F72}" type="slidenum">
              <a:rPr lang="en-US" altLang="en-US" sz="1400">
                <a:solidFill>
                  <a:srgbClr val="000000"/>
                </a:solidFill>
              </a:rPr>
              <a:pPr/>
              <a:t>81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#include &lt;stdio.h&gt;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#include &lt;stdlib.h&gt;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#include &lt;omp.h&gt;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int main (int argc, char *argv[])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int i,tid;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#pragma omp parallel for private(i, tid)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for (i=0; i&lt;16; i++)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    tid = omp_get_thread_num();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    printf ("Thread %d, i = %d\n", tid, i);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    char c=getchar();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altLang="tr-TR" sz="2000" dirty="0">
                <a:latin typeface="Lucida Console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None/>
            </a:pPr>
            <a:endParaRPr lang="tr-TR" altLang="tr-TR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386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/>
              <a:t>İş Dağıtım Örneği Çıktısı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885BE91-5EE6-4A69-8A02-C563AB25F34A}" type="slidenum">
              <a:rPr lang="en-US" altLang="en-US" sz="1400">
                <a:solidFill>
                  <a:srgbClr val="000000"/>
                </a:solidFill>
              </a:rPr>
              <a:pPr/>
              <a:t>82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0,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0</a:t>
            </a:r>
            <a:r>
              <a:rPr lang="tr-TR" sz="1800" dirty="0">
                <a:latin typeface="Lucida Console" panose="020B0609040504020204" pitchFamily="49" charset="0"/>
              </a:rPr>
              <a:t>	</a:t>
            </a:r>
            <a:r>
              <a:rPr lang="tr-TR" sz="2000" b="1" dirty="0">
                <a:solidFill>
                  <a:srgbClr val="FF0000"/>
                </a:solidFill>
                <a:latin typeface="+mj-lt"/>
              </a:rPr>
              <a:t>// Not: </a:t>
            </a:r>
            <a:r>
              <a:rPr lang="tr-TR" sz="2000" dirty="0" err="1">
                <a:solidFill>
                  <a:srgbClr val="FF0000"/>
                </a:solidFill>
                <a:latin typeface="+mj-lt"/>
              </a:rPr>
              <a:t>Thread</a:t>
            </a:r>
            <a:r>
              <a:rPr lang="tr-TR" sz="2000" dirty="0">
                <a:solidFill>
                  <a:srgbClr val="FF0000"/>
                </a:solidFill>
                <a:latin typeface="+mj-lt"/>
              </a:rPr>
              <a:t> numaraları sırasız görüne-</a:t>
            </a:r>
            <a:endParaRPr lang="en-US" sz="1800" b="1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0,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</a:t>
            </a:r>
            <a:r>
              <a:rPr lang="tr-TR" sz="1800" dirty="0">
                <a:latin typeface="Lucida Console" panose="020B0609040504020204" pitchFamily="49" charset="0"/>
              </a:rPr>
              <a:t>	</a:t>
            </a:r>
            <a:r>
              <a:rPr lang="tr-TR" sz="1800" dirty="0">
                <a:solidFill>
                  <a:srgbClr val="FF0000"/>
                </a:solidFill>
              </a:rPr>
              <a:t>// </a:t>
            </a:r>
            <a:r>
              <a:rPr lang="tr-TR" sz="1800" dirty="0" err="1">
                <a:solidFill>
                  <a:srgbClr val="FF0000"/>
                </a:solidFill>
              </a:rPr>
              <a:t>cektir</a:t>
            </a:r>
            <a:r>
              <a:rPr lang="tr-TR" sz="1800" dirty="0">
                <a:solidFill>
                  <a:srgbClr val="FF0000"/>
                </a:solidFill>
              </a:rPr>
              <a:t>. Burada anlaşılsın diye sıralanmıştır.</a:t>
            </a: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1,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1,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2,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2,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3,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3,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4,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4,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5,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5,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6,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6,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7,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dirty="0">
                <a:latin typeface="Lucida Console" panose="020B0609040504020204" pitchFamily="49" charset="0"/>
              </a:rPr>
              <a:t>Thread 7,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15</a:t>
            </a:r>
            <a:endParaRPr lang="tr-TR" sz="1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995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Başka Bir Örnek</a:t>
            </a:r>
          </a:p>
        </p:txBody>
      </p:sp>
      <p:sp>
        <p:nvSpPr>
          <p:cNvPr id="430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53E4C1-7DF1-4C96-AC51-E7BCF4B4A09C}" type="slidenum">
              <a:rPr lang="en-US" altLang="tr-TR" sz="1400">
                <a:cs typeface="Arial" pitchFamily="34" charset="0"/>
              </a:rPr>
              <a:pPr/>
              <a:t>83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412163" cy="587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#pragma omp parallel shared(a,b,c,nthreads,chunk) private(i,tid) 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{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	tid = omp_get_thread_num();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	if (tid == 0) {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		nthreads = omp_get_num_threads();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		printf("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T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hread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sayısı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= %d\n", nthreads);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	 }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	printf("Thread %d başladı...\n",tid);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#pragma omp 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for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 	for (i=0; i&lt;N; i++) {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		c[i] = a[i] + b[i];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 		printf("Thread %d: c[%d]= %f\n",tid,i,c[i]);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  	</a:t>
            </a:r>
            <a:r>
              <a:rPr lang="en-US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 }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 </a:t>
            </a:r>
          </a:p>
          <a:p>
            <a:pPr eaLnBrk="1" hangingPunct="1">
              <a:spcBef>
                <a:spcPts val="300"/>
              </a:spcBef>
              <a:tabLst>
                <a:tab pos="463550" algn="l"/>
                <a:tab pos="860425" algn="l"/>
              </a:tabLs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}  /* end of parallel section */</a:t>
            </a:r>
          </a:p>
          <a:p>
            <a:pPr eaLnBrk="1" hangingPunct="1">
              <a:tabLst>
                <a:tab pos="463550" algn="l"/>
                <a:tab pos="860425" algn="l"/>
              </a:tabLst>
              <a:defRPr/>
            </a:pP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43013" name="TextBox 10"/>
          <p:cNvSpPr txBox="1">
            <a:spLocks noChangeArrowheads="1"/>
          </p:cNvSpPr>
          <p:nvPr/>
        </p:nvSpPr>
        <p:spPr bwMode="auto">
          <a:xfrm>
            <a:off x="5029200" y="40386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tr-TR" sz="2400">
                <a:solidFill>
                  <a:srgbClr val="FF0000"/>
                </a:solidFill>
                <a:cs typeface="Arial" pitchFamily="34" charset="0"/>
              </a:rPr>
              <a:t>For </a:t>
            </a:r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döngüsü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52800" y="4343400"/>
            <a:ext cx="16002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7162800" y="19050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Sadece biri işler.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590800" y="2133600"/>
            <a:ext cx="46482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7" name="TextBox 3"/>
          <p:cNvSpPr txBox="1">
            <a:spLocks noChangeArrowheads="1"/>
          </p:cNvSpPr>
          <p:nvPr/>
        </p:nvSpPr>
        <p:spPr bwMode="auto">
          <a:xfrm>
            <a:off x="5791200" y="5416550"/>
            <a:ext cx="3225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“nowait”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 yoksa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, thread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'ler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 </a:t>
            </a:r>
            <a:r>
              <a:rPr lang="tr-TR" altLang="tr-TR" sz="2000" i="1">
                <a:solidFill>
                  <a:srgbClr val="FF0000"/>
                </a:solidFill>
                <a:ea typeface="msmincho"/>
                <a:cs typeface="msmincho"/>
              </a:rPr>
              <a:t>döngünün bitmesini bekler.</a:t>
            </a:r>
            <a:r>
              <a:rPr lang="en-US" altLang="tr-TR" sz="2000" i="1">
                <a:solidFill>
                  <a:srgbClr val="FF0000"/>
                </a:solidFill>
                <a:ea typeface="msmincho"/>
                <a:cs typeface="msmincho"/>
              </a:rPr>
              <a:t> </a:t>
            </a:r>
            <a:endParaRPr lang="en-US" altLang="tr-TR" sz="1800" i="1">
              <a:solidFill>
                <a:srgbClr val="FF0000"/>
              </a:solidFill>
              <a:ea typeface="msmincho"/>
              <a:cs typeface="msmincho"/>
            </a:endParaRPr>
          </a:p>
        </p:txBody>
      </p:sp>
      <p:cxnSp>
        <p:nvCxnSpPr>
          <p:cNvPr id="43018" name="Straight Arrow Connector 9"/>
          <p:cNvCxnSpPr>
            <a:cxnSpLocks noChangeShapeType="1"/>
            <a:stCxn id="43017" idx="1"/>
          </p:cNvCxnSpPr>
          <p:nvPr/>
        </p:nvCxnSpPr>
        <p:spPr bwMode="auto">
          <a:xfrm flipH="1" flipV="1">
            <a:off x="3559175" y="5721350"/>
            <a:ext cx="2232025" cy="15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83059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dirty="0"/>
              <a:t>parallel ve for İfadelerinin Birleştirilmesi</a:t>
            </a:r>
          </a:p>
        </p:txBody>
      </p:sp>
      <p:sp>
        <p:nvSpPr>
          <p:cNvPr id="440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3E54477-FE69-4D69-A3A6-674FF5E34258}" type="slidenum">
              <a:rPr lang="en-US" altLang="tr-TR" sz="1400">
                <a:cs typeface="Arial" pitchFamily="34" charset="0"/>
              </a:rPr>
              <a:pPr/>
              <a:t>84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341313" algn="l"/>
                <a:tab pos="914400" algn="l"/>
                <a:tab pos="1309688" algn="l"/>
                <a:tab pos="1774825" algn="l"/>
                <a:tab pos="2292350" algn="l"/>
              </a:tabLst>
              <a:defRPr/>
            </a:pPr>
            <a:r>
              <a:rPr lang="tr-TR" sz="2800" dirty="0">
                <a:cs typeface="Arial" charset="0"/>
              </a:rPr>
              <a:t>#pragma</a:t>
            </a:r>
            <a:r>
              <a:rPr lang="en-US" sz="2800" dirty="0">
                <a:cs typeface="Arial" charset="0"/>
              </a:rPr>
              <a:t> </a:t>
            </a:r>
            <a:r>
              <a:rPr lang="tr-TR" sz="2800" dirty="0">
                <a:cs typeface="Arial" charset="0"/>
              </a:rPr>
              <a:t>omp içinde "</a:t>
            </a:r>
            <a:r>
              <a:rPr lang="en-US" sz="2800" dirty="0">
                <a:cs typeface="Arial" charset="0"/>
              </a:rPr>
              <a:t>parallel</a:t>
            </a:r>
            <a:r>
              <a:rPr lang="tr-TR" sz="2800" dirty="0">
                <a:cs typeface="Arial" charset="0"/>
              </a:rPr>
              <a:t> for</a:t>
            </a:r>
            <a:r>
              <a:rPr lang="en-US" sz="2800" dirty="0">
                <a:cs typeface="Arial" charset="0"/>
              </a:rPr>
              <a:t>” </a:t>
            </a:r>
            <a:r>
              <a:rPr lang="tr-TR" sz="2800" dirty="0">
                <a:cs typeface="Arial" charset="0"/>
              </a:rPr>
              <a:t>ifadesi birlikte verilebilir (etkisi aynı olacaktır)</a:t>
            </a:r>
            <a:r>
              <a:rPr lang="en-US" sz="2800" dirty="0">
                <a:cs typeface="Arial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tr-TR" sz="2800" dirty="0"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tr-TR" sz="2400" dirty="0">
                <a:solidFill>
                  <a:schemeClr val="accent2"/>
                </a:solidFill>
                <a:cs typeface="Arial" pitchFamily="34" charset="0"/>
              </a:rPr>
              <a:t>		</a:t>
            </a:r>
            <a:r>
              <a:rPr lang="en-US" altLang="tr-TR" sz="2400" b="1" dirty="0">
                <a:solidFill>
                  <a:schemeClr val="accent2"/>
                </a:solidFill>
                <a:cs typeface="Arial" pitchFamily="34" charset="0"/>
              </a:rPr>
              <a:t>#pragma omp parallel for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tr-TR" sz="2400" b="1" dirty="0">
                <a:solidFill>
                  <a:schemeClr val="accent2"/>
                </a:solidFill>
                <a:cs typeface="Arial" pitchFamily="34" charset="0"/>
              </a:rPr>
              <a:t>		    &lt;for loop&gt; {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tr-TR" sz="2400" b="1" dirty="0">
                <a:solidFill>
                  <a:schemeClr val="accent2"/>
                </a:solidFill>
                <a:cs typeface="Arial" pitchFamily="34" charset="0"/>
              </a:rPr>
              <a:t>		…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tr-TR" sz="2400" b="1" dirty="0">
                <a:solidFill>
                  <a:schemeClr val="accent2"/>
                </a:solidFill>
                <a:cs typeface="Arial" pitchFamily="34" charset="0"/>
              </a:rPr>
              <a:t>		}</a:t>
            </a:r>
          </a:p>
          <a:p>
            <a:pPr marL="0" indent="0">
              <a:buFontTx/>
              <a:buNone/>
              <a:defRPr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248113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Örnek Birleştirme</a:t>
            </a:r>
            <a:endParaRPr lang="tr-TR" dirty="0"/>
          </a:p>
        </p:txBody>
      </p:sp>
      <p:sp>
        <p:nvSpPr>
          <p:cNvPr id="450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82A4A2-4DC2-4AC2-85DF-B7C82517958A}" type="slidenum">
              <a:rPr lang="en-US" altLang="en-US" sz="1400">
                <a:solidFill>
                  <a:srgbClr val="000000"/>
                </a:solidFill>
              </a:rPr>
              <a:pPr/>
              <a:t>85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omp parallel for shared(a,b,c,nthreads) private(i,tid)</a:t>
            </a: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(i = 0; i &lt; N; i++) {</a:t>
            </a: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c[i] = a[i] + b[i];</a:t>
            </a: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printf("Thread %d: c[%d]= %f\n",tid,i,c[i]);</a:t>
            </a:r>
          </a:p>
          <a:p>
            <a:pPr marL="0" indent="0">
              <a:buFontTx/>
              <a:buNone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  <a:defRPr/>
            </a:pPr>
            <a:endParaRPr lang="en-US" sz="2177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209800" y="2133600"/>
            <a:ext cx="42672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Paralel bölge ve paralel for tanımlar.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45061" name="Straight Arrow Connector 7"/>
          <p:cNvCxnSpPr>
            <a:cxnSpLocks noChangeShapeType="1"/>
          </p:cNvCxnSpPr>
          <p:nvPr/>
        </p:nvCxnSpPr>
        <p:spPr bwMode="auto">
          <a:xfrm flipH="1">
            <a:off x="3316288" y="2914650"/>
            <a:ext cx="344487" cy="80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2" name="Straight Arrow Connector 9"/>
          <p:cNvCxnSpPr>
            <a:cxnSpLocks noChangeShapeType="1"/>
          </p:cNvCxnSpPr>
          <p:nvPr/>
        </p:nvCxnSpPr>
        <p:spPr bwMode="auto">
          <a:xfrm flipH="1">
            <a:off x="2684463" y="2895600"/>
            <a:ext cx="966787" cy="801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948952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Örneğin Çıktısı</a:t>
            </a:r>
          </a:p>
        </p:txBody>
      </p:sp>
      <p:sp>
        <p:nvSpPr>
          <p:cNvPr id="460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E2387B-0166-4E34-873C-4E7699F3BC4B}" type="slidenum">
              <a:rPr lang="en-US" altLang="en-US" sz="1400">
                <a:solidFill>
                  <a:srgbClr val="000000"/>
                </a:solidFill>
              </a:rPr>
              <a:pPr/>
              <a:t>86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tr-TR" sz="2400" dirty="0"/>
              <a:t>Tüm for gövdesi parçaları</a:t>
            </a:r>
            <a:r>
              <a:rPr lang="en-US" sz="2400" dirty="0"/>
              <a:t> </a:t>
            </a:r>
            <a:r>
              <a:rPr lang="tr-TR" sz="2400" dirty="0"/>
              <a:t>mevcut thread'lerce paylaşılır: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1 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1: i = 2, c[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] = 9.000000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1: i = 3, c[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] = 11.000000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2 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2: i = 4, c[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] = 13.000000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3 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Number of threads = 4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0 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0: i = 0, c[0] = 5.000000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1814" dirty="0">
                <a:latin typeface="Courier New" pitchFamily="49" charset="0"/>
                <a:cs typeface="Courier New" pitchFamily="49" charset="0"/>
              </a:rPr>
              <a:t>Thread 0: i = 1, c[</a:t>
            </a:r>
            <a:r>
              <a:rPr lang="tr-TR" sz="1814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814" dirty="0">
                <a:latin typeface="Courier New" pitchFamily="49" charset="0"/>
                <a:cs typeface="Courier New" pitchFamily="49" charset="0"/>
              </a:rPr>
              <a:t>] = 7.000000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5608638" y="3581400"/>
            <a:ext cx="3327400" cy="113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Varsayılan İş Boyutu</a:t>
            </a:r>
            <a:endParaRPr lang="en-US" sz="2540" i="1" dirty="0">
              <a:solidFill>
                <a:srgbClr val="FF0000"/>
              </a:solidFill>
            </a:endParaRPr>
          </a:p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n-US" sz="2540" i="1" dirty="0">
              <a:solidFill>
                <a:srgbClr val="FF0000"/>
              </a:solidFill>
            </a:endParaRPr>
          </a:p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en-US" sz="2540" i="1" dirty="0">
                <a:solidFill>
                  <a:srgbClr val="FF0000"/>
                </a:solidFill>
              </a:rPr>
              <a:t> </a:t>
            </a:r>
            <a:endParaRPr lang="en-US" sz="2177" i="1" dirty="0">
              <a:solidFill>
                <a:srgbClr val="FF0000"/>
              </a:solidFill>
            </a:endParaRPr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6464300" y="3976688"/>
          <a:ext cx="15271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enklem" r:id="rId3" imgW="965200" imgH="457200" progId="Equation.3">
                  <p:embed/>
                </p:oleObj>
              </mc:Choice>
              <mc:Fallback>
                <p:oleObj name="Denklem" r:id="rId3" imgW="96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3976688"/>
                        <a:ext cx="152717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Box 3"/>
          <p:cNvSpPr txBox="1">
            <a:spLocks noChangeArrowheads="1"/>
          </p:cNvSpPr>
          <p:nvPr/>
        </p:nvSpPr>
        <p:spPr bwMode="auto">
          <a:xfrm>
            <a:off x="6019800" y="5905500"/>
            <a:ext cx="2362200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Bariyer burada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46087" name="Straight Arrow Connector 10"/>
          <p:cNvCxnSpPr>
            <a:cxnSpLocks noChangeShapeType="1"/>
          </p:cNvCxnSpPr>
          <p:nvPr/>
        </p:nvCxnSpPr>
        <p:spPr bwMode="auto">
          <a:xfrm flipH="1">
            <a:off x="4770438" y="6124575"/>
            <a:ext cx="1312862" cy="571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02597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Toparlama (ing: Reduction)</a:t>
            </a:r>
          </a:p>
        </p:txBody>
      </p:sp>
      <p:sp>
        <p:nvSpPr>
          <p:cNvPr id="553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60AF60-F25F-4C4E-9641-F21F5A266EC4}" type="slidenum">
              <a:rPr lang="en-US" altLang="en-US" sz="1400">
                <a:solidFill>
                  <a:srgbClr val="000000"/>
                </a:solidFill>
              </a:rPr>
              <a:pPr/>
              <a:t>87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tr-TR" sz="2400" dirty="0"/>
              <a:t>Toparlama</a:t>
            </a:r>
            <a:r>
              <a:rPr lang="en-US" sz="2400" dirty="0"/>
              <a:t> </a:t>
            </a:r>
            <a:r>
              <a:rPr lang="tr-TR" sz="2400" dirty="0"/>
              <a:t>bir birleştirme operatörü ile</a:t>
            </a:r>
            <a:r>
              <a:rPr lang="en-US" sz="2400" dirty="0"/>
              <a:t> MPI_Reduce</a:t>
            </a:r>
            <a:r>
              <a:rPr lang="tr-TR" sz="2400" dirty="0"/>
              <a:t> benzeri işlem yapar. </a:t>
            </a:r>
            <a:endParaRPr lang="en-US" sz="2400" dirty="0"/>
          </a:p>
          <a:p>
            <a:pPr>
              <a:defRPr/>
            </a:pPr>
            <a:endParaRPr lang="en-US" sz="2000" b="1" dirty="0">
              <a:solidFill>
                <a:schemeClr val="accent2"/>
              </a:solidFill>
            </a:endParaRP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sum = 0;</a:t>
            </a: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for reduction(+:sum)</a:t>
            </a: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for (k = 0; k &lt; 100; k++ ) {</a:t>
            </a: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sum = sum + funct(k);</a:t>
            </a:r>
          </a:p>
          <a:p>
            <a:pPr marL="381606" lvl="1" indent="-286565">
              <a:spcAft>
                <a:spcPts val="1293"/>
              </a:spcAft>
              <a:buSzPct val="45000"/>
              <a:buFontTx/>
              <a:buNone/>
              <a:defRPr/>
            </a:pPr>
            <a:r>
              <a:rPr lang="en-US" sz="2177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962775" y="2564904"/>
            <a:ext cx="2028825" cy="439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Operasyon</a:t>
            </a:r>
            <a:endParaRPr lang="en-US" sz="2177" i="1" dirty="0">
              <a:solidFill>
                <a:srgbClr val="FF0000"/>
              </a:solidFill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6858000" y="4021137"/>
            <a:ext cx="1658938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540" i="1" dirty="0">
                <a:solidFill>
                  <a:srgbClr val="FF0000"/>
                </a:solidFill>
              </a:rPr>
              <a:t>Değişken</a:t>
            </a:r>
            <a:endParaRPr lang="en-US" sz="2177" i="1" dirty="0">
              <a:solidFill>
                <a:srgbClr val="FF0000"/>
              </a:solidFill>
            </a:endParaRPr>
          </a:p>
        </p:txBody>
      </p:sp>
      <p:cxnSp>
        <p:nvCxnSpPr>
          <p:cNvPr id="55302" name="Straight Arrow Connector 7"/>
          <p:cNvCxnSpPr>
            <a:cxnSpLocks noChangeShapeType="1"/>
          </p:cNvCxnSpPr>
          <p:nvPr/>
        </p:nvCxnSpPr>
        <p:spPr bwMode="auto">
          <a:xfrm flipH="1">
            <a:off x="6591300" y="2904629"/>
            <a:ext cx="333375" cy="1873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3" name="Straight Arrow Connector 9"/>
          <p:cNvCxnSpPr>
            <a:cxnSpLocks noChangeShapeType="1"/>
          </p:cNvCxnSpPr>
          <p:nvPr/>
        </p:nvCxnSpPr>
        <p:spPr bwMode="auto">
          <a:xfrm flipH="1" flipV="1">
            <a:off x="7086600" y="3429000"/>
            <a:ext cx="304800" cy="4857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TextBox 14"/>
          <p:cNvSpPr txBox="1">
            <a:spLocks noChangeArrowheads="1"/>
          </p:cNvSpPr>
          <p:nvPr/>
        </p:nvSpPr>
        <p:spPr bwMode="auto">
          <a:xfrm>
            <a:off x="849313" y="5610225"/>
            <a:ext cx="8294687" cy="98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89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8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lnSpc>
                <a:spcPct val="89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808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lnSpc>
                <a:spcPct val="89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B84747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lnSpc>
                <a:spcPct val="89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80008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lnSpc>
                <a:spcPct val="89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57200" eaLnBrk="0" fontAlgn="base" hangingPunct="0">
              <a:lnSpc>
                <a:spcPct val="89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8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177" dirty="0">
                <a:solidFill>
                  <a:schemeClr val="tx1"/>
                </a:solidFill>
              </a:rPr>
              <a:t>Her thread'in kendi </a:t>
            </a:r>
            <a:r>
              <a:rPr lang="en-US" sz="2177" dirty="0">
                <a:solidFill>
                  <a:schemeClr val="tx1"/>
                </a:solidFill>
              </a:rPr>
              <a:t>sum </a:t>
            </a:r>
            <a:r>
              <a:rPr lang="tr-TR" sz="2177" dirty="0">
                <a:solidFill>
                  <a:schemeClr val="tx1"/>
                </a:solidFill>
              </a:rPr>
              <a:t>değişkeni derleyici tarafından atanır</a:t>
            </a:r>
            <a:r>
              <a:rPr lang="en-US" sz="2177" dirty="0">
                <a:solidFill>
                  <a:schemeClr val="tx1"/>
                </a:solidFill>
              </a:rPr>
              <a:t>. </a:t>
            </a:r>
          </a:p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177" dirty="0">
                <a:solidFill>
                  <a:schemeClr val="tx1"/>
                </a:solidFill>
              </a:rPr>
              <a:t>İş bitince herkes kendi değerini globalle birleştirir</a:t>
            </a:r>
            <a:r>
              <a:rPr lang="en-US" sz="2177" dirty="0">
                <a:solidFill>
                  <a:schemeClr val="tx1"/>
                </a:solidFill>
              </a:rPr>
              <a:t>.</a:t>
            </a:r>
          </a:p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tr-TR" sz="2177" dirty="0">
                <a:solidFill>
                  <a:schemeClr val="tx1"/>
                </a:solidFill>
              </a:rPr>
              <a:t>"</a:t>
            </a:r>
            <a:r>
              <a:rPr lang="en-US" sz="2177" dirty="0">
                <a:solidFill>
                  <a:schemeClr val="tx1"/>
                </a:solidFill>
              </a:rPr>
              <a:t>critical sections</a:t>
            </a:r>
            <a:r>
              <a:rPr lang="tr-TR" sz="2177" dirty="0">
                <a:solidFill>
                  <a:schemeClr val="tx1"/>
                </a:solidFill>
              </a:rPr>
              <a:t>" burada gerekmemektedir</a:t>
            </a:r>
            <a:r>
              <a:rPr lang="en-US" sz="2177" dirty="0">
                <a:solidFill>
                  <a:schemeClr val="tx1"/>
                </a:solidFill>
              </a:rPr>
              <a:t>.</a:t>
            </a:r>
            <a:endParaRPr lang="en-US" sz="1814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0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"single" İfadesi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400865-D5C8-4131-8598-76454D6A0FDD}" type="slidenum">
              <a:rPr lang="en-US" altLang="tr-TR" sz="1400">
                <a:cs typeface="Arial" pitchFamily="34" charset="0"/>
              </a:rPr>
              <a:pPr/>
              <a:t>88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chemeClr val="accent2"/>
                </a:solidFill>
                <a:cs typeface="Arial" pitchFamily="34" charset="0"/>
              </a:rPr>
              <a:t>           </a:t>
            </a: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#pragma omp parallel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	…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	#pragma omp single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	     structured_block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	…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Bu bölgenin tek bir thread'çe işlenmesine neden olur.</a:t>
            </a:r>
            <a:endParaRPr lang="en-US" altLang="tr-TR" sz="2400">
              <a:cs typeface="Arial" pitchFamily="34" charset="0"/>
            </a:endParaRPr>
          </a:p>
          <a:p>
            <a:endParaRPr lang="tr-TR" altLang="tr-TR" sz="2400"/>
          </a:p>
        </p:txBody>
      </p:sp>
      <p:sp>
        <p:nvSpPr>
          <p:cNvPr id="56325" name="TextBox 11"/>
          <p:cNvSpPr txBox="1">
            <a:spLocks noChangeArrowheads="1"/>
          </p:cNvSpPr>
          <p:nvPr/>
        </p:nvSpPr>
        <p:spPr bwMode="auto">
          <a:xfrm>
            <a:off x="5638800" y="3208338"/>
            <a:ext cx="2362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Ayrı satırda olması şart.</a:t>
            </a:r>
          </a:p>
          <a:p>
            <a:pPr eaLnBrk="1" hangingPunct="1"/>
            <a:r>
              <a:rPr lang="tr-TR" altLang="tr-TR" sz="2400">
                <a:solidFill>
                  <a:srgbClr val="FF0000"/>
                </a:solidFill>
                <a:cs typeface="Arial" pitchFamily="34" charset="0"/>
              </a:rPr>
              <a:t>"paralel single" olamaz.	</a:t>
            </a:r>
            <a:endParaRPr lang="en-US" altLang="tr-TR" sz="240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657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"master" İfadesi</a:t>
            </a: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918B749-6425-4A93-81A1-2012436AD1BE}" type="slidenum">
              <a:rPr lang="en-US" altLang="tr-TR" sz="1400">
                <a:cs typeface="Arial" pitchFamily="34" charset="0"/>
              </a:rPr>
              <a:pPr/>
              <a:t>89</a:t>
            </a:fld>
            <a:endParaRPr lang="en-US" altLang="tr-TR" sz="1400">
              <a:cs typeface="Arial" pitchFamily="34" charset="0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>
                <a:solidFill>
                  <a:schemeClr val="accent2"/>
                </a:solidFill>
                <a:cs typeface="Arial" pitchFamily="34" charset="0"/>
              </a:rPr>
              <a:t>	</a:t>
            </a: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#pragma omp parallel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000" b="1">
                <a:solidFill>
                  <a:schemeClr val="accent2"/>
                </a:solidFill>
                <a:cs typeface="Arial" pitchFamily="34" charset="0"/>
              </a:rPr>
              <a:t>	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</a:t>
            </a:r>
            <a:r>
              <a:rPr lang="en-US" altLang="tr-TR" sz="2400" b="1">
                <a:solidFill>
                  <a:srgbClr val="FF0000"/>
                </a:solidFill>
                <a:cs typeface="Arial" pitchFamily="34" charset="0"/>
              </a:rPr>
              <a:t>#pragma omp master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rgbClr val="FF0000"/>
                </a:solidFill>
                <a:cs typeface="Arial" pitchFamily="34" charset="0"/>
              </a:rPr>
              <a:t>		structured_block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r-TR" sz="2400" b="1">
                <a:solidFill>
                  <a:schemeClr val="accent2"/>
                </a:solidFill>
                <a:cs typeface="Arial" pitchFamily="34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400">
              <a:solidFill>
                <a:schemeClr val="accent2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Bu bloğu sadece master'in işlemesini sağlar</a:t>
            </a:r>
            <a:r>
              <a:rPr lang="en-US" altLang="tr-TR" sz="2400">
                <a:cs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Bariyer yoksa diğerleri başka iş yaparlar.</a:t>
            </a:r>
            <a:endParaRPr lang="en-US" altLang="tr-TR" sz="240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>
                <a:cs typeface="Arial" pitchFamily="34" charset="0"/>
              </a:rPr>
              <a:t>Diğerleri bunu görünce devamındaki bloklara bakarlar.</a:t>
            </a:r>
            <a:r>
              <a:rPr lang="en-US" altLang="tr-TR" sz="2400">
                <a:cs typeface="Arial" pitchFamily="34" charset="0"/>
              </a:rPr>
              <a:t>.</a:t>
            </a:r>
          </a:p>
          <a:p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151255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Thread’lerin sağladığı faydalar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Thread’lerin sağladığı faydalar 4 kategori halinde ifade edilebilir: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tr-TR" b="1" dirty="0"/>
              <a:t>Ekonomi</a:t>
            </a:r>
            <a:r>
              <a:rPr lang="tr-TR" dirty="0"/>
              <a:t>: </a:t>
            </a:r>
          </a:p>
          <a:p>
            <a:pPr lvl="1"/>
            <a:r>
              <a:rPr lang="tr-TR" dirty="0"/>
              <a:t>Bir process oluştururken hafıza ve kaynak tahsis edilmesi maliyeti yüksek bir iştir. </a:t>
            </a:r>
          </a:p>
          <a:p>
            <a:pPr lvl="1"/>
            <a:r>
              <a:rPr lang="tr-TR" dirty="0"/>
              <a:t>Thread’ler ise ait oldukları process’in kaynaklarını paylaştıklarından dolayı context switch daha düşük maliyetle yapılır. </a:t>
            </a:r>
          </a:p>
          <a:p>
            <a:pPr lvl="2"/>
            <a:r>
              <a:rPr lang="tr-TR" dirty="0"/>
              <a:t>Solaris işletim sisteminde, thread oluşturma 30 kat daha hızlıdır ve thread’lerde context switch 5 kat daha hızlıdır.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tr-TR" b="1" dirty="0"/>
              <a:t>Ölçeklenebilirlik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Scalability</a:t>
            </a:r>
            <a:r>
              <a:rPr lang="tr-TR" dirty="0"/>
              <a:t>): </a:t>
            </a:r>
          </a:p>
          <a:p>
            <a:pPr lvl="1"/>
            <a:r>
              <a:rPr lang="tr-TR" dirty="0"/>
              <a:t>Çok işlemcili mimarilerde </a:t>
            </a:r>
            <a:r>
              <a:rPr lang="tr-TR" b="1" dirty="0"/>
              <a:t>thread’ler farklı core’lar üzerinde eşzamanlı çalışabilir</a:t>
            </a:r>
            <a:r>
              <a:rPr lang="tr-TR" dirty="0"/>
              <a:t>. Ancak, tek thread yapısına sahip process sadece bir işlemci üzerinde çalışabilir.</a:t>
            </a:r>
          </a:p>
        </p:txBody>
      </p:sp>
    </p:spTree>
    <p:extLst>
      <p:ext uri="{BB962C8B-B14F-4D97-AF65-F5344CB8AC3E}">
        <p14:creationId xmlns:p14="http://schemas.microsoft.com/office/powerpoint/2010/main" val="3224153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altLang="tr-TR" dirty="0"/>
              <a:t>Master </a:t>
            </a:r>
            <a:r>
              <a:rPr lang="tr-TR" altLang="tr-TR" dirty="0"/>
              <a:t>Örneği</a:t>
            </a:r>
            <a:endParaRPr lang="en-US" altLang="tr-TR" dirty="0"/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1E39B68-79FC-4D8B-B2ED-F421F3FE9D66}" type="slidenum">
              <a:rPr lang="en-US" altLang="en-US" sz="1400">
                <a:solidFill>
                  <a:srgbClr val="000000"/>
                </a:solidFill>
              </a:rPr>
              <a:pPr/>
              <a:t>90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private(tid)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tid = omp_get_thread_num();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printf ("Thread %d </a:t>
            </a:r>
            <a:r>
              <a:rPr lang="tr-TR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başladı</a:t>
            </a: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...\n", tid);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14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#pragma omp master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printf("Thread %d </a:t>
            </a:r>
            <a:r>
              <a:rPr lang="tr-TR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işini yapıyor</a:t>
            </a: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\n",tid);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14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}  /* end of master 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14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printf ("Thread %d </a:t>
            </a:r>
            <a:r>
              <a:rPr lang="tr-TR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bitirdi</a:t>
            </a: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\n", tid);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14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  /* end of parallel section */</a:t>
            </a:r>
          </a:p>
        </p:txBody>
      </p:sp>
    </p:spTree>
    <p:extLst>
      <p:ext uri="{BB962C8B-B14F-4D97-AF65-F5344CB8AC3E}">
        <p14:creationId xmlns:p14="http://schemas.microsoft.com/office/powerpoint/2010/main" val="21942307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defRPr/>
            </a:pPr>
            <a:r>
              <a:rPr lang="tr-TR" altLang="tr-TR" sz="3600" dirty="0"/>
              <a:t>Bu İki Yaklaşım Arasında Ne Fark Var?</a:t>
            </a:r>
            <a:endParaRPr lang="en-US" altLang="tr-TR" sz="3600" dirty="0"/>
          </a:p>
        </p:txBody>
      </p:sp>
      <p:sp>
        <p:nvSpPr>
          <p:cNvPr id="593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1b.</a:t>
            </a:r>
            <a:fld id="{F77D39F0-BFDD-4E98-8773-241CF692D9DD}" type="slidenum">
              <a:rPr lang="en-US" altLang="en-US" sz="1400">
                <a:solidFill>
                  <a:srgbClr val="000000"/>
                </a:solidFill>
              </a:rPr>
              <a:pPr/>
              <a:t>91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#pragma omp master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structured_block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9395" name="Text Placeholder 9"/>
          <p:cNvSpPr>
            <a:spLocks noGrp="1"/>
          </p:cNvSpPr>
          <p:nvPr>
            <p:ph type="body" idx="4294967295"/>
          </p:nvPr>
        </p:nvSpPr>
        <p:spPr>
          <a:xfrm>
            <a:off x="566167" y="2127250"/>
            <a:ext cx="3933825" cy="639763"/>
          </a:xfrm>
        </p:spPr>
        <p:txBody>
          <a:bodyPr anchor="t"/>
          <a:lstStyle/>
          <a:p>
            <a:r>
              <a:rPr lang="en-US" altLang="tr-TR" dirty="0"/>
              <a:t>Master </a:t>
            </a:r>
            <a:r>
              <a:rPr lang="tr-TR" altLang="tr-TR" dirty="0"/>
              <a:t>ifadesi</a:t>
            </a:r>
            <a:r>
              <a:rPr lang="en-US" altLang="tr-TR" dirty="0"/>
              <a:t>:</a:t>
            </a:r>
          </a:p>
        </p:txBody>
      </p:sp>
      <p:sp>
        <p:nvSpPr>
          <p:cNvPr id="59397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283968" y="2174875"/>
            <a:ext cx="4041775" cy="639763"/>
          </a:xfrm>
        </p:spPr>
        <p:txBody>
          <a:bodyPr anchor="t"/>
          <a:lstStyle/>
          <a:p>
            <a:r>
              <a:rPr lang="en-US" altLang="tr-TR"/>
              <a:t>if </a:t>
            </a:r>
            <a:r>
              <a:rPr lang="tr-TR" altLang="tr-TR"/>
              <a:t>kullanımı</a:t>
            </a:r>
            <a:r>
              <a:rPr lang="en-US" altLang="tr-TR"/>
              <a:t>: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4502150" y="2514600"/>
            <a:ext cx="4641850" cy="3951288"/>
          </a:xfrm>
        </p:spPr>
        <p:txBody>
          <a:bodyPr/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#pragma omp parallel private(tid)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tid=omp_get_thread_num();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if (tid == 0) 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structured_block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43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7103</TotalTime>
  <Words>6171</Words>
  <Application>Microsoft Office PowerPoint</Application>
  <PresentationFormat>Ekran Gösterisi (4:3)</PresentationFormat>
  <Paragraphs>1035</Paragraphs>
  <Slides>91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91</vt:i4>
      </vt:variant>
    </vt:vector>
  </HeadingPairs>
  <TitlesOfParts>
    <vt:vector size="106" baseType="lpstr">
      <vt:lpstr>Arial</vt:lpstr>
      <vt:lpstr>Bookman Old Style</vt:lpstr>
      <vt:lpstr>Calibri</vt:lpstr>
      <vt:lpstr>Cambria Math</vt:lpstr>
      <vt:lpstr>Consolas</vt:lpstr>
      <vt:lpstr>Courier New</vt:lpstr>
      <vt:lpstr>Gill Sans MT</vt:lpstr>
      <vt:lpstr>Lucida Console</vt:lpstr>
      <vt:lpstr>Symbol</vt:lpstr>
      <vt:lpstr>Times New Roman</vt:lpstr>
      <vt:lpstr>Verdana</vt:lpstr>
      <vt:lpstr>Wingdings</vt:lpstr>
      <vt:lpstr>Wingdings 3</vt:lpstr>
      <vt:lpstr>Origin</vt:lpstr>
      <vt:lpstr>Denklem</vt:lpstr>
      <vt:lpstr>İş Parçacıkları (Thread’ler)</vt:lpstr>
      <vt:lpstr>Konular</vt:lpstr>
      <vt:lpstr>Thread’ler</vt:lpstr>
      <vt:lpstr>Thread’ler</vt:lpstr>
      <vt:lpstr>Thread’ler</vt:lpstr>
      <vt:lpstr>Thread’ler</vt:lpstr>
      <vt:lpstr>Konular</vt:lpstr>
      <vt:lpstr>Thread’lerin sağladığı faydalar</vt:lpstr>
      <vt:lpstr>Thread’lerin sağladığı faydalar</vt:lpstr>
      <vt:lpstr>Konular</vt:lpstr>
      <vt:lpstr>Multicore programlama</vt:lpstr>
      <vt:lpstr>Multicore programlama</vt:lpstr>
      <vt:lpstr>Multicore programlama</vt:lpstr>
      <vt:lpstr>Hızlanma Üst-Sınırı: Amdahl Yasası</vt:lpstr>
      <vt:lpstr>Hızlanma Üst-Sınırı: Amdahl Yasası</vt:lpstr>
      <vt:lpstr>Multicore programlama</vt:lpstr>
      <vt:lpstr>İşlemci sayısına (p) karşı hızlanma eğrisi ( S(p) ) farklı seri kısım (f) değerleri için aşağıda verilmiştir.</vt:lpstr>
      <vt:lpstr>Multicore programlamanın zorlukları</vt:lpstr>
      <vt:lpstr>Multicore programlamanın zorlukları</vt:lpstr>
      <vt:lpstr>Paralel çalışma türleri</vt:lpstr>
      <vt:lpstr>Paralel çalışma türleri</vt:lpstr>
      <vt:lpstr>Konular</vt:lpstr>
      <vt:lpstr>Multithreading modelleri</vt:lpstr>
      <vt:lpstr> Many-to-one multithreading modeli</vt:lpstr>
      <vt:lpstr> One-to-one multithreading modeli</vt:lpstr>
      <vt:lpstr> Many-to-many multithreading modeli</vt:lpstr>
      <vt:lpstr>Konular</vt:lpstr>
      <vt:lpstr>Thread kütüphaneleri</vt:lpstr>
      <vt:lpstr>Thread kütüphaneleri</vt:lpstr>
      <vt:lpstr>Thread kütüphaneleri</vt:lpstr>
      <vt:lpstr>Thread kütüphaneleri</vt:lpstr>
      <vt:lpstr>PowerPoint Sunusu</vt:lpstr>
      <vt:lpstr>Thread kütüphaneleri</vt:lpstr>
      <vt:lpstr>Thread kütüphaneleri</vt:lpstr>
      <vt:lpstr>PowerPoint Sunusu</vt:lpstr>
      <vt:lpstr>Thread kütüphaneleri</vt:lpstr>
      <vt:lpstr>PowerPoint Sunusu</vt:lpstr>
      <vt:lpstr>Konular</vt:lpstr>
      <vt:lpstr>Dolaylı thread oluşturma</vt:lpstr>
      <vt:lpstr>Dolaylı thread oluşturma</vt:lpstr>
      <vt:lpstr>Dolaylı thread oluşturma</vt:lpstr>
      <vt:lpstr>Dolaylı thread oluşturma</vt:lpstr>
      <vt:lpstr>Dolaylı thread oluşturma</vt:lpstr>
      <vt:lpstr>Dolaylı thread oluşturma</vt:lpstr>
      <vt:lpstr>Dolaylı thread oluşturma</vt:lpstr>
      <vt:lpstr>Konular</vt:lpstr>
      <vt:lpstr>Thread çalıştırma kuralları</vt:lpstr>
      <vt:lpstr>Thread çalıştırma kuralları</vt:lpstr>
      <vt:lpstr>Thread çalıştırma kuralları</vt:lpstr>
      <vt:lpstr>Thread çalıştırma kuralları</vt:lpstr>
      <vt:lpstr>Thread çalıştırma kuralları</vt:lpstr>
      <vt:lpstr>Konular</vt:lpstr>
      <vt:lpstr>Windows ve Linux thread’leri</vt:lpstr>
      <vt:lpstr>Windows ve Linux thread’leri</vt:lpstr>
      <vt:lpstr>Windows ve Linux thread’leri</vt:lpstr>
      <vt:lpstr>Windows ve Linux thread’leri</vt:lpstr>
      <vt:lpstr>Windows ve Linux thread’leri</vt:lpstr>
      <vt:lpstr>OpenMP</vt:lpstr>
      <vt:lpstr>OpenMP</vt:lpstr>
      <vt:lpstr>OpenMP</vt:lpstr>
      <vt:lpstr>OpenMP Thread Modeli</vt:lpstr>
      <vt:lpstr>Kaç Parçacıkla Çalışalım? </vt:lpstr>
      <vt:lpstr>Kaç Thread Açık ve Ben Kaçıncı  Thread İle Çalışıyorum (Rank) Bilgisi</vt:lpstr>
      <vt:lpstr>OpenMP Paralel Direktifi</vt:lpstr>
      <vt:lpstr>İlk Örneğimiz</vt:lpstr>
      <vt:lpstr>İlk Örneğimiz</vt:lpstr>
      <vt:lpstr>Genel “Paylaşımlı” Veriler</vt:lpstr>
      <vt:lpstr>Özel Değişkenler</vt:lpstr>
      <vt:lpstr>Paylaşımlı ve Özel Değişkenler İçin Başka Bir Örnek</vt:lpstr>
      <vt:lpstr>Çıktı</vt:lpstr>
      <vt:lpstr>Başka Bir Örnek</vt:lpstr>
      <vt:lpstr>İş-Paylaşımı - Paralel Bölgenin İş Tanımı</vt:lpstr>
      <vt:lpstr>"Section(s)" Tanımları</vt:lpstr>
      <vt:lpstr>PowerPoint Sunusu</vt:lpstr>
      <vt:lpstr>Bir Başka Section(s) Örneği</vt:lpstr>
      <vt:lpstr>Bir Başka Section(s) Örneği Devamı</vt:lpstr>
      <vt:lpstr>Çıktı</vt:lpstr>
      <vt:lpstr>nowait İfadesini Silersek Çıktı</vt:lpstr>
      <vt:lpstr>parallel ve section İfadelerinin Birleştirilmesi</vt:lpstr>
      <vt:lpstr>Döngüleri Paralelleştirme</vt:lpstr>
      <vt:lpstr>Paralel for İş Dağıtım Örneği</vt:lpstr>
      <vt:lpstr>İş Dağıtım Örneği Çıktısı</vt:lpstr>
      <vt:lpstr>Başka Bir Örnek</vt:lpstr>
      <vt:lpstr>parallel ve for İfadelerinin Birleştirilmesi</vt:lpstr>
      <vt:lpstr>Örnek Birleştirme</vt:lpstr>
      <vt:lpstr>Örneğin Çıktısı</vt:lpstr>
      <vt:lpstr>Toparlama (ing: Reduction)</vt:lpstr>
      <vt:lpstr>"single" İfadesi</vt:lpstr>
      <vt:lpstr>"master" İfadesi</vt:lpstr>
      <vt:lpstr>Master Örneği</vt:lpstr>
      <vt:lpstr>Bu İki Yaklaşım Arasında Ne Fark Var?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436</cp:revision>
  <dcterms:created xsi:type="dcterms:W3CDTF">2013-09-20T11:24:12Z</dcterms:created>
  <dcterms:modified xsi:type="dcterms:W3CDTF">2020-03-20T22:43:41Z</dcterms:modified>
</cp:coreProperties>
</file>