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1"/>
  </p:notesMasterIdLst>
  <p:sldIdLst>
    <p:sldId id="301" r:id="rId2"/>
    <p:sldId id="306" r:id="rId3"/>
    <p:sldId id="307" r:id="rId4"/>
    <p:sldId id="311" r:id="rId5"/>
    <p:sldId id="308" r:id="rId6"/>
    <p:sldId id="309" r:id="rId7"/>
    <p:sldId id="312" r:id="rId8"/>
    <p:sldId id="313" r:id="rId9"/>
    <p:sldId id="314" r:id="rId10"/>
    <p:sldId id="315" r:id="rId11"/>
    <p:sldId id="310" r:id="rId12"/>
    <p:sldId id="331" r:id="rId13"/>
    <p:sldId id="330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21" r:id="rId24"/>
    <p:sldId id="324" r:id="rId25"/>
    <p:sldId id="326" r:id="rId26"/>
    <p:sldId id="327" r:id="rId27"/>
    <p:sldId id="328" r:id="rId28"/>
    <p:sldId id="341" r:id="rId29"/>
    <p:sldId id="302" r:id="rId30"/>
    <p:sldId id="303" r:id="rId31"/>
    <p:sldId id="304" r:id="rId32"/>
    <p:sldId id="305" r:id="rId33"/>
    <p:sldId id="342" r:id="rId34"/>
    <p:sldId id="343" r:id="rId35"/>
    <p:sldId id="344" r:id="rId36"/>
    <p:sldId id="345" r:id="rId37"/>
    <p:sldId id="346" r:id="rId38"/>
    <p:sldId id="347" r:id="rId39"/>
    <p:sldId id="329" r:id="rId4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400" autoAdjust="0"/>
  </p:normalViewPr>
  <p:slideViewPr>
    <p:cSldViewPr>
      <p:cViewPr varScale="1">
        <p:scale>
          <a:sx n="63" d="100"/>
          <a:sy n="63" d="100"/>
        </p:scale>
        <p:origin x="1332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60C12-1A27-4A64-B0B2-F796C1A51EED}" type="datetimeFigureOut">
              <a:rPr lang="tr-TR" smtClean="0"/>
              <a:pPr/>
              <a:t>22.02.2021</a:t>
            </a:fld>
            <a:endParaRPr lang="tr-T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C25BA-1208-4CE7-BA56-982F150D70B7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44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467544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CDFDF45-B05A-4083-AAC7-D93DF07C3BB8}" type="datetime1">
              <a:rPr lang="tr-TR" smtClean="0"/>
              <a:pPr/>
              <a:t>22.02.2021</a:t>
            </a:fld>
            <a:endParaRPr lang="tr-TR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521152" y="6375608"/>
            <a:ext cx="2227312" cy="365760"/>
          </a:xfrm>
        </p:spPr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0EDD-4205-433A-B6CB-CF6DD2DA6306}" type="datetime1">
              <a:rPr lang="tr-TR" smtClean="0"/>
              <a:pPr/>
              <a:t>22.02.2021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127D-451D-47F7-9B1A-9E708C5295EA}" type="datetime1">
              <a:rPr lang="tr-TR" smtClean="0"/>
              <a:pPr/>
              <a:t>22.02.2021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D79201-FC9B-4FA7-808D-5B3C3CF957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E7002D3-6063-4943-BD8E-198411180E5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35969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BFD24-6C52-40D0-AEF6-ED73A9F50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4C8DF00-CFF6-47FD-AA66-CFCB486148CC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26879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3F5B-CA1F-4DB0-9F24-ACC79FBE47D7}" type="datetime1">
              <a:rPr lang="tr-TR" smtClean="0"/>
              <a:pPr/>
              <a:t>22.02.2021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8224" y="6356350"/>
            <a:ext cx="2126304" cy="365760"/>
          </a:xfrm>
          <a:solidFill>
            <a:schemeClr val="bg1"/>
          </a:solidFill>
        </p:spPr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spcBef>
                <a:spcPts val="1200"/>
              </a:spcBef>
              <a:defRPr sz="2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2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960DCE6-766E-49E7-B2E2-340AE244AD26}" type="datetime1">
              <a:rPr lang="tr-TR" smtClean="0"/>
              <a:pPr/>
              <a:t>22.02.2021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9279-1099-4222-AFEC-1F85D6D8FBE7}" type="datetime1">
              <a:rPr lang="tr-TR" smtClean="0"/>
              <a:pPr/>
              <a:t>22.02.2021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A600-E9D0-4753-AE05-DF97FF1B874E}" type="datetime1">
              <a:rPr lang="tr-TR" smtClean="0"/>
              <a:pPr/>
              <a:t>22.02.2021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0A70-7FCC-4E86-B076-A7933EB67FD1}" type="datetime1">
              <a:rPr lang="tr-TR" smtClean="0"/>
              <a:pPr/>
              <a:t>22.02.2021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BC2A-2C61-4C3A-9217-4299804337F2}" type="datetime1">
              <a:rPr lang="tr-TR" smtClean="0"/>
              <a:pPr/>
              <a:t>22.02.2021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07F5-DE31-4F58-B5B9-CA4D40378050}" type="datetime1">
              <a:rPr lang="tr-TR" smtClean="0"/>
              <a:pPr/>
              <a:t>22.02.2021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95C6-6473-48B2-A712-1EE437C3E56F}" type="datetime1">
              <a:rPr lang="tr-TR" smtClean="0"/>
              <a:pPr/>
              <a:t>22.02.2021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23528" y="6237312"/>
            <a:ext cx="57606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536975" y="6375608"/>
            <a:ext cx="2139481" cy="365760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678150-2F3D-4E05-931D-3530E2373772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67544" y="6342464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8B272E-DE6C-4CD0-BFE9-F935876A97FC}" type="datetime1">
              <a:rPr lang="tr-TR" smtClean="0"/>
              <a:pPr/>
              <a:t>22.02.2021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717032"/>
            <a:ext cx="6858000" cy="10081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tr-TR" dirty="0">
                <a:solidFill>
                  <a:srgbClr val="C00000"/>
                </a:solidFill>
              </a:rPr>
              <a:t>Linux Temel Komutlar</a:t>
            </a:r>
            <a:endParaRPr lang="tr-TR" sz="20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608806"/>
          </a:xfrm>
        </p:spPr>
        <p:txBody>
          <a:bodyPr>
            <a:normAutofit/>
          </a:bodyPr>
          <a:lstStyle/>
          <a:p>
            <a:r>
              <a:rPr lang="tr-TR" dirty="0"/>
              <a:t>Dr. Cengiz Güngör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3874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36F53-233A-416E-A81C-901973F2E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Komut – ‘</a:t>
            </a:r>
            <a:r>
              <a:rPr lang="tr-TR" dirty="0" err="1">
                <a:latin typeface="Consolas" panose="020B0609020204030204" pitchFamily="49" charset="0"/>
              </a:rPr>
              <a:t>chmod</a:t>
            </a:r>
            <a:r>
              <a:rPr lang="tr-TR" dirty="0"/>
              <a:t>’ Sayısal Yöntem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ECD2CF-EA31-4891-B515-4D6A50FB9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10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70FB0B-872C-43ED-84C0-ADA10EC4526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Hem dosya ya da dizin sahibi, </a:t>
            </a:r>
            <a:br>
              <a:rPr lang="tr-TR" dirty="0"/>
            </a:br>
            <a:r>
              <a:rPr lang="tr-TR" dirty="0"/>
              <a:t>hem sahibin üye olduğu grubu, </a:t>
            </a:r>
            <a:br>
              <a:rPr lang="tr-TR" dirty="0"/>
            </a:br>
            <a:r>
              <a:rPr lang="tr-TR" dirty="0"/>
              <a:t>hem de diğer kullanıcıları </a:t>
            </a:r>
            <a:br>
              <a:rPr lang="tr-TR" dirty="0"/>
            </a:br>
            <a:r>
              <a:rPr lang="tr-TR" dirty="0"/>
              <a:t>için yetki verdiğimiz için bu sayıların 3 sayısal karşılığı kullanmalıyız.</a:t>
            </a:r>
          </a:p>
          <a:p>
            <a:r>
              <a:rPr lang="tr-TR" dirty="0"/>
              <a:t>Örneğin; </a:t>
            </a:r>
            <a:r>
              <a:rPr lang="tr-TR" dirty="0">
                <a:latin typeface="Consolas" panose="020B0609020204030204" pitchFamily="49" charset="0"/>
              </a:rPr>
              <a:t>‘</a:t>
            </a:r>
            <a:r>
              <a:rPr lang="tr-TR" dirty="0" err="1">
                <a:latin typeface="Consolas" panose="020B0609020204030204" pitchFamily="49" charset="0"/>
              </a:rPr>
              <a:t>chmod</a:t>
            </a:r>
            <a:r>
              <a:rPr lang="tr-TR" dirty="0">
                <a:latin typeface="Consolas" panose="020B0609020204030204" pitchFamily="49" charset="0"/>
              </a:rPr>
              <a:t> 764 dosya’</a:t>
            </a:r>
          </a:p>
          <a:p>
            <a:pPr lvl="1"/>
            <a:r>
              <a:rPr lang="tr-TR" sz="2400" b="1" dirty="0"/>
              <a:t>764</a:t>
            </a:r>
            <a:r>
              <a:rPr lang="tr-TR" dirty="0"/>
              <a:t> değeri vermekle;</a:t>
            </a:r>
          </a:p>
          <a:p>
            <a:pPr lvl="1"/>
            <a:r>
              <a:rPr lang="tr-TR" dirty="0"/>
              <a:t>Dosya ya da dizin sahibine </a:t>
            </a:r>
            <a:r>
              <a:rPr lang="tr-TR" dirty="0" err="1"/>
              <a:t>rwx</a:t>
            </a:r>
            <a:r>
              <a:rPr lang="tr-TR" dirty="0"/>
              <a:t> yetkisi</a:t>
            </a:r>
          </a:p>
          <a:p>
            <a:pPr lvl="1"/>
            <a:r>
              <a:rPr lang="tr-TR" dirty="0"/>
              <a:t>Dosya sahibinin grubuna </a:t>
            </a:r>
            <a:r>
              <a:rPr lang="tr-TR" dirty="0" err="1"/>
              <a:t>rw</a:t>
            </a:r>
            <a:r>
              <a:rPr lang="tr-TR" dirty="0"/>
              <a:t>- yetkisi</a:t>
            </a:r>
          </a:p>
          <a:p>
            <a:pPr lvl="1"/>
            <a:r>
              <a:rPr lang="tr-TR" dirty="0"/>
              <a:t>Diğerlerine r-- yetkisi verir.</a:t>
            </a:r>
          </a:p>
        </p:txBody>
      </p:sp>
    </p:spTree>
    <p:extLst>
      <p:ext uri="{BB962C8B-B14F-4D97-AF65-F5344CB8AC3E}">
        <p14:creationId xmlns:p14="http://schemas.microsoft.com/office/powerpoint/2010/main" val="1665561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2206A-B83A-4C66-B49E-9F7D2CA5C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Komut çıktılarını dosyaya almak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906B01-85B9-49EB-95A7-044B230A8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11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1C11D-2A09-486B-8B2F-CEE8BB8D439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Örneğin ‘</a:t>
            </a:r>
            <a:r>
              <a:rPr lang="tr-TR" dirty="0" err="1">
                <a:latin typeface="Consolas" panose="020B0609020204030204" pitchFamily="49" charset="0"/>
              </a:rPr>
              <a:t>ls</a:t>
            </a:r>
            <a:r>
              <a:rPr lang="tr-TR" dirty="0">
                <a:latin typeface="Consolas" panose="020B0609020204030204" pitchFamily="49" charset="0"/>
              </a:rPr>
              <a:t> –al</a:t>
            </a:r>
            <a:r>
              <a:rPr lang="tr-TR" dirty="0"/>
              <a:t>’ komut çıktısı büyükse, çıktıyı dosyaya alıp, incelemek veya düzenleyip sunuma aktarmak isteyebilirsiniz.</a:t>
            </a:r>
          </a:p>
          <a:p>
            <a:r>
              <a:rPr lang="tr-TR" dirty="0"/>
              <a:t>‘</a:t>
            </a:r>
            <a:r>
              <a:rPr lang="tr-TR" dirty="0">
                <a:latin typeface="Consolas" panose="020B0609020204030204" pitchFamily="49" charset="0"/>
              </a:rPr>
              <a:t>komut &gt; </a:t>
            </a:r>
            <a:r>
              <a:rPr lang="tr-TR" dirty="0" err="1">
                <a:latin typeface="Consolas" panose="020B0609020204030204" pitchFamily="49" charset="0"/>
              </a:rPr>
              <a:t>dosya_ismi</a:t>
            </a:r>
            <a:r>
              <a:rPr lang="tr-TR" dirty="0"/>
              <a:t>’ vermeniz yeterlidir.</a:t>
            </a:r>
          </a:p>
          <a:p>
            <a:pPr marL="274320" lvl="1" indent="0">
              <a:buNone/>
            </a:pPr>
            <a:r>
              <a:rPr lang="tr-TR" dirty="0">
                <a:latin typeface="Consolas" panose="020B0609020204030204" pitchFamily="49" charset="0"/>
              </a:rPr>
              <a:t>	</a:t>
            </a:r>
            <a:r>
              <a:rPr lang="tr-TR" sz="2400" dirty="0" err="1">
                <a:latin typeface="Consolas" panose="020B0609020204030204" pitchFamily="49" charset="0"/>
              </a:rPr>
              <a:t>ls</a:t>
            </a:r>
            <a:r>
              <a:rPr lang="tr-TR" sz="2400" dirty="0">
                <a:latin typeface="Consolas" panose="020B0609020204030204" pitchFamily="49" charset="0"/>
              </a:rPr>
              <a:t> –al &gt; a.txt</a:t>
            </a:r>
            <a:endParaRPr lang="tr-TR" dirty="0">
              <a:latin typeface="Consolas" panose="020B0609020204030204" pitchFamily="49" charset="0"/>
            </a:endParaRPr>
          </a:p>
          <a:p>
            <a:r>
              <a:rPr lang="tr-TR" dirty="0"/>
              <a:t>‘</a:t>
            </a:r>
            <a:r>
              <a:rPr lang="tr-TR" dirty="0">
                <a:latin typeface="Consolas" panose="020B0609020204030204" pitchFamily="49" charset="0"/>
              </a:rPr>
              <a:t>komut &gt;&gt; </a:t>
            </a:r>
            <a:r>
              <a:rPr lang="tr-TR" dirty="0" err="1">
                <a:latin typeface="Consolas" panose="020B0609020204030204" pitchFamily="49" charset="0"/>
              </a:rPr>
              <a:t>dosya_ismi</a:t>
            </a:r>
            <a:r>
              <a:rPr lang="tr-TR" dirty="0"/>
              <a:t>’ vermeniz durumunda dosyadaki verileri korur, sonuna ek yapar.</a:t>
            </a:r>
          </a:p>
          <a:p>
            <a:pPr marL="274320" lvl="1" indent="0">
              <a:buNone/>
            </a:pPr>
            <a:r>
              <a:rPr lang="tr-TR" dirty="0">
                <a:latin typeface="Consolas" panose="020B0609020204030204" pitchFamily="49" charset="0"/>
              </a:rPr>
              <a:t>	</a:t>
            </a:r>
            <a:r>
              <a:rPr lang="tr-TR" sz="2400" dirty="0" err="1">
                <a:latin typeface="Consolas" panose="020B0609020204030204" pitchFamily="49" charset="0"/>
              </a:rPr>
              <a:t>ls</a:t>
            </a:r>
            <a:r>
              <a:rPr lang="tr-TR" sz="2400" dirty="0">
                <a:latin typeface="Consolas" panose="020B0609020204030204" pitchFamily="49" charset="0"/>
              </a:rPr>
              <a:t> –al &gt;&gt; a.txt</a:t>
            </a:r>
            <a:endParaRPr lang="tr-TR" dirty="0">
              <a:latin typeface="Consolas" panose="020B0609020204030204" pitchFamily="49" charset="0"/>
            </a:endParaRPr>
          </a:p>
          <a:p>
            <a:r>
              <a:rPr lang="tr-TR" dirty="0"/>
              <a:t>Çıktı verilmez, dosyaya ‘</a:t>
            </a:r>
            <a:r>
              <a:rPr lang="tr-TR" dirty="0" err="1">
                <a:latin typeface="Consolas" panose="020B0609020204030204" pitchFamily="49" charset="0"/>
              </a:rPr>
              <a:t>cat</a:t>
            </a:r>
            <a:r>
              <a:rPr lang="tr-TR" dirty="0">
                <a:latin typeface="Consolas" panose="020B0609020204030204" pitchFamily="49" charset="0"/>
              </a:rPr>
              <a:t> a.txt’</a:t>
            </a:r>
            <a:r>
              <a:rPr lang="tr-TR" dirty="0"/>
              <a:t> ile bakınız veya düzenleme için nano editörü kullanın. </a:t>
            </a:r>
          </a:p>
          <a:p>
            <a:pPr marL="0" indent="0">
              <a:buNone/>
            </a:pPr>
            <a:r>
              <a:rPr lang="tr-TR" dirty="0">
                <a:latin typeface="Consolas" panose="020B0609020204030204" pitchFamily="49" charset="0"/>
              </a:rPr>
              <a:t>	nano a.txt</a:t>
            </a:r>
          </a:p>
          <a:p>
            <a:r>
              <a:rPr lang="tr-TR" dirty="0" err="1"/>
              <a:t>root’un</a:t>
            </a:r>
            <a:r>
              <a:rPr lang="tr-TR" dirty="0"/>
              <a:t> oluşturduğu bir dosyayı düzenleyecekseniz</a:t>
            </a:r>
          </a:p>
          <a:p>
            <a:pPr marL="0" indent="0">
              <a:buNone/>
            </a:pPr>
            <a:r>
              <a:rPr lang="tr-TR" dirty="0">
                <a:latin typeface="Consolas" panose="020B0609020204030204" pitchFamily="49" charset="0"/>
              </a:rPr>
              <a:t>	</a:t>
            </a:r>
            <a:r>
              <a:rPr lang="tr-TR" dirty="0" err="1">
                <a:latin typeface="Consolas" panose="020B0609020204030204" pitchFamily="49" charset="0"/>
              </a:rPr>
              <a:t>sudo</a:t>
            </a:r>
            <a:r>
              <a:rPr lang="tr-TR" dirty="0">
                <a:latin typeface="Consolas" panose="020B0609020204030204" pitchFamily="49" charset="0"/>
              </a:rPr>
              <a:t> nano /</a:t>
            </a:r>
            <a:r>
              <a:rPr lang="tr-TR" dirty="0" err="1">
                <a:latin typeface="Consolas" panose="020B0609020204030204" pitchFamily="49" charset="0"/>
              </a:rPr>
              <a:t>etc</a:t>
            </a:r>
            <a:r>
              <a:rPr lang="tr-TR" dirty="0">
                <a:latin typeface="Consolas" panose="020B0609020204030204" pitchFamily="49" charset="0"/>
              </a:rPr>
              <a:t>/</a:t>
            </a:r>
            <a:r>
              <a:rPr lang="tr-TR" dirty="0" err="1">
                <a:latin typeface="Consolas" panose="020B0609020204030204" pitchFamily="49" charset="0"/>
              </a:rPr>
              <a:t>shadow</a:t>
            </a:r>
            <a:endParaRPr lang="tr-TR" dirty="0"/>
          </a:p>
          <a:p>
            <a:pPr marL="0" indent="0">
              <a:buNone/>
            </a:pPr>
            <a:endParaRPr lang="tr-TR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073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E7F81-27EE-42AF-A6FB-9F9111B09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Kendi hakkımda bilgi komutları</a:t>
            </a:r>
            <a:endParaRPr lang="tr-TR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728EE6-21A5-44B1-BD10-58D5C3C61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12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3D465-7ED5-4F03-B012-80E37C61E0A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Şu an hangi dizindeyim?</a:t>
            </a:r>
          </a:p>
          <a:p>
            <a:pPr lvl="1"/>
            <a:r>
              <a:rPr lang="tr-TR" dirty="0"/>
              <a:t>‘</a:t>
            </a:r>
            <a:r>
              <a:rPr lang="tr-TR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pwd</a:t>
            </a:r>
            <a:r>
              <a:rPr lang="tr-TR" dirty="0"/>
              <a:t>’ (</a:t>
            </a:r>
            <a:r>
              <a:rPr lang="tr-TR" dirty="0" err="1"/>
              <a:t>Print</a:t>
            </a:r>
            <a:r>
              <a:rPr lang="tr-TR" dirty="0"/>
              <a:t> </a:t>
            </a:r>
            <a:r>
              <a:rPr lang="tr-TR" dirty="0" err="1"/>
              <a:t>Working</a:t>
            </a:r>
            <a:r>
              <a:rPr lang="tr-TR" dirty="0"/>
              <a:t> Directory) komutu ile o komut satırının işaret ettiği (çalıştığımız) dizini görebilirsiniz.</a:t>
            </a:r>
          </a:p>
          <a:p>
            <a:r>
              <a:rPr lang="tr-TR" dirty="0"/>
              <a:t>Ben kimim?</a:t>
            </a:r>
          </a:p>
          <a:p>
            <a:pPr lvl="1"/>
            <a:r>
              <a:rPr lang="tr-TR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‘</a:t>
            </a:r>
            <a:r>
              <a:rPr lang="tr-TR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whoami</a:t>
            </a:r>
            <a:r>
              <a:rPr lang="tr-TR" dirty="0"/>
              <a:t>’ (</a:t>
            </a:r>
            <a:r>
              <a:rPr lang="tr-TR" dirty="0" err="1"/>
              <a:t>Who</a:t>
            </a:r>
            <a:r>
              <a:rPr lang="tr-TR" dirty="0"/>
              <a:t> am I?) komutu ile kullanıcı isminizi görebilirsiniz. Bazen </a:t>
            </a:r>
            <a:r>
              <a:rPr lang="tr-TR" dirty="0" err="1"/>
              <a:t>root</a:t>
            </a:r>
            <a:r>
              <a:rPr lang="tr-TR" dirty="0"/>
              <a:t> olduğumuz buradan anlıyoruz.</a:t>
            </a:r>
          </a:p>
          <a:p>
            <a:r>
              <a:rPr lang="tr-TR" dirty="0"/>
              <a:t>Bugün günlerden ne?</a:t>
            </a:r>
          </a:p>
          <a:p>
            <a:pPr lvl="1"/>
            <a:r>
              <a:rPr lang="tr-TR" b="1" dirty="0">
                <a:solidFill>
                  <a:srgbClr val="FF0000"/>
                </a:solidFill>
                <a:latin typeface="Consolas" panose="020B0609020204030204" pitchFamily="49" charset="0"/>
              </a:rPr>
              <a:t>‘</a:t>
            </a:r>
            <a:r>
              <a:rPr lang="tr-TR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date</a:t>
            </a:r>
            <a:r>
              <a:rPr lang="tr-TR" dirty="0"/>
              <a:t>’ komutu ile tarih/saati görebilirsiniz.</a:t>
            </a:r>
          </a:p>
          <a:p>
            <a:r>
              <a:rPr lang="tr-TR" dirty="0"/>
              <a:t>Bir kullanıcının dizininde ne var?</a:t>
            </a:r>
          </a:p>
          <a:p>
            <a:pPr lvl="1"/>
            <a:r>
              <a:rPr lang="tr-TR" dirty="0"/>
              <a:t>‘</a:t>
            </a:r>
            <a:r>
              <a:rPr lang="tr-TR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ls</a:t>
            </a:r>
            <a:r>
              <a:rPr lang="tr-TR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 ~gungor</a:t>
            </a:r>
            <a:r>
              <a:rPr lang="tr-TR" dirty="0"/>
              <a:t>’ uzaktayken, kendime baktım.</a:t>
            </a:r>
          </a:p>
        </p:txBody>
      </p:sp>
    </p:spTree>
    <p:extLst>
      <p:ext uri="{BB962C8B-B14F-4D97-AF65-F5344CB8AC3E}">
        <p14:creationId xmlns:p14="http://schemas.microsoft.com/office/powerpoint/2010/main" val="2495424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03CE8-D708-4251-992C-58F1829CC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Komut – ‘</a:t>
            </a:r>
            <a:r>
              <a:rPr lang="tr-TR" dirty="0">
                <a:latin typeface="Consolas" panose="020B0609020204030204" pitchFamily="49" charset="0"/>
              </a:rPr>
              <a:t>cd</a:t>
            </a:r>
            <a:r>
              <a:rPr lang="tr-TR" dirty="0"/>
              <a:t>’ Dizin Değiştirme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EA7F6A-1ACB-44DA-86B5-F45BDBC1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13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1B72C-256E-409B-ACF6-E349CC0A4C9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‘</a:t>
            </a:r>
            <a:r>
              <a:rPr lang="tr-TR" dirty="0">
                <a:latin typeface="Consolas" panose="020B0609020204030204" pitchFamily="49" charset="0"/>
              </a:rPr>
              <a:t>cd</a:t>
            </a:r>
            <a:r>
              <a:rPr lang="tr-TR" dirty="0"/>
              <a:t>’ komutunu kullanarak bir alt dizine ya da bir üst dizine geçebiliriz.</a:t>
            </a:r>
          </a:p>
          <a:p>
            <a:pPr lvl="1"/>
            <a:r>
              <a:rPr lang="tr-TR" dirty="0"/>
              <a:t>‘</a:t>
            </a:r>
            <a:r>
              <a:rPr lang="tr-TR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cd .</a:t>
            </a:r>
            <a:r>
              <a:rPr lang="tr-TR" dirty="0"/>
              <a:t>’ 	"." parametresi şu anki dizini temsil eder.</a:t>
            </a:r>
          </a:p>
          <a:p>
            <a:pPr lvl="1"/>
            <a:r>
              <a:rPr lang="tr-TR" dirty="0"/>
              <a:t>‘</a:t>
            </a:r>
            <a:r>
              <a:rPr lang="tr-TR" sz="2400" dirty="0">
                <a:solidFill>
                  <a:srgbClr val="FF0000"/>
                </a:solidFill>
                <a:latin typeface="Consolas" panose="020B0609020204030204" pitchFamily="49" charset="0"/>
              </a:rPr>
              <a:t>cd ..</a:t>
            </a:r>
            <a:r>
              <a:rPr lang="tr-TR" dirty="0"/>
              <a:t>’ 	".." parametresi bir üst dizini temsil eder.</a:t>
            </a:r>
          </a:p>
          <a:p>
            <a:pPr lvl="1"/>
            <a:r>
              <a:rPr lang="tr-TR" dirty="0"/>
              <a:t>‘</a:t>
            </a:r>
            <a:r>
              <a:rPr lang="tr-TR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cd /</a:t>
            </a:r>
            <a:r>
              <a:rPr lang="tr-TR" dirty="0"/>
              <a:t>’ 	"/" parametresi ile en üst dizini(kök dizin)  		temsil eder.</a:t>
            </a:r>
          </a:p>
          <a:p>
            <a:pPr lvl="1"/>
            <a:endParaRPr lang="tr-TR" dirty="0"/>
          </a:p>
          <a:p>
            <a:pPr lvl="1"/>
            <a:r>
              <a:rPr lang="tr-TR" dirty="0"/>
              <a:t>‘</a:t>
            </a:r>
            <a:r>
              <a:rPr lang="tr-TR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cd /</a:t>
            </a:r>
            <a:r>
              <a:rPr lang="tr-TR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home</a:t>
            </a:r>
            <a:r>
              <a:rPr lang="tr-TR" dirty="0"/>
              <a:t>’	"/</a:t>
            </a:r>
            <a:r>
              <a:rPr lang="tr-TR" dirty="0" err="1"/>
              <a:t>dizinismi</a:t>
            </a:r>
            <a:r>
              <a:rPr lang="tr-TR" dirty="0"/>
              <a:t>" parametresi ile o dizine 			geçiş yapar.</a:t>
            </a:r>
          </a:p>
          <a:p>
            <a:pPr lvl="1"/>
            <a:r>
              <a:rPr lang="tr-TR" dirty="0"/>
              <a:t>‘</a:t>
            </a:r>
            <a:r>
              <a:rPr lang="tr-TR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cd dizin</a:t>
            </a:r>
            <a:r>
              <a:rPr lang="tr-TR" dirty="0"/>
              <a:t>’ 	"</a:t>
            </a:r>
            <a:r>
              <a:rPr lang="tr-TR" dirty="0" err="1"/>
              <a:t>dizinismi</a:t>
            </a:r>
            <a:r>
              <a:rPr lang="tr-TR" dirty="0"/>
              <a:t>" parametresi ile şu anki 			dizinin altındaki </a:t>
            </a:r>
            <a:r>
              <a:rPr lang="tr-TR" dirty="0" err="1"/>
              <a:t>dizinismi</a:t>
            </a:r>
            <a:r>
              <a:rPr lang="tr-TR" dirty="0"/>
              <a:t> dizinine 			geçiş yapar.</a:t>
            </a:r>
          </a:p>
        </p:txBody>
      </p:sp>
    </p:spTree>
    <p:extLst>
      <p:ext uri="{BB962C8B-B14F-4D97-AF65-F5344CB8AC3E}">
        <p14:creationId xmlns:p14="http://schemas.microsoft.com/office/powerpoint/2010/main" val="1013089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C1C5A-93F4-4262-8140-F97333931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Komut – ‘</a:t>
            </a:r>
            <a:r>
              <a:rPr lang="tr-TR" dirty="0" err="1">
                <a:latin typeface="Consolas" panose="020B0609020204030204" pitchFamily="49" charset="0"/>
              </a:rPr>
              <a:t>mkdir</a:t>
            </a:r>
            <a:r>
              <a:rPr lang="tr-TR" dirty="0"/>
              <a:t>’ Dizin yaratma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69FB89-AD41-4EC8-B326-A0C31CDB4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14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DEE66-B5BB-4B1F-95E6-4C2DF534D61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‘</a:t>
            </a:r>
            <a:r>
              <a:rPr lang="tr-TR" sz="2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mkdir</a:t>
            </a:r>
            <a:r>
              <a:rPr lang="tr-TR" dirty="0"/>
              <a:t>’ komutu ile dizin oluşturabilirsiniz.</a:t>
            </a:r>
          </a:p>
          <a:p>
            <a:pPr lvl="1"/>
            <a:r>
              <a:rPr lang="tr-TR" dirty="0"/>
              <a:t>‘</a:t>
            </a:r>
            <a:r>
              <a:rPr lang="tr-TR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mkdir</a:t>
            </a:r>
            <a:r>
              <a:rPr lang="tr-TR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 test</a:t>
            </a:r>
            <a:r>
              <a:rPr lang="tr-TR" dirty="0"/>
              <a:t>’ o an bulunduğunuz dizin altında test isimli bir dizin açar.</a:t>
            </a:r>
          </a:p>
          <a:p>
            <a:pPr lvl="1"/>
            <a:r>
              <a:rPr lang="tr-TR" dirty="0"/>
              <a:t>‘</a:t>
            </a:r>
            <a:r>
              <a:rPr lang="tr-TR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mkdir</a:t>
            </a:r>
            <a:r>
              <a:rPr lang="tr-TR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 /test</a:t>
            </a:r>
            <a:r>
              <a:rPr lang="tr-TR" dirty="0"/>
              <a:t>’ </a:t>
            </a:r>
            <a:r>
              <a:rPr lang="tr-TR" dirty="0" err="1"/>
              <a:t>root</a:t>
            </a:r>
            <a:r>
              <a:rPr lang="tr-TR" dirty="0"/>
              <a:t> altında test isimli bir dizin açar.</a:t>
            </a:r>
          </a:p>
          <a:p>
            <a:pPr lvl="1"/>
            <a:r>
              <a:rPr lang="tr-TR" dirty="0"/>
              <a:t>‘</a:t>
            </a:r>
            <a:r>
              <a:rPr lang="tr-TR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mkdir</a:t>
            </a:r>
            <a:r>
              <a:rPr lang="tr-TR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 ../test</a:t>
            </a:r>
            <a:r>
              <a:rPr lang="tr-TR" dirty="0"/>
              <a:t>’ o an bulunduğunuz dizinin bağlı olduğu bir üst klasörde test isimli bir dizin açar.</a:t>
            </a:r>
          </a:p>
          <a:p>
            <a:pPr lvl="1"/>
            <a:endParaRPr lang="tr-TR" dirty="0"/>
          </a:p>
          <a:p>
            <a:r>
              <a:rPr lang="tr-TR" dirty="0"/>
              <a:t>Kullanıcısı siz, grubu sizin grup olur !</a:t>
            </a:r>
          </a:p>
          <a:p>
            <a:pPr lvl="1"/>
            <a:r>
              <a:rPr lang="tr-TR" dirty="0"/>
              <a:t>Bunları değiştirmek gerekirse ne kullanıyorduk?</a:t>
            </a:r>
          </a:p>
          <a:p>
            <a:pPr lvl="1"/>
            <a:r>
              <a:rPr lang="tr-TR" dirty="0"/>
              <a:t>‘</a:t>
            </a:r>
            <a:r>
              <a:rPr lang="tr-TR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chown</a:t>
            </a:r>
            <a:r>
              <a:rPr lang="tr-TR" dirty="0"/>
              <a:t>’ ve ‘</a:t>
            </a:r>
            <a:r>
              <a:rPr lang="tr-TR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chgrp</a:t>
            </a:r>
            <a:r>
              <a:rPr lang="tr-TR" dirty="0"/>
              <a:t>’</a:t>
            </a:r>
          </a:p>
          <a:p>
            <a:pPr lvl="1"/>
            <a:endParaRPr lang="tr-TR" dirty="0"/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18914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0A3F6-1D10-41A2-905B-36BE46A3D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Komut – </a:t>
            </a:r>
            <a:r>
              <a:rPr lang="tr-TR" dirty="0">
                <a:latin typeface="Consolas" panose="020B0609020204030204" pitchFamily="49" charset="0"/>
              </a:rPr>
              <a:t>‘</a:t>
            </a:r>
            <a:r>
              <a:rPr lang="tr-TR" dirty="0" err="1">
                <a:latin typeface="Consolas" panose="020B0609020204030204" pitchFamily="49" charset="0"/>
              </a:rPr>
              <a:t>rmdir</a:t>
            </a:r>
            <a:r>
              <a:rPr lang="tr-TR" dirty="0">
                <a:latin typeface="Consolas" panose="020B0609020204030204" pitchFamily="49" charset="0"/>
              </a:rPr>
              <a:t>’</a:t>
            </a:r>
            <a:r>
              <a:rPr lang="tr-TR" dirty="0"/>
              <a:t> Dizin Silmek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F40010-F9A9-46C1-8EAD-DE617AC17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15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E08A4-D5B3-46FD-AF47-B3C1ED2FBB8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‘</a:t>
            </a:r>
            <a:r>
              <a:rPr lang="tr-TR" sz="2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rmdir</a:t>
            </a:r>
            <a:r>
              <a:rPr lang="tr-TR" dirty="0"/>
              <a:t>’ komutu ile argüman olarak verdiğiniz dizini silebilirsiniz. </a:t>
            </a:r>
          </a:p>
          <a:p>
            <a:pPr lvl="1"/>
            <a:r>
              <a:rPr lang="tr-TR" dirty="0"/>
              <a:t>Dizinin içi dolu ise hata verir, bir şey yapmaz.</a:t>
            </a:r>
          </a:p>
          <a:p>
            <a:r>
              <a:rPr lang="tr-TR" dirty="0"/>
              <a:t>Eğer dizinin içerisi doluysa ‘</a:t>
            </a:r>
            <a:r>
              <a:rPr lang="tr-TR" sz="2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rm</a:t>
            </a:r>
            <a:r>
              <a:rPr lang="tr-TR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 –ir</a:t>
            </a:r>
            <a:r>
              <a:rPr lang="tr-TR" dirty="0"/>
              <a:t>’ komutuyla bize onaylatarak siler.</a:t>
            </a:r>
          </a:p>
          <a:p>
            <a:r>
              <a:rPr lang="tr-TR" dirty="0"/>
              <a:t>Onay vermek istemiyorsak ‘</a:t>
            </a:r>
            <a:r>
              <a:rPr lang="tr-TR" sz="2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rm</a:t>
            </a:r>
            <a:r>
              <a:rPr lang="tr-TR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 –r</a:t>
            </a:r>
            <a:r>
              <a:rPr lang="tr-TR" dirty="0"/>
              <a:t>’ komutuyla bütün dizini ve içeriğini silebiliriz.</a:t>
            </a:r>
          </a:p>
        </p:txBody>
      </p:sp>
    </p:spTree>
    <p:extLst>
      <p:ext uri="{BB962C8B-B14F-4D97-AF65-F5344CB8AC3E}">
        <p14:creationId xmlns:p14="http://schemas.microsoft.com/office/powerpoint/2010/main" val="869170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47CF1-DBF2-4288-B99E-9056AF1C7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Komut – ‘</a:t>
            </a:r>
            <a:r>
              <a:rPr lang="tr-TR" dirty="0" err="1">
                <a:latin typeface="Consolas" panose="020B0609020204030204" pitchFamily="49" charset="0"/>
              </a:rPr>
              <a:t>cp</a:t>
            </a:r>
            <a:r>
              <a:rPr lang="tr-TR" dirty="0"/>
              <a:t>’ Dosya/Dizin Kopyalama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531C66-847C-429A-9D1F-6FDF7BC55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16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3DEC9-1FAC-4504-8571-280D6F99CCC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‘</a:t>
            </a:r>
            <a:r>
              <a:rPr lang="tr-TR" sz="2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cp</a:t>
            </a:r>
            <a:r>
              <a:rPr lang="tr-TR" dirty="0"/>
              <a:t>’ komutuyla bir dosyanın, bir dizinin başka bir dizinde bir kopyasını oluşturabiliriz.</a:t>
            </a:r>
          </a:p>
          <a:p>
            <a:pPr lvl="1"/>
            <a:r>
              <a:rPr lang="tr-TR" dirty="0"/>
              <a:t>‘</a:t>
            </a:r>
            <a:r>
              <a:rPr lang="tr-TR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cp</a:t>
            </a:r>
            <a:r>
              <a:rPr lang="tr-TR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 a.txt /</a:t>
            </a:r>
            <a:r>
              <a:rPr lang="tr-TR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home</a:t>
            </a:r>
            <a:r>
              <a:rPr lang="tr-TR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/gungor</a:t>
            </a:r>
            <a:r>
              <a:rPr lang="tr-TR" dirty="0"/>
              <a:t>’</a:t>
            </a:r>
          </a:p>
          <a:p>
            <a:pPr lvl="1"/>
            <a:r>
              <a:rPr lang="tr-TR" dirty="0"/>
              <a:t>‘</a:t>
            </a:r>
            <a:r>
              <a:rPr lang="tr-TR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cp</a:t>
            </a:r>
            <a:r>
              <a:rPr lang="tr-TR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 a.txt ~gungor</a:t>
            </a:r>
            <a:r>
              <a:rPr lang="tr-TR" dirty="0"/>
              <a:t>’ yukarıdaki ile aynıdır.</a:t>
            </a:r>
          </a:p>
          <a:p>
            <a:pPr lvl="1"/>
            <a:r>
              <a:rPr lang="tr-TR" dirty="0"/>
              <a:t>‘</a:t>
            </a:r>
            <a:r>
              <a:rPr lang="tr-TR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cp</a:t>
            </a:r>
            <a:r>
              <a:rPr lang="tr-TR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 –r </a:t>
            </a:r>
            <a:r>
              <a:rPr lang="tr-TR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public_html</a:t>
            </a:r>
            <a:r>
              <a:rPr lang="tr-TR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 ~gungor</a:t>
            </a:r>
            <a:r>
              <a:rPr lang="tr-TR" dirty="0"/>
              <a:t>’ tüm dizin ve içeriği benim dizine kopyalanır.</a:t>
            </a:r>
          </a:p>
          <a:p>
            <a:r>
              <a:rPr lang="tr-TR" dirty="0"/>
              <a:t>Yeni isim de verilebilir tabi.</a:t>
            </a:r>
          </a:p>
          <a:p>
            <a:pPr lvl="1"/>
            <a:r>
              <a:rPr lang="tr-TR" dirty="0"/>
              <a:t>‘</a:t>
            </a:r>
            <a:r>
              <a:rPr lang="tr-TR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cp</a:t>
            </a:r>
            <a:r>
              <a:rPr lang="tr-TR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 a.txt ~gungor/cg.txt</a:t>
            </a:r>
            <a:r>
              <a:rPr lang="tr-TR" dirty="0"/>
              <a:t>’</a:t>
            </a:r>
          </a:p>
          <a:p>
            <a:pPr lvl="1"/>
            <a:r>
              <a:rPr lang="tr-TR" dirty="0"/>
              <a:t>‘</a:t>
            </a:r>
            <a:r>
              <a:rPr lang="tr-TR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cp</a:t>
            </a:r>
            <a:r>
              <a:rPr lang="tr-TR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 –r </a:t>
            </a:r>
            <a:r>
              <a:rPr lang="tr-TR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public_html</a:t>
            </a:r>
            <a:r>
              <a:rPr lang="tr-TR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tr-TR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web_yedek</a:t>
            </a:r>
            <a:r>
              <a:rPr lang="tr-TR" dirty="0"/>
              <a:t>’ dizin yedeği almak istedim. </a:t>
            </a:r>
          </a:p>
          <a:p>
            <a:pPr lvl="1"/>
            <a:endParaRPr lang="tr-TR" dirty="0"/>
          </a:p>
          <a:p>
            <a:pPr lvl="1"/>
            <a:endParaRPr lang="tr-TR" dirty="0"/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06671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47CF1-DBF2-4288-B99E-9056AF1C7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Komut – ‘</a:t>
            </a:r>
            <a:r>
              <a:rPr lang="tr-TR" dirty="0">
                <a:latin typeface="Consolas" panose="020B0609020204030204" pitchFamily="49" charset="0"/>
              </a:rPr>
              <a:t>mv</a:t>
            </a:r>
            <a:r>
              <a:rPr lang="tr-TR" dirty="0"/>
              <a:t>’ Dosya/Dizin Taşıma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531C66-847C-429A-9D1F-6FDF7BC55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17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3DEC9-1FAC-4504-8571-280D6F99CCC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‘</a:t>
            </a:r>
            <a:r>
              <a:rPr lang="tr-TR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mv</a:t>
            </a:r>
            <a:r>
              <a:rPr lang="tr-TR" dirty="0"/>
              <a:t>’ komutuyla bir dosyayı, bir dizini başka bir dizine taşıyabilir, veya ismini değiştirebilirsiniz.</a:t>
            </a:r>
          </a:p>
          <a:p>
            <a:pPr lvl="1"/>
            <a:r>
              <a:rPr lang="tr-TR" dirty="0"/>
              <a:t>‘</a:t>
            </a:r>
            <a:r>
              <a:rPr lang="tr-TR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mv a.txt /</a:t>
            </a:r>
            <a:r>
              <a:rPr lang="tr-TR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home</a:t>
            </a:r>
            <a:r>
              <a:rPr lang="tr-TR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/gungor</a:t>
            </a:r>
            <a:r>
              <a:rPr lang="tr-TR" dirty="0"/>
              <a:t>’ nerdeyse oradan kaldır, bana kaydet.</a:t>
            </a:r>
          </a:p>
          <a:p>
            <a:pPr lvl="1"/>
            <a:r>
              <a:rPr lang="tr-TR" dirty="0"/>
              <a:t>‘</a:t>
            </a:r>
            <a:r>
              <a:rPr lang="tr-TR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mv a.txt b.txt</a:t>
            </a:r>
            <a:r>
              <a:rPr lang="tr-TR" dirty="0"/>
              <a:t>’ ismini değiştirdim.</a:t>
            </a:r>
          </a:p>
          <a:p>
            <a:pPr lvl="1"/>
            <a:r>
              <a:rPr lang="tr-TR" dirty="0"/>
              <a:t>‘</a:t>
            </a:r>
            <a:r>
              <a:rPr lang="tr-TR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mv </a:t>
            </a:r>
            <a:r>
              <a:rPr lang="tr-TR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public_html</a:t>
            </a:r>
            <a:r>
              <a:rPr lang="tr-TR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tr-TR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web_yedek</a:t>
            </a:r>
            <a:r>
              <a:rPr lang="tr-TR" dirty="0"/>
              <a:t>’ dizin ismi değişir. </a:t>
            </a:r>
          </a:p>
          <a:p>
            <a:pPr lvl="1"/>
            <a:r>
              <a:rPr lang="tr-TR" dirty="0"/>
              <a:t>‘</a:t>
            </a:r>
            <a:r>
              <a:rPr lang="tr-TR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mv </a:t>
            </a:r>
            <a:r>
              <a:rPr lang="tr-TR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puclic_html</a:t>
            </a:r>
            <a:r>
              <a:rPr lang="tr-TR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/</a:t>
            </a:r>
            <a:r>
              <a:rPr lang="tr-TR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sitemap</a:t>
            </a:r>
            <a:r>
              <a:rPr lang="tr-TR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 .</a:t>
            </a:r>
            <a:r>
              <a:rPr lang="tr-TR" dirty="0"/>
              <a:t>’ dizini şu anki bulunduğum klasöre taşıdım. </a:t>
            </a:r>
          </a:p>
          <a:p>
            <a:pPr marL="274320" lvl="1" indent="0">
              <a:buNone/>
            </a:pPr>
            <a:r>
              <a:rPr lang="tr-TR" dirty="0"/>
              <a:t> </a:t>
            </a:r>
          </a:p>
          <a:p>
            <a:pPr lvl="1"/>
            <a:endParaRPr lang="tr-TR" dirty="0"/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4228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D4472-E881-4F7C-9639-44A293A81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Komut – ‘</a:t>
            </a:r>
            <a:r>
              <a:rPr lang="tr-TR" dirty="0" err="1">
                <a:latin typeface="Consolas" panose="020B0609020204030204" pitchFamily="49" charset="0"/>
              </a:rPr>
              <a:t>clear</a:t>
            </a:r>
            <a:r>
              <a:rPr lang="tr-TR" dirty="0"/>
              <a:t>’ ve ‘</a:t>
            </a:r>
            <a:r>
              <a:rPr lang="tr-TR" dirty="0" err="1">
                <a:latin typeface="Consolas" panose="020B0609020204030204" pitchFamily="49" charset="0"/>
              </a:rPr>
              <a:t>find</a:t>
            </a:r>
            <a:r>
              <a:rPr lang="tr-TR" dirty="0"/>
              <a:t>’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759FC6-44C6-4ED8-B8B5-AC8501A3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18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F019C-380D-4753-91B4-1D3F0898B12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‘</a:t>
            </a:r>
            <a:r>
              <a:rPr lang="tr-TR" sz="2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clear</a:t>
            </a:r>
            <a:r>
              <a:rPr lang="tr-TR" dirty="0"/>
              <a:t>’ komutuyla o an çalıştığımız konsol ekranını temizleyebiliriz.</a:t>
            </a:r>
          </a:p>
          <a:p>
            <a:r>
              <a:rPr lang="tr-TR" dirty="0"/>
              <a:t>‘</a:t>
            </a:r>
            <a:r>
              <a:rPr lang="tr-TR" sz="2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find</a:t>
            </a:r>
            <a:r>
              <a:rPr lang="tr-TR" dirty="0"/>
              <a:t>’ ile bir klasör ve altında gerçek zamanlı arama yapabilirsiniz. Örnekler</a:t>
            </a:r>
          </a:p>
          <a:p>
            <a:pPr marL="548640" lvl="2" indent="0">
              <a:buNone/>
            </a:pPr>
            <a:r>
              <a:rPr lang="tr-TR" sz="2400" dirty="0">
                <a:latin typeface="Consolas" panose="020B0609020204030204" pitchFamily="49" charset="0"/>
              </a:rPr>
              <a:t>&gt; </a:t>
            </a:r>
            <a:r>
              <a:rPr lang="tr-TR" sz="2400" dirty="0" err="1">
                <a:latin typeface="Consolas" panose="020B0609020204030204" pitchFamily="49" charset="0"/>
              </a:rPr>
              <a:t>find</a:t>
            </a:r>
            <a:r>
              <a:rPr lang="tr-TR" sz="2400" dirty="0">
                <a:latin typeface="Consolas" panose="020B0609020204030204" pitchFamily="49" charset="0"/>
              </a:rPr>
              <a:t> . -name yedek</a:t>
            </a:r>
          </a:p>
          <a:p>
            <a:pPr marL="548640" lvl="2" indent="0">
              <a:buNone/>
            </a:pPr>
            <a:r>
              <a:rPr lang="tr-TR" sz="2400" dirty="0">
                <a:latin typeface="Consolas" panose="020B0609020204030204" pitchFamily="49" charset="0"/>
              </a:rPr>
              <a:t>./yedek</a:t>
            </a:r>
          </a:p>
          <a:p>
            <a:pPr marL="548640" lvl="2" indent="0">
              <a:buNone/>
            </a:pPr>
            <a:endParaRPr lang="tr-TR" sz="2400" dirty="0">
              <a:latin typeface="Consolas" panose="020B0609020204030204" pitchFamily="49" charset="0"/>
            </a:endParaRPr>
          </a:p>
          <a:p>
            <a:pPr marL="548640" lvl="2" indent="0">
              <a:buNone/>
            </a:pPr>
            <a:r>
              <a:rPr lang="tr-TR" sz="2400" dirty="0">
                <a:latin typeface="Consolas" panose="020B0609020204030204" pitchFamily="49" charset="0"/>
              </a:rPr>
              <a:t>&gt; </a:t>
            </a:r>
            <a:r>
              <a:rPr lang="en-US" sz="2400" dirty="0">
                <a:latin typeface="Consolas" panose="020B0609020204030204" pitchFamily="49" charset="0"/>
              </a:rPr>
              <a:t>find ./</a:t>
            </a:r>
            <a:r>
              <a:rPr lang="tr-TR" sz="2400" dirty="0">
                <a:latin typeface="Consolas" panose="020B0609020204030204" pitchFamily="49" charset="0"/>
              </a:rPr>
              <a:t>yedek</a:t>
            </a:r>
            <a:r>
              <a:rPr lang="en-US" sz="2400" dirty="0">
                <a:latin typeface="Consolas" panose="020B0609020204030204" pitchFamily="49" charset="0"/>
              </a:rPr>
              <a:t> -name </a:t>
            </a:r>
            <a:r>
              <a:rPr lang="tr-TR" sz="2400" dirty="0">
                <a:latin typeface="Consolas" panose="020B0609020204030204" pitchFamily="49" charset="0"/>
              </a:rPr>
              <a:t>*</a:t>
            </a:r>
            <a:r>
              <a:rPr lang="en-US" sz="2400" dirty="0">
                <a:latin typeface="Consolas" panose="020B0609020204030204" pitchFamily="49" charset="0"/>
              </a:rPr>
              <a:t>.</a:t>
            </a:r>
            <a:r>
              <a:rPr lang="tr-TR" sz="2400" dirty="0">
                <a:latin typeface="Consolas" panose="020B0609020204030204" pitchFamily="49" charset="0"/>
              </a:rPr>
              <a:t>bak</a:t>
            </a:r>
            <a:r>
              <a:rPr lang="en-US" sz="2400" dirty="0">
                <a:latin typeface="Consolas" panose="020B0609020204030204" pitchFamily="49" charset="0"/>
              </a:rPr>
              <a:t> -exec rm -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 {} \;</a:t>
            </a:r>
            <a:endParaRPr lang="tr-TR" sz="2400" dirty="0">
              <a:latin typeface="Consolas" panose="020B0609020204030204" pitchFamily="49" charset="0"/>
            </a:endParaRPr>
          </a:p>
          <a:p>
            <a:pPr marL="548640" lvl="2" indent="0">
              <a:buNone/>
            </a:pPr>
            <a:r>
              <a:rPr lang="tr-TR" sz="2400" dirty="0">
                <a:latin typeface="Consolas" panose="020B0609020204030204" pitchFamily="49" charset="0"/>
              </a:rPr>
              <a:t># Onay alarak, yedek içindeki *.bak dosyalarını siler.</a:t>
            </a:r>
          </a:p>
          <a:p>
            <a:pPr marL="548640" lvl="2" indent="0">
              <a:buNone/>
            </a:pPr>
            <a:endParaRPr lang="tr-TR" sz="2400" dirty="0">
              <a:latin typeface="Consolas" panose="020B0609020204030204" pitchFamily="49" charset="0"/>
            </a:endParaRPr>
          </a:p>
          <a:p>
            <a:pPr marL="548640" lvl="2" indent="0">
              <a:buNone/>
            </a:pPr>
            <a:r>
              <a:rPr lang="tr-TR" sz="2400" dirty="0">
                <a:latin typeface="Consolas" panose="020B0609020204030204" pitchFamily="49" charset="0"/>
              </a:rPr>
              <a:t>&gt; </a:t>
            </a:r>
            <a:r>
              <a:rPr lang="tr-TR" sz="2400" dirty="0" err="1">
                <a:latin typeface="Consolas" panose="020B0609020204030204" pitchFamily="49" charset="0"/>
              </a:rPr>
              <a:t>find</a:t>
            </a:r>
            <a:r>
              <a:rPr lang="tr-TR" sz="2400" dirty="0">
                <a:latin typeface="Consolas" panose="020B0609020204030204" pitchFamily="49" charset="0"/>
              </a:rPr>
              <a:t> . –</a:t>
            </a:r>
            <a:r>
              <a:rPr lang="tr-TR" sz="2400" dirty="0" err="1">
                <a:latin typeface="Consolas" panose="020B0609020204030204" pitchFamily="49" charset="0"/>
              </a:rPr>
              <a:t>empty</a:t>
            </a:r>
            <a:r>
              <a:rPr lang="tr-TR" sz="2400" dirty="0">
                <a:latin typeface="Consolas" panose="020B0609020204030204" pitchFamily="49" charset="0"/>
              </a:rPr>
              <a:t> # Boş klasörleri bulur.</a:t>
            </a:r>
          </a:p>
        </p:txBody>
      </p:sp>
    </p:spTree>
    <p:extLst>
      <p:ext uri="{BB962C8B-B14F-4D97-AF65-F5344CB8AC3E}">
        <p14:creationId xmlns:p14="http://schemas.microsoft.com/office/powerpoint/2010/main" val="1166856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E4D2A-1703-481E-938F-ECB857F60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Komut – ‘</a:t>
            </a:r>
            <a:r>
              <a:rPr lang="tr-TR" dirty="0" err="1"/>
              <a:t>locate</a:t>
            </a:r>
            <a:r>
              <a:rPr lang="tr-TR" dirty="0"/>
              <a:t>’ </a:t>
            </a:r>
            <a:r>
              <a:rPr lang="tr-TR" dirty="0" err="1"/>
              <a:t>Veritabanından</a:t>
            </a:r>
            <a:r>
              <a:rPr lang="tr-TR" dirty="0"/>
              <a:t> arama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515B17-5362-41EE-87E6-9E6B0F512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19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3F4874-5DD7-4298-9F22-DC331BAAEA9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56388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r-TR" sz="3200" dirty="0"/>
              <a:t>Devamlı güncellenen bir </a:t>
            </a:r>
            <a:r>
              <a:rPr lang="tr-TR" sz="3200" dirty="0" err="1"/>
              <a:t>veritabanından</a:t>
            </a:r>
            <a:r>
              <a:rPr lang="tr-TR" sz="3200" dirty="0"/>
              <a:t> faydalanarak arama yapar.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3200" b="1" dirty="0">
                <a:solidFill>
                  <a:srgbClr val="FF0000"/>
                </a:solidFill>
                <a:latin typeface="Consolas" panose="020B0609020204030204" pitchFamily="49" charset="0"/>
              </a:rPr>
              <a:t>&gt; </a:t>
            </a:r>
            <a:r>
              <a:rPr lang="tr-TR" sz="3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locate</a:t>
            </a:r>
            <a:r>
              <a:rPr lang="tr-TR" sz="3200" b="1" dirty="0">
                <a:solidFill>
                  <a:srgbClr val="FF0000"/>
                </a:solidFill>
                <a:latin typeface="Consolas" panose="020B0609020204030204" pitchFamily="49" charset="0"/>
              </a:rPr>
              <a:t> yedek</a:t>
            </a:r>
            <a:endParaRPr lang="tr-TR" sz="3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tr-TR" sz="2900" dirty="0">
              <a:latin typeface="Consolas" panose="020B0609020204030204" pitchFamily="49" charset="0"/>
            </a:endParaRP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home</a:t>
            </a:r>
            <a:r>
              <a:rPr lang="tr-TR" sz="2700" dirty="0">
                <a:latin typeface="Consolas" panose="020B0609020204030204" pitchFamily="49" charset="0"/>
              </a:rPr>
              <a:t>/gungor/</a:t>
            </a:r>
            <a:r>
              <a:rPr lang="tr-TR" sz="2700" dirty="0" err="1">
                <a:latin typeface="Consolas" panose="020B0609020204030204" pitchFamily="49" charset="0"/>
              </a:rPr>
              <a:t>UBEbackup</a:t>
            </a: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htdocs</a:t>
            </a: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admin</a:t>
            </a: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content</a:t>
            </a: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news</a:t>
            </a:r>
            <a:r>
              <a:rPr lang="tr-TR" sz="2700" dirty="0">
                <a:latin typeface="Consolas" panose="020B0609020204030204" pitchFamily="49" charset="0"/>
              </a:rPr>
              <a:t>/2005_2006_yl_yedekler.php</a:t>
            </a: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home</a:t>
            </a:r>
            <a:r>
              <a:rPr lang="tr-TR" sz="2700" dirty="0">
                <a:latin typeface="Consolas" panose="020B0609020204030204" pitchFamily="49" charset="0"/>
              </a:rPr>
              <a:t>/gungor/</a:t>
            </a:r>
            <a:r>
              <a:rPr lang="tr-TR" sz="2700" dirty="0" err="1">
                <a:latin typeface="Consolas" panose="020B0609020204030204" pitchFamily="49" charset="0"/>
              </a:rPr>
              <a:t>UBEbackup</a:t>
            </a: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htdocs</a:t>
            </a: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admin</a:t>
            </a: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content</a:t>
            </a: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news</a:t>
            </a: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Copy</a:t>
            </a:r>
            <a:r>
              <a:rPr lang="tr-TR" sz="2700" dirty="0">
                <a:latin typeface="Consolas" panose="020B0609020204030204" pitchFamily="49" charset="0"/>
              </a:rPr>
              <a:t> of tezli_yedeklere_mesaj.htm</a:t>
            </a: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home</a:t>
            </a:r>
            <a:r>
              <a:rPr lang="tr-TR" sz="2700" dirty="0">
                <a:latin typeface="Consolas" panose="020B0609020204030204" pitchFamily="49" charset="0"/>
              </a:rPr>
              <a:t>/gungor/</a:t>
            </a:r>
            <a:r>
              <a:rPr lang="tr-TR" sz="2700" dirty="0" err="1">
                <a:latin typeface="Consolas" panose="020B0609020204030204" pitchFamily="49" charset="0"/>
              </a:rPr>
              <a:t>UBEbackup</a:t>
            </a: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htdocs</a:t>
            </a: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admin</a:t>
            </a: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content</a:t>
            </a: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news</a:t>
            </a:r>
            <a:r>
              <a:rPr lang="tr-TR" sz="2700" dirty="0">
                <a:latin typeface="Consolas" panose="020B0609020204030204" pitchFamily="49" charset="0"/>
              </a:rPr>
              <a:t>/tezli_yedeklere_mesaj.htm</a:t>
            </a: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home</a:t>
            </a:r>
            <a:r>
              <a:rPr lang="tr-TR" sz="2700" dirty="0">
                <a:latin typeface="Consolas" panose="020B0609020204030204" pitchFamily="49" charset="0"/>
              </a:rPr>
              <a:t>/gungor/</a:t>
            </a:r>
            <a:r>
              <a:rPr lang="tr-TR" sz="2700" dirty="0" err="1">
                <a:latin typeface="Consolas" panose="020B0609020204030204" pitchFamily="49" charset="0"/>
              </a:rPr>
              <a:t>UBEbackup</a:t>
            </a: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htdocs</a:t>
            </a: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admin</a:t>
            </a: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content</a:t>
            </a: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news</a:t>
            </a: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tezli_yedeklere_mesaj_files</a:t>
            </a:r>
            <a:endParaRPr lang="tr-TR" sz="2700" dirty="0">
              <a:latin typeface="Consolas" panose="020B0609020204030204" pitchFamily="49" charset="0"/>
            </a:endParaRP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home</a:t>
            </a:r>
            <a:r>
              <a:rPr lang="tr-TR" sz="2700" dirty="0">
                <a:latin typeface="Consolas" panose="020B0609020204030204" pitchFamily="49" charset="0"/>
              </a:rPr>
              <a:t>/gungor/</a:t>
            </a:r>
            <a:r>
              <a:rPr lang="tr-TR" sz="2700" dirty="0" err="1">
                <a:latin typeface="Consolas" panose="020B0609020204030204" pitchFamily="49" charset="0"/>
              </a:rPr>
              <a:t>UBEbackup</a:t>
            </a: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htdocs</a:t>
            </a: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admin</a:t>
            </a: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content</a:t>
            </a: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news</a:t>
            </a: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tezli_yedeklere_mesaj_files</a:t>
            </a:r>
            <a:r>
              <a:rPr lang="tr-TR" sz="2700" dirty="0">
                <a:latin typeface="Consolas" panose="020B0609020204030204" pitchFamily="49" charset="0"/>
              </a:rPr>
              <a:t>/colorschememapping.xml</a:t>
            </a: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home</a:t>
            </a:r>
            <a:r>
              <a:rPr lang="tr-TR" sz="2700" dirty="0">
                <a:latin typeface="Consolas" panose="020B0609020204030204" pitchFamily="49" charset="0"/>
              </a:rPr>
              <a:t>/gungor/</a:t>
            </a:r>
            <a:r>
              <a:rPr lang="tr-TR" sz="2700" dirty="0" err="1">
                <a:latin typeface="Consolas" panose="020B0609020204030204" pitchFamily="49" charset="0"/>
              </a:rPr>
              <a:t>UBEbackup</a:t>
            </a: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htdocs</a:t>
            </a: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admin</a:t>
            </a: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content</a:t>
            </a: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news</a:t>
            </a: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tezli_yedeklere_mesaj_files</a:t>
            </a:r>
            <a:r>
              <a:rPr lang="tr-TR" sz="2700" dirty="0">
                <a:latin typeface="Consolas" panose="020B0609020204030204" pitchFamily="49" charset="0"/>
              </a:rPr>
              <a:t>/filelist.xml</a:t>
            </a: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home</a:t>
            </a:r>
            <a:r>
              <a:rPr lang="tr-TR" sz="2700" dirty="0">
                <a:latin typeface="Consolas" panose="020B0609020204030204" pitchFamily="49" charset="0"/>
              </a:rPr>
              <a:t>/gungor/</a:t>
            </a:r>
            <a:r>
              <a:rPr lang="tr-TR" sz="2700" dirty="0" err="1">
                <a:latin typeface="Consolas" panose="020B0609020204030204" pitchFamily="49" charset="0"/>
              </a:rPr>
              <a:t>UBEbackup</a:t>
            </a: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htdocs</a:t>
            </a: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admin</a:t>
            </a: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content</a:t>
            </a: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news</a:t>
            </a: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tezli_yedeklere_mesaj_files</a:t>
            </a: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themedata.thmx</a:t>
            </a:r>
            <a:endParaRPr lang="tr-TR" sz="2700" dirty="0">
              <a:latin typeface="Consolas" panose="020B0609020204030204" pitchFamily="49" charset="0"/>
            </a:endParaRP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home</a:t>
            </a: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mfesci</a:t>
            </a: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Document</a:t>
            </a:r>
            <a:r>
              <a:rPr lang="tr-TR" sz="2700" dirty="0">
                <a:latin typeface="Consolas" panose="020B0609020204030204" pitchFamily="49" charset="0"/>
              </a:rPr>
              <a:t> </a:t>
            </a:r>
            <a:r>
              <a:rPr lang="tr-TR" sz="2700" dirty="0" err="1">
                <a:latin typeface="Consolas" panose="020B0609020204030204" pitchFamily="49" charset="0"/>
              </a:rPr>
              <a:t>Scrap</a:t>
            </a:r>
            <a:r>
              <a:rPr lang="tr-TR" sz="2700" dirty="0">
                <a:latin typeface="Consolas" panose="020B0609020204030204" pitchFamily="49" charset="0"/>
              </a:rPr>
              <a:t> 'yedek lider LEAD...'.</a:t>
            </a:r>
            <a:r>
              <a:rPr lang="tr-TR" sz="2700" dirty="0" err="1">
                <a:latin typeface="Consolas" panose="020B0609020204030204" pitchFamily="49" charset="0"/>
              </a:rPr>
              <a:t>shs</a:t>
            </a:r>
            <a:endParaRPr lang="tr-TR" sz="2700" dirty="0">
              <a:latin typeface="Consolas" panose="020B0609020204030204" pitchFamily="49" charset="0"/>
            </a:endParaRP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home</a:t>
            </a: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netos</a:t>
            </a: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public_html</a:t>
            </a: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images</a:t>
            </a:r>
            <a:r>
              <a:rPr lang="tr-TR" sz="2700" dirty="0">
                <a:latin typeface="Consolas" panose="020B0609020204030204" pitchFamily="49" charset="0"/>
              </a:rPr>
              <a:t>/orhan_yedek.jpg</a:t>
            </a: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home</a:t>
            </a:r>
            <a:r>
              <a:rPr lang="tr-TR" sz="2700" dirty="0">
                <a:latin typeface="Consolas" panose="020B0609020204030204" pitchFamily="49" charset="0"/>
              </a:rPr>
              <a:t>/tosun/yedek_2020105.tgz</a:t>
            </a: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home</a:t>
            </a: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ube</a:t>
            </a:r>
            <a:r>
              <a:rPr lang="tr-TR" sz="2700" dirty="0">
                <a:latin typeface="Consolas" panose="020B0609020204030204" pitchFamily="49" charset="0"/>
              </a:rPr>
              <a:t>/yedek_2020105.tgz</a:t>
            </a: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700" dirty="0">
                <a:latin typeface="Consolas" panose="020B0609020204030204" pitchFamily="49" charset="0"/>
              </a:rPr>
              <a:t>/var/ftp/</a:t>
            </a:r>
            <a:r>
              <a:rPr lang="tr-TR" sz="2700" dirty="0" err="1">
                <a:latin typeface="Consolas" panose="020B0609020204030204" pitchFamily="49" charset="0"/>
              </a:rPr>
              <a:t>netosftp</a:t>
            </a: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images</a:t>
            </a:r>
            <a:r>
              <a:rPr lang="tr-TR" sz="2700" dirty="0">
                <a:latin typeface="Consolas" panose="020B0609020204030204" pitchFamily="49" charset="0"/>
              </a:rPr>
              <a:t>/orhan_yedek.jpg</a:t>
            </a: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700" dirty="0">
                <a:latin typeface="Consolas" panose="020B0609020204030204" pitchFamily="49" charset="0"/>
              </a:rPr>
              <a:t>/var/www/</a:t>
            </a:r>
            <a:r>
              <a:rPr lang="tr-TR" sz="2700" dirty="0" err="1">
                <a:latin typeface="Consolas" panose="020B0609020204030204" pitchFamily="49" charset="0"/>
              </a:rPr>
              <a:t>vhosts</a:t>
            </a: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index.htmlyedek</a:t>
            </a:r>
            <a:endParaRPr lang="tr-TR" sz="2700" dirty="0">
              <a:latin typeface="Consolas" panose="020B0609020204030204" pitchFamily="49" charset="0"/>
            </a:endParaRP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700" dirty="0">
                <a:latin typeface="Consolas" panose="020B0609020204030204" pitchFamily="49" charset="0"/>
              </a:rPr>
              <a:t>/var/www/</a:t>
            </a:r>
            <a:r>
              <a:rPr lang="tr-TR" sz="2700" dirty="0" err="1">
                <a:latin typeface="Consolas" panose="020B0609020204030204" pitchFamily="49" charset="0"/>
              </a:rPr>
              <a:t>vhosts</a:t>
            </a: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netos</a:t>
            </a:r>
            <a:r>
              <a:rPr lang="tr-TR" sz="2700" dirty="0">
                <a:latin typeface="Consolas" panose="020B0609020204030204" pitchFamily="49" charset="0"/>
              </a:rPr>
              <a:t>/</a:t>
            </a:r>
            <a:r>
              <a:rPr lang="tr-TR" sz="2700" dirty="0" err="1">
                <a:latin typeface="Consolas" panose="020B0609020204030204" pitchFamily="49" charset="0"/>
              </a:rPr>
              <a:t>images</a:t>
            </a:r>
            <a:r>
              <a:rPr lang="tr-TR" sz="2700" dirty="0">
                <a:latin typeface="Consolas" panose="020B0609020204030204" pitchFamily="49" charset="0"/>
              </a:rPr>
              <a:t>/orhan_yedek.jpg</a:t>
            </a:r>
          </a:p>
        </p:txBody>
      </p:sp>
    </p:spTree>
    <p:extLst>
      <p:ext uri="{BB962C8B-B14F-4D97-AF65-F5344CB8AC3E}">
        <p14:creationId xmlns:p14="http://schemas.microsoft.com/office/powerpoint/2010/main" val="3230755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15190-EF54-47D9-B0AA-6FEF687DB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Komut – ‘</a:t>
            </a:r>
            <a:r>
              <a:rPr lang="tr-TR" dirty="0" err="1">
                <a:latin typeface="Consolas" panose="020B0609020204030204" pitchFamily="49" charset="0"/>
              </a:rPr>
              <a:t>ls</a:t>
            </a:r>
            <a:r>
              <a:rPr lang="tr-TR" dirty="0"/>
              <a:t>’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D6713F-AE70-44AC-B289-E7F45242C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EED06-A45B-49F7-A4E7-E4A0A60926E4}" type="slidenum">
              <a:rPr kumimoji="0" lang="tr-TR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075AC0-062B-4E43-B099-03F72F066E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760"/>
          </a:xfrm>
        </p:spPr>
        <p:txBody>
          <a:bodyPr/>
          <a:lstStyle/>
          <a:p>
            <a:r>
              <a:rPr lang="tr-TR" dirty="0"/>
              <a:t>Klasör listeleme komutudur.</a:t>
            </a:r>
          </a:p>
          <a:p>
            <a:r>
              <a:rPr lang="tr-TR" dirty="0"/>
              <a:t>Linux dosyaları renklendirecektir.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pPr marL="0" indent="0">
              <a:buNone/>
            </a:pPr>
            <a:r>
              <a:rPr lang="tr-TR" sz="2000" dirty="0">
                <a:latin typeface="Consolas" panose="020B0609020204030204" pitchFamily="49" charset="0"/>
              </a:rPr>
              <a:t>&gt; </a:t>
            </a:r>
            <a:r>
              <a:rPr lang="tr-TR" sz="2000" dirty="0" err="1">
                <a:latin typeface="Consolas" panose="020B0609020204030204" pitchFamily="49" charset="0"/>
              </a:rPr>
              <a:t>ls</a:t>
            </a:r>
            <a:endParaRPr lang="tr-TR" sz="28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r-TR" sz="1800" dirty="0">
                <a:latin typeface="Consolas" panose="020B0609020204030204" pitchFamily="49" charset="0"/>
              </a:rPr>
              <a:t>freetds-1.00.92          gungor.tar   </a:t>
            </a:r>
            <a:r>
              <a:rPr lang="tr-TR" sz="1800" dirty="0" err="1">
                <a:latin typeface="Consolas" panose="020B0609020204030204" pitchFamily="49" charset="0"/>
              </a:rPr>
              <a:t>public_html_eski</a:t>
            </a:r>
            <a:r>
              <a:rPr lang="tr-TR" sz="1800" dirty="0">
                <a:latin typeface="Consolas" panose="020B0609020204030204" pitchFamily="49" charset="0"/>
              </a:rPr>
              <a:t>  </a:t>
            </a:r>
            <a:r>
              <a:rPr lang="tr-TR" sz="1800" dirty="0" err="1">
                <a:latin typeface="Consolas" panose="020B0609020204030204" pitchFamily="49" charset="0"/>
              </a:rPr>
              <a:t>UBEbackup</a:t>
            </a:r>
            <a:endParaRPr lang="tr-TR" sz="18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r-TR" sz="1800" dirty="0">
                <a:latin typeface="Consolas" panose="020B0609020204030204" pitchFamily="49" charset="0"/>
              </a:rPr>
              <a:t>freetds-1.00.92.tar.bz2  </a:t>
            </a:r>
            <a:r>
              <a:rPr lang="tr-TR" sz="1800" dirty="0" err="1">
                <a:latin typeface="Consolas" panose="020B0609020204030204" pitchFamily="49" charset="0"/>
              </a:rPr>
              <a:t>public_html</a:t>
            </a:r>
            <a:r>
              <a:rPr lang="tr-TR" sz="1800" dirty="0">
                <a:latin typeface="Consolas" panose="020B0609020204030204" pitchFamily="49" charset="0"/>
              </a:rPr>
              <a:t>  </a:t>
            </a:r>
            <a:r>
              <a:rPr lang="tr-TR" sz="1800" dirty="0" err="1">
                <a:latin typeface="Consolas" panose="020B0609020204030204" pitchFamily="49" charset="0"/>
              </a:rPr>
              <a:t>silbunu</a:t>
            </a:r>
            <a:endParaRPr lang="tr-TR" sz="1800" dirty="0">
              <a:latin typeface="Consolas" panose="020B0609020204030204" pitchFamily="49" charset="0"/>
            </a:endParaRPr>
          </a:p>
          <a:p>
            <a:endParaRPr lang="tr-T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6D5372-F800-4752-A7E1-3DA9ED995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87" y="2564904"/>
            <a:ext cx="849422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48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25DF5-22E2-4FA3-BBC6-B854DE643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Komut – ‘</a:t>
            </a:r>
            <a:r>
              <a:rPr lang="tr-TR" dirty="0">
                <a:latin typeface="Consolas" panose="020B0609020204030204" pitchFamily="49" charset="0"/>
              </a:rPr>
              <a:t>cal</a:t>
            </a:r>
            <a:r>
              <a:rPr lang="tr-TR" dirty="0"/>
              <a:t>’ Takvim Komutu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A85306-063A-4E31-A900-AB6ADDEF5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20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D55B63-84F9-494A-9246-B50CA6A94D4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‘</a:t>
            </a:r>
            <a:r>
              <a:rPr lang="tr-TR" sz="2600" b="1" dirty="0">
                <a:solidFill>
                  <a:srgbClr val="FF0000"/>
                </a:solidFill>
                <a:latin typeface="Consolas" panose="020B0609020204030204" pitchFamily="49" charset="0"/>
              </a:rPr>
              <a:t>cal</a:t>
            </a:r>
            <a:r>
              <a:rPr lang="tr-TR" dirty="0"/>
              <a:t>’ aylık takvimi gösterir, </a:t>
            </a:r>
          </a:p>
          <a:p>
            <a:r>
              <a:rPr lang="tr-TR" dirty="0"/>
              <a:t>‘</a:t>
            </a:r>
            <a:r>
              <a:rPr lang="tr-TR" sz="2600" b="1" dirty="0">
                <a:solidFill>
                  <a:srgbClr val="FF0000"/>
                </a:solidFill>
                <a:latin typeface="Consolas" panose="020B0609020204030204" pitchFamily="49" charset="0"/>
              </a:rPr>
              <a:t>cal –m</a:t>
            </a:r>
            <a:r>
              <a:rPr lang="tr-TR" dirty="0"/>
              <a:t>’ takvimleri hafta başı pazartesi yapıp gösterir,</a:t>
            </a:r>
          </a:p>
          <a:p>
            <a:r>
              <a:rPr lang="tr-TR" dirty="0"/>
              <a:t>‘</a:t>
            </a:r>
            <a:r>
              <a:rPr lang="tr-TR" sz="2600" b="1" dirty="0">
                <a:solidFill>
                  <a:srgbClr val="FF0000"/>
                </a:solidFill>
                <a:latin typeface="Consolas" panose="020B0609020204030204" pitchFamily="49" charset="0"/>
              </a:rPr>
              <a:t>cal 2021</a:t>
            </a:r>
            <a:r>
              <a:rPr lang="tr-TR" dirty="0"/>
              <a:t>’ yıllık takvimi gösterir,</a:t>
            </a:r>
          </a:p>
          <a:p>
            <a:r>
              <a:rPr lang="tr-TR" dirty="0"/>
              <a:t>‘</a:t>
            </a:r>
            <a:r>
              <a:rPr lang="tr-TR" sz="2600" b="1" dirty="0">
                <a:solidFill>
                  <a:srgbClr val="FF0000"/>
                </a:solidFill>
                <a:latin typeface="Consolas" panose="020B0609020204030204" pitchFamily="49" charset="0"/>
              </a:rPr>
              <a:t>cal 7 2021</a:t>
            </a:r>
            <a:r>
              <a:rPr lang="tr-TR" dirty="0"/>
              <a:t>’ Temmuz 2021 takvimini gösterir.</a:t>
            </a:r>
          </a:p>
          <a:p>
            <a:endParaRPr lang="tr-T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cal                     &gt; cal –m 7 2021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da-DK" sz="24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tr-TR" sz="2400" dirty="0">
                <a:solidFill>
                  <a:schemeClr val="tx1"/>
                </a:solidFill>
                <a:latin typeface="Consolas" panose="020B0609020204030204" pitchFamily="49" charset="0"/>
              </a:rPr>
              <a:t>   </a:t>
            </a:r>
            <a:r>
              <a:rPr lang="da-DK" sz="2400" dirty="0">
                <a:solidFill>
                  <a:schemeClr val="tx1"/>
                </a:solidFill>
                <a:latin typeface="Consolas" panose="020B0609020204030204" pitchFamily="49" charset="0"/>
              </a:rPr>
              <a:t>February 2021</a:t>
            </a:r>
            <a:r>
              <a:rPr lang="tr-TR" sz="2400" dirty="0">
                <a:solidFill>
                  <a:schemeClr val="tx1"/>
                </a:solidFill>
                <a:latin typeface="Consolas" panose="020B0609020204030204" pitchFamily="49" charset="0"/>
              </a:rPr>
              <a:t>               </a:t>
            </a:r>
            <a:r>
              <a:rPr lang="tr-TR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July</a:t>
            </a:r>
            <a:r>
              <a:rPr lang="tr-TR" sz="2400" dirty="0">
                <a:solidFill>
                  <a:schemeClr val="tx1"/>
                </a:solidFill>
                <a:latin typeface="Consolas" panose="020B0609020204030204" pitchFamily="49" charset="0"/>
              </a:rPr>
              <a:t> 2021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tr-TR" sz="2400" dirty="0">
                <a:solidFill>
                  <a:schemeClr val="tx1"/>
                </a:solidFill>
                <a:latin typeface="Consolas" panose="020B0609020204030204" pitchFamily="49" charset="0"/>
              </a:rPr>
              <a:t>Su </a:t>
            </a:r>
            <a:r>
              <a:rPr lang="tr-TR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Mo</a:t>
            </a:r>
            <a:r>
              <a:rPr lang="tr-TR" sz="2400" dirty="0">
                <a:solidFill>
                  <a:schemeClr val="tx1"/>
                </a:solidFill>
                <a:latin typeface="Consolas" panose="020B0609020204030204" pitchFamily="49" charset="0"/>
              </a:rPr>
              <a:t> Tu </a:t>
            </a:r>
            <a:r>
              <a:rPr lang="tr-TR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We</a:t>
            </a:r>
            <a:r>
              <a:rPr lang="tr-TR" sz="24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Th</a:t>
            </a:r>
            <a:r>
              <a:rPr lang="tr-TR" sz="24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Fr</a:t>
            </a:r>
            <a:r>
              <a:rPr lang="tr-TR" sz="24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Sa</a:t>
            </a:r>
            <a:r>
              <a:rPr lang="tr-TR" sz="2400" dirty="0">
                <a:solidFill>
                  <a:schemeClr val="tx1"/>
                </a:solidFill>
                <a:latin typeface="Consolas" panose="020B0609020204030204" pitchFamily="49" charset="0"/>
              </a:rPr>
              <a:t>	    </a:t>
            </a:r>
            <a:r>
              <a:rPr lang="it-IT" sz="2400" dirty="0">
                <a:solidFill>
                  <a:schemeClr val="tx1"/>
                </a:solidFill>
                <a:latin typeface="Consolas" panose="020B0609020204030204" pitchFamily="49" charset="0"/>
              </a:rPr>
              <a:t>Mo Tu We Th Fr Sa Su</a:t>
            </a:r>
            <a:endParaRPr lang="tr-TR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274320" lvl="1" indent="0">
              <a:spcBef>
                <a:spcPts val="0"/>
              </a:spcBef>
              <a:buNone/>
            </a:pPr>
            <a:r>
              <a:rPr lang="da-DK" sz="24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tr-TR" sz="2400" dirty="0">
                <a:solidFill>
                  <a:schemeClr val="tx1"/>
                </a:solidFill>
                <a:latin typeface="Consolas" panose="020B0609020204030204" pitchFamily="49" charset="0"/>
              </a:rPr>
              <a:t>   </a:t>
            </a:r>
            <a:r>
              <a:rPr lang="da-DK" sz="2400" dirty="0">
                <a:solidFill>
                  <a:schemeClr val="tx1"/>
                </a:solidFill>
                <a:latin typeface="Consolas" panose="020B0609020204030204" pitchFamily="49" charset="0"/>
              </a:rPr>
              <a:t>1  2  3  4  5  6 </a:t>
            </a:r>
            <a:r>
              <a:rPr lang="tr-TR" sz="2400" dirty="0">
                <a:solidFill>
                  <a:schemeClr val="tx1"/>
                </a:solidFill>
                <a:latin typeface="Consolas" panose="020B0609020204030204" pitchFamily="49" charset="0"/>
              </a:rPr>
              <a:t>               </a:t>
            </a:r>
            <a:r>
              <a:rPr lang="da-DK" sz="2400" dirty="0">
                <a:solidFill>
                  <a:schemeClr val="tx1"/>
                </a:solidFill>
                <a:latin typeface="Consolas" panose="020B0609020204030204" pitchFamily="49" charset="0"/>
              </a:rPr>
              <a:t>1  2  3  4</a:t>
            </a:r>
            <a:endParaRPr lang="tr-TR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274320" lvl="1" indent="0">
              <a:spcBef>
                <a:spcPts val="0"/>
              </a:spcBef>
              <a:buNone/>
            </a:pPr>
            <a:r>
              <a:rPr lang="da-DK" sz="2400" dirty="0">
                <a:solidFill>
                  <a:schemeClr val="tx1"/>
                </a:solidFill>
                <a:latin typeface="Consolas" panose="020B0609020204030204" pitchFamily="49" charset="0"/>
              </a:rPr>
              <a:t> 7  8  9 10 11 12 13 </a:t>
            </a:r>
            <a:r>
              <a:rPr lang="tr-TR" sz="2400" dirty="0">
                <a:solidFill>
                  <a:schemeClr val="tx1"/>
                </a:solidFill>
                <a:latin typeface="Consolas" panose="020B0609020204030204" pitchFamily="49" charset="0"/>
              </a:rPr>
              <a:t>      </a:t>
            </a:r>
            <a:r>
              <a:rPr lang="da-DK" sz="2400" dirty="0">
                <a:solidFill>
                  <a:schemeClr val="tx1"/>
                </a:solidFill>
                <a:latin typeface="Consolas" panose="020B0609020204030204" pitchFamily="49" charset="0"/>
              </a:rPr>
              <a:t>5  6  7  8  9 10 11</a:t>
            </a:r>
            <a:endParaRPr lang="tr-TR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274320" lvl="1" indent="0">
              <a:spcBef>
                <a:spcPts val="0"/>
              </a:spcBef>
              <a:buNone/>
            </a:pPr>
            <a:r>
              <a:rPr lang="da-DK" sz="2400" dirty="0">
                <a:solidFill>
                  <a:schemeClr val="tx1"/>
                </a:solidFill>
                <a:latin typeface="Consolas" panose="020B0609020204030204" pitchFamily="49" charset="0"/>
              </a:rPr>
              <a:t>14 15 16 17 18 19 </a:t>
            </a:r>
            <a:r>
              <a:rPr lang="da-DK" sz="2400" dirty="0">
                <a:solidFill>
                  <a:schemeClr val="bg1"/>
                </a:solidFill>
                <a:highlight>
                  <a:srgbClr val="000000"/>
                </a:highlight>
                <a:latin typeface="Consolas" panose="020B0609020204030204" pitchFamily="49" charset="0"/>
              </a:rPr>
              <a:t>20</a:t>
            </a:r>
            <a:r>
              <a:rPr lang="tr-TR" sz="2400" dirty="0">
                <a:solidFill>
                  <a:schemeClr val="tx1"/>
                </a:solidFill>
                <a:latin typeface="Consolas" panose="020B0609020204030204" pitchFamily="49" charset="0"/>
              </a:rPr>
              <a:t>      </a:t>
            </a:r>
            <a:r>
              <a:rPr lang="da-DK" sz="2400" dirty="0">
                <a:solidFill>
                  <a:schemeClr val="tx1"/>
                </a:solidFill>
                <a:latin typeface="Consolas" panose="020B0609020204030204" pitchFamily="49" charset="0"/>
              </a:rPr>
              <a:t>12 13 14 15 16 17 18</a:t>
            </a:r>
            <a:endParaRPr lang="tr-TR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274320" lvl="1" indent="0">
              <a:spcBef>
                <a:spcPts val="0"/>
              </a:spcBef>
              <a:buNone/>
            </a:pPr>
            <a:r>
              <a:rPr lang="da-DK" sz="2400" dirty="0">
                <a:solidFill>
                  <a:schemeClr val="tx1"/>
                </a:solidFill>
                <a:latin typeface="Consolas" panose="020B0609020204030204" pitchFamily="49" charset="0"/>
              </a:rPr>
              <a:t>21 22 23 24 25 26 27</a:t>
            </a:r>
            <a:r>
              <a:rPr lang="tr-TR" sz="2400" dirty="0">
                <a:solidFill>
                  <a:schemeClr val="tx1"/>
                </a:solidFill>
                <a:latin typeface="Consolas" panose="020B0609020204030204" pitchFamily="49" charset="0"/>
              </a:rPr>
              <a:t>      </a:t>
            </a:r>
            <a:r>
              <a:rPr lang="da-DK" sz="2400" dirty="0">
                <a:solidFill>
                  <a:schemeClr val="tx1"/>
                </a:solidFill>
                <a:latin typeface="Consolas" panose="020B0609020204030204" pitchFamily="49" charset="0"/>
              </a:rPr>
              <a:t>19 20 21 22 23 24 25</a:t>
            </a:r>
            <a:endParaRPr lang="tr-TR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274320" lvl="1" indent="0">
              <a:spcBef>
                <a:spcPts val="0"/>
              </a:spcBef>
              <a:buNone/>
            </a:pPr>
            <a:r>
              <a:rPr lang="da-DK" sz="2400" dirty="0">
                <a:solidFill>
                  <a:schemeClr val="tx1"/>
                </a:solidFill>
                <a:latin typeface="Consolas" panose="020B0609020204030204" pitchFamily="49" charset="0"/>
              </a:rPr>
              <a:t>28</a:t>
            </a:r>
            <a:r>
              <a:rPr lang="tr-TR" sz="2400" dirty="0">
                <a:solidFill>
                  <a:schemeClr val="tx1"/>
                </a:solidFill>
                <a:latin typeface="Consolas" panose="020B0609020204030204" pitchFamily="49" charset="0"/>
              </a:rPr>
              <a:t>                        </a:t>
            </a:r>
            <a:r>
              <a:rPr lang="da-DK" sz="2400" dirty="0">
                <a:solidFill>
                  <a:schemeClr val="tx1"/>
                </a:solidFill>
                <a:latin typeface="Consolas" panose="020B0609020204030204" pitchFamily="49" charset="0"/>
              </a:rPr>
              <a:t>26 27 28 29 30 31</a:t>
            </a:r>
          </a:p>
        </p:txBody>
      </p:sp>
    </p:spTree>
    <p:extLst>
      <p:ext uri="{BB962C8B-B14F-4D97-AF65-F5344CB8AC3E}">
        <p14:creationId xmlns:p14="http://schemas.microsoft.com/office/powerpoint/2010/main" val="113243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25DF5-22E2-4FA3-BBC6-B854DE643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Komut – Tarih/Saatle İlgili Olanlar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A85306-063A-4E31-A900-AB6ADDEF5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21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D55B63-84F9-494A-9246-B50CA6A94D4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‘</a:t>
            </a:r>
            <a:r>
              <a:rPr lang="tr-TR" sz="26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date</a:t>
            </a:r>
            <a:r>
              <a:rPr lang="tr-TR" dirty="0"/>
              <a:t>’ tarih ve saati gösterir, </a:t>
            </a:r>
          </a:p>
          <a:p>
            <a:pPr marL="274320" lvl="1" indent="0">
              <a:buNone/>
            </a:pPr>
            <a:r>
              <a:rPr lang="tr-TR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&gt; </a:t>
            </a:r>
            <a:r>
              <a:rPr lang="da-DK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date</a:t>
            </a:r>
          </a:p>
          <a:p>
            <a:pPr marL="274320" lvl="1" indent="0">
              <a:buNone/>
            </a:pPr>
            <a:r>
              <a:rPr lang="da-DK" sz="2400" b="1" dirty="0">
                <a:latin typeface="Consolas" panose="020B0609020204030204" pitchFamily="49" charset="0"/>
              </a:rPr>
              <a:t>Sat Feb 20 17:37:18 +03 2021</a:t>
            </a:r>
            <a:endParaRPr lang="tr-TR" sz="2600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tr-TR" dirty="0" err="1"/>
              <a:t>Date</a:t>
            </a:r>
            <a:r>
              <a:rPr lang="tr-TR" dirty="0"/>
              <a:t> formatı verilebiliyor. Türkiye için</a:t>
            </a:r>
          </a:p>
          <a:p>
            <a:pPr marL="548640" lvl="2" indent="0">
              <a:buNone/>
            </a:pPr>
            <a:r>
              <a:rPr lang="tr-TR" sz="2400" dirty="0">
                <a:latin typeface="Consolas" panose="020B0609020204030204" pitchFamily="49" charset="0"/>
              </a:rPr>
              <a:t>&gt; </a:t>
            </a:r>
            <a:r>
              <a:rPr lang="en-US" sz="2400" dirty="0">
                <a:latin typeface="Consolas" panose="020B0609020204030204" pitchFamily="49" charset="0"/>
              </a:rPr>
              <a:t>date +%d-%m-%G,%A</a:t>
            </a:r>
          </a:p>
          <a:p>
            <a:pPr marL="548640" lvl="2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20-02-2021,Saturday</a:t>
            </a:r>
            <a:endParaRPr lang="tr-TR" sz="2400" dirty="0">
              <a:latin typeface="Consolas" panose="020B0609020204030204" pitchFamily="49" charset="0"/>
            </a:endParaRPr>
          </a:p>
          <a:p>
            <a:pPr marL="342900" indent="-342900"/>
            <a:r>
              <a:rPr lang="tr-TR" sz="2800" dirty="0">
                <a:latin typeface="Consolas" panose="020B0609020204030204" pitchFamily="49" charset="0"/>
              </a:rPr>
              <a:t>Time yanında verilen komutun/programın çalışma süresini verir.</a:t>
            </a:r>
          </a:p>
          <a:p>
            <a:pPr marL="54864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400" dirty="0">
                <a:latin typeface="Consolas" panose="020B0609020204030204" pitchFamily="49" charset="0"/>
              </a:rPr>
              <a:t>&gt; </a:t>
            </a:r>
            <a:r>
              <a:rPr lang="en-US" sz="2400" dirty="0">
                <a:latin typeface="Consolas" panose="020B0609020204030204" pitchFamily="49" charset="0"/>
              </a:rPr>
              <a:t>time ls</a:t>
            </a:r>
          </a:p>
          <a:p>
            <a:pPr marL="54864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400" dirty="0">
                <a:latin typeface="Consolas" panose="020B0609020204030204" pitchFamily="49" charset="0"/>
              </a:rPr>
              <a:t>. . .</a:t>
            </a:r>
            <a:endParaRPr lang="en-US" sz="2400" dirty="0">
              <a:latin typeface="Consolas" panose="020B0609020204030204" pitchFamily="49" charset="0"/>
            </a:endParaRPr>
          </a:p>
          <a:p>
            <a:pPr marL="54864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real    0m0.003s</a:t>
            </a:r>
          </a:p>
          <a:p>
            <a:pPr marL="54864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user    0m0.001s</a:t>
            </a:r>
          </a:p>
          <a:p>
            <a:pPr marL="54864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sys     0m0.002s</a:t>
            </a:r>
            <a:endParaRPr lang="tr-TR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177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3BC99-6B42-4D7E-BD04-EF2689532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Komut – ‘</a:t>
            </a:r>
            <a:r>
              <a:rPr lang="tr-TR" dirty="0" err="1">
                <a:latin typeface="Consolas" panose="020B0609020204030204" pitchFamily="49" charset="0"/>
              </a:rPr>
              <a:t>history</a:t>
            </a:r>
            <a:r>
              <a:rPr lang="tr-TR" dirty="0"/>
              <a:t>’, ‘</a:t>
            </a:r>
            <a:r>
              <a:rPr lang="tr-TR" dirty="0" err="1">
                <a:latin typeface="Consolas" panose="020B0609020204030204" pitchFamily="49" charset="0"/>
              </a:rPr>
              <a:t>cat</a:t>
            </a:r>
            <a:r>
              <a:rPr lang="tr-TR" dirty="0"/>
              <a:t>’ ,‘</a:t>
            </a:r>
            <a:r>
              <a:rPr lang="tr-TR" dirty="0" err="1">
                <a:latin typeface="Consolas" panose="020B0609020204030204" pitchFamily="49" charset="0"/>
              </a:rPr>
              <a:t>more</a:t>
            </a:r>
            <a:r>
              <a:rPr lang="tr-TR" dirty="0"/>
              <a:t>’ ve ‘</a:t>
            </a:r>
            <a:r>
              <a:rPr lang="tr-TR" dirty="0" err="1">
                <a:latin typeface="Consolas" panose="020B0609020204030204" pitchFamily="49" charset="0"/>
              </a:rPr>
              <a:t>sort</a:t>
            </a:r>
            <a:r>
              <a:rPr lang="tr-TR" dirty="0"/>
              <a:t>’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071B63-43AB-4504-B1F7-A2A961AE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22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A04997-0EAD-49D5-8601-3263F1F06AC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‘</a:t>
            </a:r>
            <a:r>
              <a:rPr lang="tr-TR" dirty="0" err="1">
                <a:latin typeface="Consolas" panose="020B0609020204030204" pitchFamily="49" charset="0"/>
              </a:rPr>
              <a:t>history</a:t>
            </a:r>
            <a:r>
              <a:rPr lang="tr-TR" dirty="0"/>
              <a:t>’ komutlarınızın bir listesini verir.</a:t>
            </a:r>
          </a:p>
          <a:p>
            <a:r>
              <a:rPr lang="tr-TR" dirty="0"/>
              <a:t>Örneğin 8inci ‘</a:t>
            </a:r>
            <a:r>
              <a:rPr lang="tr-TR" dirty="0" err="1"/>
              <a:t>clear</a:t>
            </a:r>
            <a:r>
              <a:rPr lang="tr-TR" dirty="0"/>
              <a:t>’ olsun, komutu tekrar çalıştırmak isterseniz:</a:t>
            </a:r>
          </a:p>
          <a:p>
            <a:pPr marL="0" indent="0">
              <a:buNone/>
            </a:pPr>
            <a:r>
              <a:rPr lang="tr-TR" dirty="0">
                <a:latin typeface="Consolas" panose="020B0609020204030204" pitchFamily="49" charset="0"/>
              </a:rPr>
              <a:t>	&gt; !8</a:t>
            </a:r>
          </a:p>
          <a:p>
            <a:pPr marL="0" indent="0">
              <a:buNone/>
            </a:pPr>
            <a:r>
              <a:rPr lang="tr-TR" dirty="0">
                <a:latin typeface="Consolas" panose="020B0609020204030204" pitchFamily="49" charset="0"/>
              </a:rPr>
              <a:t>  ‘</a:t>
            </a:r>
            <a:r>
              <a:rPr lang="tr-TR" dirty="0" err="1">
                <a:latin typeface="Consolas" panose="020B0609020204030204" pitchFamily="49" charset="0"/>
              </a:rPr>
              <a:t>clear</a:t>
            </a:r>
            <a:r>
              <a:rPr lang="tr-TR" dirty="0">
                <a:latin typeface="Consolas" panose="020B0609020204030204" pitchFamily="49" charset="0"/>
              </a:rPr>
              <a:t>’ </a:t>
            </a:r>
            <a:r>
              <a:rPr lang="tr-TR" dirty="0"/>
              <a:t>çalışır. Son komut için ‘!!’ de oluyor.</a:t>
            </a:r>
          </a:p>
          <a:p>
            <a:r>
              <a:rPr lang="tr-TR" dirty="0"/>
              <a:t>‘</a:t>
            </a:r>
            <a:r>
              <a:rPr lang="tr-TR" dirty="0" err="1">
                <a:latin typeface="Consolas" panose="020B0609020204030204" pitchFamily="49" charset="0"/>
              </a:rPr>
              <a:t>cat</a:t>
            </a:r>
            <a:r>
              <a:rPr lang="tr-TR" dirty="0"/>
              <a:t>’ ile bir dosyanın içine bakıldığını gördük.</a:t>
            </a:r>
          </a:p>
          <a:p>
            <a:r>
              <a:rPr lang="tr-TR" dirty="0"/>
              <a:t>‘</a:t>
            </a:r>
            <a:r>
              <a:rPr lang="tr-TR" dirty="0" err="1">
                <a:latin typeface="Consolas" panose="020B0609020204030204" pitchFamily="49" charset="0"/>
              </a:rPr>
              <a:t>more</a:t>
            </a:r>
            <a:r>
              <a:rPr lang="tr-TR" dirty="0"/>
              <a:t>’ de bir dosyanın içine baktırır ama sayfanın akıp gitmesini engeller. Sayfa sayfa bakarsınız.</a:t>
            </a:r>
          </a:p>
          <a:p>
            <a:r>
              <a:rPr lang="tr-TR" dirty="0"/>
              <a:t>‘</a:t>
            </a:r>
            <a:r>
              <a:rPr lang="tr-TR" dirty="0" err="1">
                <a:latin typeface="Consolas" panose="020B0609020204030204" pitchFamily="49" charset="0"/>
              </a:rPr>
              <a:t>sort</a:t>
            </a:r>
            <a:r>
              <a:rPr lang="tr-TR" dirty="0"/>
              <a:t>’ bir dosyanın içiriğini alfabetik sıralar, gösterir.</a:t>
            </a:r>
            <a:endParaRPr lang="tr-TR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tr-TR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94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F9233E8-2102-459D-B33A-A5D6B258D7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Örnek: Çalışma Grubu, Web Sayfası ve Kullanıcı Açmak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4D3FA86-5429-4CF0-AA07-189941CB68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C78D3A-9DDB-4AE2-9DE4-204DA98AC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EED06-A45B-49F7-A4E7-E4A0A60926E4}" type="slidenum">
              <a:rPr kumimoji="0" lang="tr-TR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516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D4818-D5AA-4F0C-A71A-FA99F32DB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Yeni bir grup oluşturalım: </a:t>
            </a:r>
            <a:r>
              <a:rPr lang="tr-TR" dirty="0" err="1"/>
              <a:t>cvlab</a:t>
            </a:r>
            <a:endParaRPr lang="tr-T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E6A385-0D76-44E7-A0E1-D713151D2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EED06-A45B-49F7-A4E7-E4A0A60926E4}" type="slidenum">
              <a:rPr kumimoji="0" lang="tr-TR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06E220-AFAE-41B7-9B44-A1428440DC3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‘</a:t>
            </a:r>
            <a:r>
              <a:rPr lang="tr-TR" dirty="0" err="1"/>
              <a:t>Computer</a:t>
            </a:r>
            <a:r>
              <a:rPr lang="tr-TR" dirty="0"/>
              <a:t> </a:t>
            </a:r>
            <a:r>
              <a:rPr lang="tr-TR" dirty="0" err="1"/>
              <a:t>Vision</a:t>
            </a:r>
            <a:r>
              <a:rPr lang="tr-TR" dirty="0"/>
              <a:t> </a:t>
            </a:r>
            <a:r>
              <a:rPr lang="tr-TR" dirty="0" err="1"/>
              <a:t>Lab</a:t>
            </a:r>
            <a:r>
              <a:rPr lang="tr-TR" dirty="0"/>
              <a:t>’ grubu, 1 web sayfası ve 2 kişi içersin.</a:t>
            </a:r>
          </a:p>
          <a:p>
            <a:pPr marL="0" indent="0">
              <a:buNone/>
            </a:pPr>
            <a:r>
              <a:rPr lang="tr-TR" dirty="0">
                <a:latin typeface="Consolas" panose="020B0609020204030204" pitchFamily="49" charset="0"/>
              </a:rPr>
              <a:t>	&gt; </a:t>
            </a:r>
            <a:r>
              <a:rPr lang="tr-TR" dirty="0" err="1">
                <a:latin typeface="Consolas" panose="020B0609020204030204" pitchFamily="49" charset="0"/>
              </a:rPr>
              <a:t>sudo</a:t>
            </a:r>
            <a:r>
              <a:rPr lang="tr-TR" dirty="0">
                <a:latin typeface="Consolas" panose="020B0609020204030204" pitchFamily="49" charset="0"/>
              </a:rPr>
              <a:t> </a:t>
            </a:r>
            <a:r>
              <a:rPr lang="tr-TR" dirty="0" err="1">
                <a:latin typeface="Consolas" panose="020B0609020204030204" pitchFamily="49" charset="0"/>
              </a:rPr>
              <a:t>groupadd</a:t>
            </a:r>
            <a:r>
              <a:rPr lang="tr-TR" dirty="0">
                <a:latin typeface="Consolas" panose="020B0609020204030204" pitchFamily="49" charset="0"/>
              </a:rPr>
              <a:t> </a:t>
            </a:r>
            <a:r>
              <a:rPr lang="tr-TR" dirty="0" err="1">
                <a:latin typeface="Consolas" panose="020B0609020204030204" pitchFamily="49" charset="0"/>
              </a:rPr>
              <a:t>cvlab</a:t>
            </a:r>
            <a:endParaRPr lang="tr-TR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tr-TR" dirty="0">
                <a:latin typeface="Consolas" panose="020B0609020204030204" pitchFamily="49" charset="0"/>
              </a:rPr>
              <a:t>	&gt; </a:t>
            </a:r>
            <a:r>
              <a:rPr lang="tr-TR" dirty="0" err="1">
                <a:latin typeface="Consolas" panose="020B0609020204030204" pitchFamily="49" charset="0"/>
              </a:rPr>
              <a:t>tail</a:t>
            </a:r>
            <a:r>
              <a:rPr lang="tr-TR" dirty="0">
                <a:latin typeface="Consolas" panose="020B0609020204030204" pitchFamily="49" charset="0"/>
              </a:rPr>
              <a:t> -1 /</a:t>
            </a:r>
            <a:r>
              <a:rPr lang="tr-TR" dirty="0" err="1">
                <a:latin typeface="Consolas" panose="020B0609020204030204" pitchFamily="49" charset="0"/>
              </a:rPr>
              <a:t>etc</a:t>
            </a:r>
            <a:r>
              <a:rPr lang="tr-TR" dirty="0">
                <a:latin typeface="Consolas" panose="020B0609020204030204" pitchFamily="49" charset="0"/>
              </a:rPr>
              <a:t>/</a:t>
            </a:r>
            <a:r>
              <a:rPr lang="tr-TR" dirty="0" err="1">
                <a:latin typeface="Consolas" panose="020B0609020204030204" pitchFamily="49" charset="0"/>
              </a:rPr>
              <a:t>group</a:t>
            </a:r>
            <a:endParaRPr lang="tr-TR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tr-TR" dirty="0">
                <a:latin typeface="Consolas" panose="020B0609020204030204" pitchFamily="49" charset="0"/>
              </a:rPr>
              <a:t>	cvlab:x:504:  </a:t>
            </a:r>
          </a:p>
          <a:p>
            <a:r>
              <a:rPr lang="tr-TR" dirty="0"/>
              <a:t>‘-g GID’ (Grup-ID) verilmemişse otomatik artar. </a:t>
            </a:r>
          </a:p>
          <a:p>
            <a:pPr lvl="1"/>
            <a:r>
              <a:rPr lang="tr-TR" dirty="0"/>
              <a:t>‘</a:t>
            </a:r>
            <a:r>
              <a:rPr lang="tr-TR" dirty="0" err="1"/>
              <a:t>tail</a:t>
            </a:r>
            <a:r>
              <a:rPr lang="tr-TR" dirty="0"/>
              <a:t> -1’ dosyanın son satırını gösterir. 504 olmuş.</a:t>
            </a:r>
          </a:p>
          <a:p>
            <a:pPr lvl="1"/>
            <a:r>
              <a:rPr lang="tr-TR" dirty="0"/>
              <a:t>Ama onu </a:t>
            </a:r>
            <a:r>
              <a:rPr lang="tr-TR"/>
              <a:t>dosyadan da </a:t>
            </a:r>
            <a:r>
              <a:rPr lang="tr-TR" dirty="0"/>
              <a:t>değiştirip mesela 1000 yapabilirsiniz.</a:t>
            </a:r>
          </a:p>
          <a:p>
            <a:r>
              <a:rPr lang="tr-TR" dirty="0"/>
              <a:t>Kullanıcı henüz yok. ‘</a:t>
            </a:r>
            <a:r>
              <a:rPr lang="tr-TR" dirty="0" err="1"/>
              <a:t>groupadd</a:t>
            </a:r>
            <a:r>
              <a:rPr lang="tr-TR" dirty="0"/>
              <a:t>’ komutu gruba kullanıcı atamaz.</a:t>
            </a:r>
          </a:p>
        </p:txBody>
      </p:sp>
    </p:spTree>
    <p:extLst>
      <p:ext uri="{BB962C8B-B14F-4D97-AF65-F5344CB8AC3E}">
        <p14:creationId xmlns:p14="http://schemas.microsoft.com/office/powerpoint/2010/main" val="109316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70EB8-71C6-4609-B656-D1CAA6284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Kullanıcı eklemek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CA62CE-5FE1-4B8D-8A03-F3B0787AE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EED06-A45B-49F7-A4E7-E4A0A60926E4}" type="slidenum">
              <a:rPr kumimoji="0" lang="tr-TR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4D6B8-E61C-4800-96FD-C25350FBCF1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7544" y="1219200"/>
            <a:ext cx="8229600" cy="4937760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Mevcut kullanıcılardan bu grupta olacakları veya kullanıcı yoksa, hesabını açtıktan sonra bu grupta olacakları gruba biz atayacağız.</a:t>
            </a:r>
          </a:p>
          <a:p>
            <a:r>
              <a:rPr lang="tr-TR" dirty="0"/>
              <a:t>Bir Linux sistemine yeni bir kullanıcı eklemek için kullanılan komut ‘</a:t>
            </a:r>
            <a:r>
              <a:rPr lang="tr-TR" dirty="0" err="1"/>
              <a:t>useradd</a:t>
            </a:r>
            <a:r>
              <a:rPr lang="tr-TR" dirty="0"/>
              <a:t>’ komutudur. </a:t>
            </a:r>
          </a:p>
          <a:p>
            <a:pPr lvl="1"/>
            <a:r>
              <a:rPr lang="tr-TR" dirty="0"/>
              <a:t>Bu komutu kullanarak sisteme yeni bir kullanıcı tanımlandığı gibi, ‘-m’ parametresi ile kullanıcı için kolaylıkla HOME dizininin oluşturulmasını da sağlar.</a:t>
            </a:r>
          </a:p>
          <a:p>
            <a:pPr marL="274320" lvl="1" indent="0">
              <a:buNone/>
            </a:pPr>
            <a:r>
              <a:rPr lang="tr-TR" dirty="0"/>
              <a:t>	&gt; </a:t>
            </a:r>
            <a:r>
              <a:rPr lang="tr-TR" dirty="0" err="1">
                <a:latin typeface="Consolas" panose="020B0609020204030204" pitchFamily="49" charset="0"/>
              </a:rPr>
              <a:t>sudo</a:t>
            </a:r>
            <a:r>
              <a:rPr lang="tr-TR" dirty="0">
                <a:latin typeface="Consolas" panose="020B0609020204030204" pitchFamily="49" charset="0"/>
              </a:rPr>
              <a:t> </a:t>
            </a:r>
            <a:r>
              <a:rPr lang="tr-TR" dirty="0" err="1">
                <a:latin typeface="Consolas" panose="020B0609020204030204" pitchFamily="49" charset="0"/>
              </a:rPr>
              <a:t>useradd</a:t>
            </a:r>
            <a:r>
              <a:rPr lang="tr-TR" dirty="0">
                <a:latin typeface="Consolas" panose="020B0609020204030204" pitchFamily="49" charset="0"/>
              </a:rPr>
              <a:t> –m –s /bin/</a:t>
            </a:r>
            <a:r>
              <a:rPr lang="tr-TR" dirty="0" err="1">
                <a:latin typeface="Consolas" panose="020B0609020204030204" pitchFamily="49" charset="0"/>
              </a:rPr>
              <a:t>bash</a:t>
            </a:r>
            <a:r>
              <a:rPr lang="tr-TR" dirty="0">
                <a:latin typeface="Consolas" panose="020B0609020204030204" pitchFamily="49" charset="0"/>
              </a:rPr>
              <a:t> </a:t>
            </a:r>
            <a:r>
              <a:rPr lang="tr-TR" dirty="0" err="1">
                <a:latin typeface="Consolas" panose="020B0609020204030204" pitchFamily="49" charset="0"/>
              </a:rPr>
              <a:t>halil</a:t>
            </a:r>
            <a:endParaRPr lang="tr-TR" dirty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tr-TR" dirty="0">
                <a:latin typeface="Consolas" panose="020B0609020204030204" pitchFamily="49" charset="0"/>
              </a:rPr>
              <a:t>	&gt; </a:t>
            </a:r>
            <a:r>
              <a:rPr lang="tr-TR" dirty="0" err="1">
                <a:latin typeface="Consolas" panose="020B0609020204030204" pitchFamily="49" charset="0"/>
              </a:rPr>
              <a:t>sudo</a:t>
            </a:r>
            <a:r>
              <a:rPr lang="tr-TR" dirty="0">
                <a:latin typeface="Consolas" panose="020B0609020204030204" pitchFamily="49" charset="0"/>
              </a:rPr>
              <a:t> </a:t>
            </a:r>
            <a:r>
              <a:rPr lang="tr-TR" dirty="0" err="1">
                <a:latin typeface="Consolas" panose="020B0609020204030204" pitchFamily="49" charset="0"/>
              </a:rPr>
              <a:t>useradd</a:t>
            </a:r>
            <a:r>
              <a:rPr lang="tr-TR" dirty="0">
                <a:latin typeface="Consolas" panose="020B0609020204030204" pitchFamily="49" charset="0"/>
              </a:rPr>
              <a:t> –m –s /bin/</a:t>
            </a:r>
            <a:r>
              <a:rPr lang="tr-TR" dirty="0" err="1">
                <a:latin typeface="Consolas" panose="020B0609020204030204" pitchFamily="49" charset="0"/>
              </a:rPr>
              <a:t>bash</a:t>
            </a:r>
            <a:r>
              <a:rPr lang="tr-TR" dirty="0">
                <a:latin typeface="Consolas" panose="020B0609020204030204" pitchFamily="49" charset="0"/>
              </a:rPr>
              <a:t> </a:t>
            </a:r>
            <a:r>
              <a:rPr lang="tr-TR" dirty="0" err="1">
                <a:latin typeface="Consolas" panose="020B0609020204030204" pitchFamily="49" charset="0"/>
              </a:rPr>
              <a:t>ahmet</a:t>
            </a:r>
            <a:endParaRPr lang="tr-TR" dirty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tr-TR" dirty="0">
                <a:latin typeface="Consolas" panose="020B0609020204030204" pitchFamily="49" charset="0"/>
              </a:rPr>
              <a:t>	&gt; </a:t>
            </a:r>
            <a:r>
              <a:rPr lang="tr-TR" dirty="0" err="1">
                <a:latin typeface="Consolas" panose="020B0609020204030204" pitchFamily="49" charset="0"/>
              </a:rPr>
              <a:t>sudo</a:t>
            </a:r>
            <a:r>
              <a:rPr lang="tr-TR" dirty="0">
                <a:latin typeface="Consolas" panose="020B0609020204030204" pitchFamily="49" charset="0"/>
              </a:rPr>
              <a:t> </a:t>
            </a:r>
            <a:r>
              <a:rPr lang="tr-TR" dirty="0" err="1">
                <a:latin typeface="Consolas" panose="020B0609020204030204" pitchFamily="49" charset="0"/>
              </a:rPr>
              <a:t>mkdir</a:t>
            </a:r>
            <a:r>
              <a:rPr lang="tr-TR" dirty="0">
                <a:latin typeface="Consolas" panose="020B0609020204030204" pitchFamily="49" charset="0"/>
              </a:rPr>
              <a:t> /</a:t>
            </a:r>
            <a:r>
              <a:rPr lang="tr-TR" dirty="0" err="1">
                <a:latin typeface="Consolas" panose="020B0609020204030204" pitchFamily="49" charset="0"/>
              </a:rPr>
              <a:t>home</a:t>
            </a:r>
            <a:r>
              <a:rPr lang="tr-TR" dirty="0">
                <a:latin typeface="Consolas" panose="020B0609020204030204" pitchFamily="49" charset="0"/>
              </a:rPr>
              <a:t>/</a:t>
            </a:r>
            <a:r>
              <a:rPr lang="tr-TR" dirty="0" err="1">
                <a:latin typeface="Consolas" panose="020B0609020204030204" pitchFamily="49" charset="0"/>
              </a:rPr>
              <a:t>cvlab</a:t>
            </a:r>
            <a:endParaRPr lang="tr-TR" dirty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tr-TR" dirty="0">
                <a:latin typeface="Consolas" panose="020B0609020204030204" pitchFamily="49" charset="0"/>
              </a:rPr>
              <a:t>	&gt; </a:t>
            </a:r>
            <a:r>
              <a:rPr lang="tr-TR" dirty="0" err="1">
                <a:latin typeface="Consolas" panose="020B0609020204030204" pitchFamily="49" charset="0"/>
              </a:rPr>
              <a:t>sudo</a:t>
            </a:r>
            <a:r>
              <a:rPr lang="tr-TR" dirty="0">
                <a:latin typeface="Consolas" panose="020B0609020204030204" pitchFamily="49" charset="0"/>
              </a:rPr>
              <a:t> </a:t>
            </a:r>
            <a:r>
              <a:rPr lang="tr-TR" dirty="0" err="1">
                <a:latin typeface="Consolas" panose="020B0609020204030204" pitchFamily="49" charset="0"/>
              </a:rPr>
              <a:t>mkdir</a:t>
            </a:r>
            <a:r>
              <a:rPr lang="tr-TR" dirty="0">
                <a:latin typeface="Consolas" panose="020B0609020204030204" pitchFamily="49" charset="0"/>
              </a:rPr>
              <a:t> /</a:t>
            </a:r>
            <a:r>
              <a:rPr lang="tr-TR" dirty="0" err="1">
                <a:latin typeface="Consolas" panose="020B0609020204030204" pitchFamily="49" charset="0"/>
              </a:rPr>
              <a:t>home</a:t>
            </a:r>
            <a:r>
              <a:rPr lang="tr-TR" dirty="0">
                <a:latin typeface="Consolas" panose="020B0609020204030204" pitchFamily="49" charset="0"/>
              </a:rPr>
              <a:t>/</a:t>
            </a:r>
            <a:r>
              <a:rPr lang="tr-TR" dirty="0" err="1">
                <a:latin typeface="Consolas" panose="020B0609020204030204" pitchFamily="49" charset="0"/>
              </a:rPr>
              <a:t>cvlab</a:t>
            </a:r>
            <a:r>
              <a:rPr lang="tr-TR" dirty="0">
                <a:latin typeface="Consolas" panose="020B0609020204030204" pitchFamily="49" charset="0"/>
              </a:rPr>
              <a:t>/</a:t>
            </a:r>
            <a:r>
              <a:rPr lang="tr-TR" dirty="0" err="1">
                <a:latin typeface="Consolas" panose="020B0609020204030204" pitchFamily="49" charset="0"/>
              </a:rPr>
              <a:t>public_html</a:t>
            </a:r>
            <a:endParaRPr lang="tr-TR" dirty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tr-TR" dirty="0">
                <a:latin typeface="Consolas" panose="020B0609020204030204" pitchFamily="49" charset="0"/>
              </a:rPr>
              <a:t>	&gt; </a:t>
            </a:r>
            <a:r>
              <a:rPr lang="tr-TR" dirty="0" err="1">
                <a:latin typeface="Consolas" panose="020B0609020204030204" pitchFamily="49" charset="0"/>
              </a:rPr>
              <a:t>ls</a:t>
            </a:r>
            <a:r>
              <a:rPr lang="tr-TR" dirty="0">
                <a:latin typeface="Consolas" panose="020B0609020204030204" pitchFamily="49" charset="0"/>
              </a:rPr>
              <a:t> /</a:t>
            </a:r>
            <a:r>
              <a:rPr lang="tr-TR" dirty="0" err="1">
                <a:latin typeface="Consolas" panose="020B0609020204030204" pitchFamily="49" charset="0"/>
              </a:rPr>
              <a:t>home</a:t>
            </a:r>
            <a:endParaRPr lang="tr-TR" dirty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tr-TR" dirty="0">
                <a:latin typeface="Consolas" panose="020B0609020204030204" pitchFamily="49" charset="0"/>
              </a:rPr>
              <a:t>	</a:t>
            </a:r>
            <a:r>
              <a:rPr lang="tr-TR" dirty="0" err="1">
                <a:latin typeface="Consolas" panose="020B0609020204030204" pitchFamily="49" charset="0"/>
              </a:rPr>
              <a:t>ahmet</a:t>
            </a:r>
            <a:r>
              <a:rPr lang="tr-TR" dirty="0">
                <a:latin typeface="Consolas" panose="020B0609020204030204" pitchFamily="49" charset="0"/>
              </a:rPr>
              <a:t> cengiz </a:t>
            </a:r>
            <a:r>
              <a:rPr lang="tr-TR" dirty="0" err="1">
                <a:latin typeface="Consolas" panose="020B0609020204030204" pitchFamily="49" charset="0"/>
              </a:rPr>
              <a:t>cvlab</a:t>
            </a:r>
            <a:r>
              <a:rPr lang="tr-TR" dirty="0">
                <a:latin typeface="Consolas" panose="020B0609020204030204" pitchFamily="49" charset="0"/>
              </a:rPr>
              <a:t> </a:t>
            </a:r>
            <a:r>
              <a:rPr lang="tr-TR" dirty="0" err="1">
                <a:latin typeface="Consolas" panose="020B0609020204030204" pitchFamily="49" charset="0"/>
              </a:rPr>
              <a:t>halil</a:t>
            </a:r>
            <a:endParaRPr lang="tr-TR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48B1260-C083-4DC4-BE5E-8E73ADBF8404}"/>
              </a:ext>
            </a:extLst>
          </p:cNvPr>
          <p:cNvSpPr/>
          <p:nvPr/>
        </p:nvSpPr>
        <p:spPr>
          <a:xfrm rot="10800000">
            <a:off x="4977759" y="4581125"/>
            <a:ext cx="2114521" cy="288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3AE7E1-C088-475B-9B30-82C56F343149}"/>
              </a:ext>
            </a:extLst>
          </p:cNvPr>
          <p:cNvSpPr txBox="1"/>
          <p:nvPr/>
        </p:nvSpPr>
        <p:spPr>
          <a:xfrm flipH="1">
            <a:off x="7065990" y="4437112"/>
            <a:ext cx="1754482" cy="92333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Grubun web sayfası için dizin açtım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C1E3E74-488A-4728-BE93-EC364B23C8E5}"/>
              </a:ext>
            </a:extLst>
          </p:cNvPr>
          <p:cNvSpPr/>
          <p:nvPr/>
        </p:nvSpPr>
        <p:spPr>
          <a:xfrm rot="10800000">
            <a:off x="6561935" y="4869158"/>
            <a:ext cx="504056" cy="288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50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70EB8-71C6-4609-B656-D1CAA6284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Kullanıcıları gruba eklemek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CA62CE-5FE1-4B8D-8A03-F3B0787AE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EED06-A45B-49F7-A4E7-E4A0A60926E4}" type="slidenum">
              <a:rPr kumimoji="0" lang="tr-TR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4D6B8-E61C-4800-96FD-C25350FBCF1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Birkaç kullanıcıyı grubumuza eklemek için kullanılan komut ‘</a:t>
            </a:r>
            <a:r>
              <a:rPr lang="tr-TR" dirty="0" err="1"/>
              <a:t>usermod</a:t>
            </a:r>
            <a:r>
              <a:rPr lang="tr-TR" dirty="0"/>
              <a:t>’ komutudur. </a:t>
            </a:r>
          </a:p>
          <a:p>
            <a:pPr lvl="1"/>
            <a:r>
              <a:rPr lang="tr-TR" dirty="0"/>
              <a:t>Bu komut kullanıcıya ait tüm bilgileri değiştirmek için kullanılabilir. ‘–G’ parametresi grubunu değiştirir.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tr-TR" dirty="0"/>
              <a:t>	&gt; </a:t>
            </a:r>
            <a:r>
              <a:rPr lang="tr-TR" sz="2400" dirty="0" err="1">
                <a:latin typeface="Consolas" panose="020B0609020204030204" pitchFamily="49" charset="0"/>
              </a:rPr>
              <a:t>sudo</a:t>
            </a:r>
            <a:r>
              <a:rPr lang="tr-TR" sz="2400" dirty="0">
                <a:latin typeface="Consolas" panose="020B0609020204030204" pitchFamily="49" charset="0"/>
              </a:rPr>
              <a:t> </a:t>
            </a:r>
            <a:r>
              <a:rPr lang="tr-TR" sz="2400" dirty="0" err="1">
                <a:latin typeface="Consolas" panose="020B0609020204030204" pitchFamily="49" charset="0"/>
              </a:rPr>
              <a:t>usermod</a:t>
            </a:r>
            <a:r>
              <a:rPr lang="tr-TR" sz="2400" dirty="0">
                <a:latin typeface="Consolas" panose="020B0609020204030204" pitchFamily="49" charset="0"/>
              </a:rPr>
              <a:t> –G </a:t>
            </a:r>
            <a:r>
              <a:rPr lang="tr-TR" sz="2400" dirty="0" err="1">
                <a:latin typeface="Consolas" panose="020B0609020204030204" pitchFamily="49" charset="0"/>
              </a:rPr>
              <a:t>cvlab</a:t>
            </a:r>
            <a:r>
              <a:rPr lang="tr-TR" sz="2400" dirty="0">
                <a:latin typeface="Consolas" panose="020B0609020204030204" pitchFamily="49" charset="0"/>
              </a:rPr>
              <a:t> </a:t>
            </a:r>
            <a:r>
              <a:rPr lang="tr-TR" sz="2400" dirty="0" err="1">
                <a:latin typeface="Consolas" panose="020B0609020204030204" pitchFamily="49" charset="0"/>
              </a:rPr>
              <a:t>halil</a:t>
            </a:r>
            <a:endParaRPr lang="tr-TR" sz="2400" dirty="0">
              <a:latin typeface="Consolas" panose="020B0609020204030204" pitchFamily="49" charset="0"/>
            </a:endParaRPr>
          </a:p>
          <a:p>
            <a:pPr marL="274320" lvl="1" indent="0">
              <a:spcBef>
                <a:spcPts val="0"/>
              </a:spcBef>
              <a:buNone/>
            </a:pPr>
            <a:r>
              <a:rPr lang="tr-TR" sz="2400" dirty="0">
                <a:latin typeface="Consolas" panose="020B0609020204030204" pitchFamily="49" charset="0"/>
              </a:rPr>
              <a:t>	&gt; </a:t>
            </a:r>
            <a:r>
              <a:rPr lang="tr-TR" sz="2400" dirty="0" err="1">
                <a:latin typeface="Consolas" panose="020B0609020204030204" pitchFamily="49" charset="0"/>
              </a:rPr>
              <a:t>sudo</a:t>
            </a:r>
            <a:r>
              <a:rPr lang="tr-TR" sz="2400" dirty="0">
                <a:latin typeface="Consolas" panose="020B0609020204030204" pitchFamily="49" charset="0"/>
              </a:rPr>
              <a:t> </a:t>
            </a:r>
            <a:r>
              <a:rPr lang="tr-TR" sz="2400" dirty="0" err="1">
                <a:latin typeface="Consolas" panose="020B0609020204030204" pitchFamily="49" charset="0"/>
              </a:rPr>
              <a:t>usermod</a:t>
            </a:r>
            <a:r>
              <a:rPr lang="tr-TR" sz="2400" dirty="0">
                <a:latin typeface="Consolas" panose="020B0609020204030204" pitchFamily="49" charset="0"/>
              </a:rPr>
              <a:t> –G </a:t>
            </a:r>
            <a:r>
              <a:rPr lang="tr-TR" sz="2400" dirty="0" err="1">
                <a:latin typeface="Consolas" panose="020B0609020204030204" pitchFamily="49" charset="0"/>
              </a:rPr>
              <a:t>cvlab</a:t>
            </a:r>
            <a:r>
              <a:rPr lang="tr-TR" sz="2400" dirty="0">
                <a:latin typeface="Consolas" panose="020B0609020204030204" pitchFamily="49" charset="0"/>
              </a:rPr>
              <a:t> </a:t>
            </a:r>
            <a:r>
              <a:rPr lang="tr-TR" sz="2400" dirty="0" err="1">
                <a:latin typeface="Consolas" panose="020B0609020204030204" pitchFamily="49" charset="0"/>
              </a:rPr>
              <a:t>ahmet</a:t>
            </a:r>
            <a:endParaRPr lang="tr-TR" sz="2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r-TR" dirty="0">
                <a:latin typeface="Consolas" panose="020B0609020204030204" pitchFamily="49" charset="0"/>
              </a:rPr>
              <a:t>	&gt; </a:t>
            </a:r>
            <a:r>
              <a:rPr lang="tr-TR" dirty="0" err="1">
                <a:latin typeface="Consolas" panose="020B0609020204030204" pitchFamily="49" charset="0"/>
              </a:rPr>
              <a:t>tail</a:t>
            </a:r>
            <a:r>
              <a:rPr lang="tr-TR" dirty="0">
                <a:latin typeface="Consolas" panose="020B0609020204030204" pitchFamily="49" charset="0"/>
              </a:rPr>
              <a:t> -1 /</a:t>
            </a:r>
            <a:r>
              <a:rPr lang="tr-TR" dirty="0" err="1">
                <a:latin typeface="Consolas" panose="020B0609020204030204" pitchFamily="49" charset="0"/>
              </a:rPr>
              <a:t>etc</a:t>
            </a:r>
            <a:r>
              <a:rPr lang="tr-TR" dirty="0">
                <a:latin typeface="Consolas" panose="020B0609020204030204" pitchFamily="49" charset="0"/>
              </a:rPr>
              <a:t>/</a:t>
            </a:r>
            <a:r>
              <a:rPr lang="tr-TR" dirty="0" err="1">
                <a:latin typeface="Consolas" panose="020B0609020204030204" pitchFamily="49" charset="0"/>
              </a:rPr>
              <a:t>group</a:t>
            </a:r>
            <a:endParaRPr lang="tr-TR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r-TR" dirty="0">
                <a:latin typeface="Consolas" panose="020B0609020204030204" pitchFamily="49" charset="0"/>
              </a:rPr>
              <a:t>	cvlab:x:504:ahmet,halil</a:t>
            </a:r>
          </a:p>
          <a:p>
            <a:pPr lvl="1">
              <a:spcBef>
                <a:spcPts val="0"/>
              </a:spcBef>
            </a:pPr>
            <a:r>
              <a:rPr lang="tr-TR" dirty="0" err="1"/>
              <a:t>cvlab</a:t>
            </a:r>
            <a:r>
              <a:rPr lang="tr-TR" dirty="0"/>
              <a:t> dizinini gruptakiler değiştirebilsin.</a:t>
            </a:r>
          </a:p>
          <a:p>
            <a:pPr lvl="1">
              <a:spcBef>
                <a:spcPts val="0"/>
              </a:spcBef>
            </a:pPr>
            <a:r>
              <a:rPr lang="tr-TR" dirty="0"/>
              <a:t>Ayrıca modu 775 yapalım.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tr-TR" dirty="0"/>
              <a:t>	&gt; </a:t>
            </a:r>
            <a:r>
              <a:rPr lang="tr-TR" sz="2400" dirty="0" err="1">
                <a:latin typeface="Consolas" panose="020B0609020204030204" pitchFamily="49" charset="0"/>
              </a:rPr>
              <a:t>sudo</a:t>
            </a:r>
            <a:r>
              <a:rPr lang="tr-TR" sz="2400" dirty="0">
                <a:latin typeface="Consolas" panose="020B0609020204030204" pitchFamily="49" charset="0"/>
              </a:rPr>
              <a:t> </a:t>
            </a:r>
            <a:r>
              <a:rPr lang="tr-TR" sz="2400" dirty="0" err="1">
                <a:latin typeface="Consolas" panose="020B0609020204030204" pitchFamily="49" charset="0"/>
              </a:rPr>
              <a:t>chgrp</a:t>
            </a:r>
            <a:r>
              <a:rPr lang="tr-TR" sz="2400" dirty="0">
                <a:latin typeface="Consolas" panose="020B0609020204030204" pitchFamily="49" charset="0"/>
              </a:rPr>
              <a:t> –R </a:t>
            </a:r>
            <a:r>
              <a:rPr lang="tr-TR" sz="2400" dirty="0" err="1">
                <a:latin typeface="Consolas" panose="020B0609020204030204" pitchFamily="49" charset="0"/>
              </a:rPr>
              <a:t>cvlab</a:t>
            </a:r>
            <a:r>
              <a:rPr lang="tr-TR" sz="2400" dirty="0">
                <a:latin typeface="Consolas" panose="020B0609020204030204" pitchFamily="49" charset="0"/>
              </a:rPr>
              <a:t> /</a:t>
            </a:r>
            <a:r>
              <a:rPr lang="tr-TR" sz="2400" dirty="0" err="1">
                <a:latin typeface="Consolas" panose="020B0609020204030204" pitchFamily="49" charset="0"/>
              </a:rPr>
              <a:t>home</a:t>
            </a:r>
            <a:r>
              <a:rPr lang="tr-TR" sz="2400" dirty="0">
                <a:latin typeface="Consolas" panose="020B0609020204030204" pitchFamily="49" charset="0"/>
              </a:rPr>
              <a:t>/</a:t>
            </a:r>
            <a:r>
              <a:rPr lang="tr-TR" sz="2400" dirty="0" err="1">
                <a:latin typeface="Consolas" panose="020B0609020204030204" pitchFamily="49" charset="0"/>
              </a:rPr>
              <a:t>cvlab</a:t>
            </a:r>
            <a:endParaRPr lang="tr-TR" sz="2000" dirty="0">
              <a:latin typeface="Consolas" panose="020B0609020204030204" pitchFamily="49" charset="0"/>
            </a:endParaRPr>
          </a:p>
          <a:p>
            <a:pPr marL="274320" lvl="1" indent="0">
              <a:spcBef>
                <a:spcPts val="0"/>
              </a:spcBef>
              <a:buNone/>
            </a:pPr>
            <a:r>
              <a:rPr lang="tr-TR" sz="2400" dirty="0"/>
              <a:t>	&gt; </a:t>
            </a:r>
            <a:r>
              <a:rPr lang="tr-TR" sz="2400" dirty="0" err="1">
                <a:latin typeface="Consolas" panose="020B0609020204030204" pitchFamily="49" charset="0"/>
              </a:rPr>
              <a:t>sudo</a:t>
            </a:r>
            <a:r>
              <a:rPr lang="tr-TR" sz="2400" dirty="0">
                <a:latin typeface="Consolas" panose="020B0609020204030204" pitchFamily="49" charset="0"/>
              </a:rPr>
              <a:t> </a:t>
            </a:r>
            <a:r>
              <a:rPr lang="tr-TR" sz="2400" dirty="0" err="1">
                <a:latin typeface="Consolas" panose="020B0609020204030204" pitchFamily="49" charset="0"/>
              </a:rPr>
              <a:t>chmod</a:t>
            </a:r>
            <a:r>
              <a:rPr lang="tr-TR" sz="2400" dirty="0">
                <a:latin typeface="Consolas" panose="020B0609020204030204" pitchFamily="49" charset="0"/>
              </a:rPr>
              <a:t> –R 775 /</a:t>
            </a:r>
            <a:r>
              <a:rPr lang="tr-TR" sz="2400" dirty="0" err="1">
                <a:latin typeface="Consolas" panose="020B0609020204030204" pitchFamily="49" charset="0"/>
              </a:rPr>
              <a:t>home</a:t>
            </a:r>
            <a:r>
              <a:rPr lang="tr-TR" sz="2400" dirty="0">
                <a:latin typeface="Consolas" panose="020B0609020204030204" pitchFamily="49" charset="0"/>
              </a:rPr>
              <a:t>/</a:t>
            </a:r>
            <a:r>
              <a:rPr lang="tr-TR" sz="2400" dirty="0" err="1">
                <a:latin typeface="Consolas" panose="020B0609020204030204" pitchFamily="49" charset="0"/>
              </a:rPr>
              <a:t>cvlab</a:t>
            </a:r>
            <a:endParaRPr lang="tr-TR" sz="20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213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70EB8-71C6-4609-B656-D1CAA6284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chmod</a:t>
            </a:r>
            <a:r>
              <a:rPr lang="tr-TR" dirty="0"/>
              <a:t> Komutu Hakkında Hatırlatma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CA62CE-5FE1-4B8D-8A03-F3B0787AE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EED06-A45B-49F7-A4E7-E4A0A60926E4}" type="slidenum">
              <a:rPr kumimoji="0" lang="tr-TR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4D6B8-E61C-4800-96FD-C25350FBCF1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Ben kullanıcı olarak açtığım bir dizini kendime özel yapabilir veya  paylaşabilirim.</a:t>
            </a:r>
          </a:p>
          <a:p>
            <a:pPr lvl="1">
              <a:spcBef>
                <a:spcPts val="0"/>
              </a:spcBef>
            </a:pPr>
            <a:r>
              <a:rPr lang="tr-TR" dirty="0" err="1"/>
              <a:t>Modlar</a:t>
            </a:r>
            <a:r>
              <a:rPr lang="tr-TR" dirty="0"/>
              <a:t> </a:t>
            </a:r>
            <a:r>
              <a:rPr lang="tr-TR" dirty="0" err="1"/>
              <a:t>Kullanıcı:Grup:Dünya</a:t>
            </a:r>
            <a:r>
              <a:rPr lang="tr-TR" dirty="0"/>
              <a:t> için 0</a:t>
            </a:r>
            <a:r>
              <a:rPr lang="tr-TR" dirty="0">
                <a:sym typeface="Wingdings" panose="05000000000000000000" pitchFamily="2" charset="2"/>
              </a:rPr>
              <a:t>7 </a:t>
            </a:r>
            <a:r>
              <a:rPr lang="tr-TR" dirty="0"/>
              <a:t>arası rakamlarla yetkilendirilir. (4+2+1 kodlama)</a:t>
            </a:r>
          </a:p>
          <a:p>
            <a:pPr lvl="1">
              <a:spcBef>
                <a:spcPts val="0"/>
              </a:spcBef>
            </a:pPr>
            <a:r>
              <a:rPr lang="tr-TR" dirty="0"/>
              <a:t>0</a:t>
            </a:r>
            <a:r>
              <a:rPr lang="tr-TR" dirty="0">
                <a:sym typeface="Wingdings" panose="05000000000000000000" pitchFamily="2" charset="2"/>
              </a:rPr>
              <a:t>7 de 3 bitlik </a:t>
            </a:r>
            <a:r>
              <a:rPr lang="tr-TR" dirty="0" err="1">
                <a:sym typeface="Wingdings" panose="05000000000000000000" pitchFamily="2" charset="2"/>
              </a:rPr>
              <a:t>Okur:Yazar:Çalıştırır</a:t>
            </a:r>
            <a:r>
              <a:rPr lang="tr-TR" dirty="0">
                <a:sym typeface="Wingdings" panose="05000000000000000000" pitchFamily="2" charset="2"/>
              </a:rPr>
              <a:t> demekti.</a:t>
            </a:r>
          </a:p>
          <a:p>
            <a:pPr lvl="1">
              <a:spcBef>
                <a:spcPts val="0"/>
              </a:spcBef>
            </a:pPr>
            <a:r>
              <a:rPr lang="tr-TR" dirty="0">
                <a:sym typeface="Wingdings" panose="05000000000000000000" pitchFamily="2" charset="2"/>
              </a:rPr>
              <a:t>Mesela resimlerimi, ben ve grubum </a:t>
            </a:r>
            <a:r>
              <a:rPr lang="tr-TR" dirty="0" err="1">
                <a:sym typeface="Wingdings" panose="05000000000000000000" pitchFamily="2" charset="2"/>
              </a:rPr>
              <a:t>full</a:t>
            </a:r>
            <a:r>
              <a:rPr lang="tr-TR" dirty="0">
                <a:sym typeface="Wingdings" panose="05000000000000000000" pitchFamily="2" charset="2"/>
              </a:rPr>
              <a:t> görelim, değiştirelim ama dünyaya kapalı olsun:</a:t>
            </a:r>
            <a:endParaRPr lang="tr-TR" dirty="0"/>
          </a:p>
          <a:p>
            <a:pPr marL="274320" lvl="1" indent="0">
              <a:spcBef>
                <a:spcPts val="0"/>
              </a:spcBef>
              <a:buNone/>
            </a:pPr>
            <a:r>
              <a:rPr lang="tr-TR" dirty="0"/>
              <a:t>	</a:t>
            </a:r>
            <a:r>
              <a:rPr lang="tr-TR" sz="2400" dirty="0" err="1">
                <a:latin typeface="Consolas" panose="020B0609020204030204" pitchFamily="49" charset="0"/>
              </a:rPr>
              <a:t>chmod</a:t>
            </a:r>
            <a:r>
              <a:rPr lang="tr-TR" sz="2400" dirty="0">
                <a:latin typeface="Consolas" panose="020B0609020204030204" pitchFamily="49" charset="0"/>
              </a:rPr>
              <a:t> 770 resimler</a:t>
            </a:r>
          </a:p>
          <a:p>
            <a:pPr lvl="1">
              <a:spcBef>
                <a:spcPts val="0"/>
              </a:spcBef>
            </a:pPr>
            <a:r>
              <a:rPr lang="tr-TR" dirty="0">
                <a:sym typeface="Wingdings" panose="05000000000000000000" pitchFamily="2" charset="2"/>
              </a:rPr>
              <a:t>Mesela mesajlarımı ben </a:t>
            </a:r>
            <a:r>
              <a:rPr lang="tr-TR" dirty="0" err="1">
                <a:sym typeface="Wingdings" panose="05000000000000000000" pitchFamily="2" charset="2"/>
              </a:rPr>
              <a:t>full</a:t>
            </a:r>
            <a:r>
              <a:rPr lang="tr-TR" dirty="0">
                <a:sym typeface="Wingdings" panose="05000000000000000000" pitchFamily="2" charset="2"/>
              </a:rPr>
              <a:t> kullanabileyim, herkese, gruba da kapalı olsun:</a:t>
            </a:r>
            <a:endParaRPr lang="tr-TR" dirty="0"/>
          </a:p>
          <a:p>
            <a:pPr marL="274320" lvl="1" indent="0">
              <a:spcBef>
                <a:spcPts val="0"/>
              </a:spcBef>
              <a:buNone/>
            </a:pPr>
            <a:r>
              <a:rPr lang="tr-TR" sz="2400" dirty="0"/>
              <a:t>	</a:t>
            </a:r>
            <a:r>
              <a:rPr lang="tr-TR" sz="2400" dirty="0" err="1">
                <a:latin typeface="Consolas" panose="020B0609020204030204" pitchFamily="49" charset="0"/>
              </a:rPr>
              <a:t>chmod</a:t>
            </a:r>
            <a:r>
              <a:rPr lang="tr-TR" sz="2400" dirty="0">
                <a:latin typeface="Consolas" panose="020B0609020204030204" pitchFamily="49" charset="0"/>
              </a:rPr>
              <a:t> 700 mesajlar</a:t>
            </a:r>
          </a:p>
          <a:p>
            <a:pPr lvl="1">
              <a:spcBef>
                <a:spcPts val="0"/>
              </a:spcBef>
            </a:pPr>
            <a:r>
              <a:rPr lang="tr-TR">
                <a:sym typeface="Wingdings" panose="05000000000000000000" pitchFamily="2" charset="2"/>
              </a:rPr>
              <a:t>Web sayfalarımda </a:t>
            </a:r>
            <a:r>
              <a:rPr lang="tr-TR" dirty="0">
                <a:sym typeface="Wingdings" panose="05000000000000000000" pitchFamily="2" charset="2"/>
              </a:rPr>
              <a:t>bana </a:t>
            </a:r>
            <a:r>
              <a:rPr lang="tr-TR" dirty="0" err="1">
                <a:sym typeface="Wingdings" panose="05000000000000000000" pitchFamily="2" charset="2"/>
              </a:rPr>
              <a:t>full</a:t>
            </a:r>
            <a:r>
              <a:rPr lang="tr-TR" dirty="0">
                <a:sym typeface="Wingdings" panose="05000000000000000000" pitchFamily="2" charset="2"/>
              </a:rPr>
              <a:t>, grubuma ve dünyaya </a:t>
            </a:r>
            <a:r>
              <a:rPr lang="tr-TR" dirty="0" err="1">
                <a:sym typeface="Wingdings" panose="05000000000000000000" pitchFamily="2" charset="2"/>
              </a:rPr>
              <a:t>okuma+çalıştırma</a:t>
            </a:r>
            <a:r>
              <a:rPr lang="tr-TR" dirty="0">
                <a:sym typeface="Wingdings" panose="05000000000000000000" pitchFamily="2" charset="2"/>
              </a:rPr>
              <a:t> hakkı ver (webe uygun olan):</a:t>
            </a:r>
            <a:endParaRPr lang="tr-TR" dirty="0"/>
          </a:p>
          <a:p>
            <a:pPr marL="274320" lvl="1" indent="0">
              <a:spcBef>
                <a:spcPts val="0"/>
              </a:spcBef>
              <a:buNone/>
            </a:pPr>
            <a:r>
              <a:rPr lang="tr-TR" sz="2400" dirty="0"/>
              <a:t>	</a:t>
            </a:r>
            <a:r>
              <a:rPr lang="tr-TR" sz="2400" dirty="0" err="1">
                <a:latin typeface="Consolas" panose="020B0609020204030204" pitchFamily="49" charset="0"/>
              </a:rPr>
              <a:t>chmod</a:t>
            </a:r>
            <a:r>
              <a:rPr lang="tr-TR" sz="2400" dirty="0">
                <a:latin typeface="Consolas" panose="020B0609020204030204" pitchFamily="49" charset="0"/>
              </a:rPr>
              <a:t> 755 </a:t>
            </a:r>
            <a:r>
              <a:rPr lang="tr-TR" sz="2400" dirty="0" err="1">
                <a:latin typeface="Consolas" panose="020B0609020204030204" pitchFamily="49" charset="0"/>
              </a:rPr>
              <a:t>public_html</a:t>
            </a:r>
            <a:endParaRPr lang="tr-TR" sz="2400" dirty="0">
              <a:latin typeface="Consolas" panose="020B0609020204030204" pitchFamily="49" charset="0"/>
            </a:endParaRPr>
          </a:p>
          <a:p>
            <a:pPr marL="274320" lvl="1" indent="0">
              <a:spcBef>
                <a:spcPts val="0"/>
              </a:spcBef>
              <a:buNone/>
            </a:pPr>
            <a:endParaRPr lang="tr-TR" sz="20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74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717032"/>
            <a:ext cx="6858000" cy="10081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tr-TR" dirty="0">
                <a:solidFill>
                  <a:srgbClr val="C00000"/>
                </a:solidFill>
              </a:rPr>
              <a:t>Arşivleme ve Diğer Konular</a:t>
            </a:r>
            <a:endParaRPr lang="tr-TR" sz="20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EED06-A45B-49F7-A4E7-E4A0A60926E4}" type="slidenum">
              <a:rPr kumimoji="0" lang="tr-TR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E0E2E8C-BF39-4633-A20F-EA91567C83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9442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E897F-506D-46F4-84CC-223321240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Arşive Atmak, Geri Açmak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1FBF95-976A-40EA-AE23-68FB5841F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EED06-A45B-49F7-A4E7-E4A0A60926E4}" type="slidenum">
              <a:rPr kumimoji="0" lang="tr-TR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BA0949-32DD-4F44-8AB8-3A6CC536F8A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Bir klasörden arşiv oluşturmak için </a:t>
            </a:r>
          </a:p>
          <a:p>
            <a:pPr lvl="1"/>
            <a:r>
              <a:rPr lang="tr-TR" dirty="0"/>
              <a:t>‘</a:t>
            </a:r>
            <a:r>
              <a:rPr lang="tr-TR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tar -</a:t>
            </a:r>
            <a:r>
              <a:rPr lang="tr-TR" sz="2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cvf</a:t>
            </a:r>
            <a:r>
              <a:rPr lang="tr-TR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 &lt;dosya adı&gt;.tar &lt;dizin&gt;</a:t>
            </a:r>
            <a:r>
              <a:rPr lang="tr-TR" dirty="0"/>
              <a:t>’ </a:t>
            </a:r>
          </a:p>
          <a:p>
            <a:pPr lvl="1"/>
            <a:r>
              <a:rPr lang="tr-TR" dirty="0"/>
              <a:t>komutunu kullanabiliriz. (.tar eklemek zorunlu değil)</a:t>
            </a:r>
          </a:p>
          <a:p>
            <a:pPr lvl="1"/>
            <a:r>
              <a:rPr lang="tr-TR" dirty="0"/>
              <a:t>-v  kullanmazsanız, aktarılan dosyaları göstermez, işi bitince durur.</a:t>
            </a:r>
          </a:p>
          <a:p>
            <a:r>
              <a:rPr lang="tr-TR" dirty="0"/>
              <a:t>Bir arşivi açmak için </a:t>
            </a:r>
          </a:p>
          <a:p>
            <a:pPr lvl="1"/>
            <a:r>
              <a:rPr lang="tr-TR" dirty="0"/>
              <a:t>‘</a:t>
            </a:r>
            <a:r>
              <a:rPr lang="tr-TR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tar -</a:t>
            </a:r>
            <a:r>
              <a:rPr lang="tr-TR" sz="2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xvf</a:t>
            </a:r>
            <a:r>
              <a:rPr lang="tr-TR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 &lt;dosya adı&gt;</a:t>
            </a:r>
            <a:r>
              <a:rPr lang="tr-TR" dirty="0"/>
              <a:t>’ </a:t>
            </a:r>
          </a:p>
          <a:p>
            <a:pPr lvl="1"/>
            <a:r>
              <a:rPr lang="tr-TR" dirty="0"/>
              <a:t>komutunu kullanabiliriz.</a:t>
            </a:r>
          </a:p>
          <a:p>
            <a:pPr lvl="1"/>
            <a:r>
              <a:rPr lang="tr-TR" dirty="0"/>
              <a:t>-v  kullanmazsanız, açılan dosyaları göstermez, işi bitince durur.</a:t>
            </a:r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1514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15190-EF54-47D9-B0AA-6FEF687DB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Komut – ‘</a:t>
            </a:r>
            <a:r>
              <a:rPr lang="tr-TR" dirty="0" err="1">
                <a:latin typeface="Consolas" panose="020B0609020204030204" pitchFamily="49" charset="0"/>
              </a:rPr>
              <a:t>ls</a:t>
            </a:r>
            <a:r>
              <a:rPr lang="tr-TR" dirty="0">
                <a:latin typeface="Consolas" panose="020B0609020204030204" pitchFamily="49" charset="0"/>
              </a:rPr>
              <a:t> [karakterler]*</a:t>
            </a:r>
            <a:r>
              <a:rPr lang="tr-TR" dirty="0"/>
              <a:t>’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D6713F-AE70-44AC-B289-E7F45242C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EED06-A45B-49F7-A4E7-E4A0A60926E4}" type="slidenum">
              <a:rPr kumimoji="0" lang="tr-TR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075AC0-062B-4E43-B099-03F72F066E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760"/>
          </a:xfrm>
        </p:spPr>
        <p:txBody>
          <a:bodyPr/>
          <a:lstStyle/>
          <a:p>
            <a:r>
              <a:rPr lang="tr-TR" dirty="0"/>
              <a:t>Belli isim ile başlayan dosyaları listeleme komutudur.</a:t>
            </a:r>
          </a:p>
          <a:p>
            <a:pPr marL="274320" lvl="1" indent="0">
              <a:buNone/>
            </a:pPr>
            <a:r>
              <a:rPr lang="tr-TR" sz="2400" dirty="0">
                <a:latin typeface="Consolas" panose="020B0609020204030204" pitchFamily="49" charset="0"/>
              </a:rPr>
              <a:t>&gt; </a:t>
            </a:r>
            <a:r>
              <a:rPr lang="tr-TR" sz="2400" dirty="0" err="1">
                <a:latin typeface="Consolas" panose="020B0609020204030204" pitchFamily="49" charset="0"/>
              </a:rPr>
              <a:t>ls</a:t>
            </a:r>
            <a:r>
              <a:rPr lang="tr-TR" sz="2400" dirty="0">
                <a:latin typeface="Consolas" panose="020B0609020204030204" pitchFamily="49" charset="0"/>
              </a:rPr>
              <a:t> </a:t>
            </a:r>
            <a:r>
              <a:rPr lang="tr-TR" sz="2400" dirty="0" err="1">
                <a:latin typeface="Consolas" panose="020B0609020204030204" pitchFamily="49" charset="0"/>
              </a:rPr>
              <a:t>gun</a:t>
            </a:r>
            <a:r>
              <a:rPr lang="tr-TR" sz="2400" dirty="0">
                <a:latin typeface="Consolas" panose="020B0609020204030204" pitchFamily="49" charset="0"/>
              </a:rPr>
              <a:t>*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tr-TR" sz="2400" dirty="0">
                <a:latin typeface="Consolas" panose="020B0609020204030204" pitchFamily="49" charset="0"/>
              </a:rPr>
              <a:t>gungor.tar</a:t>
            </a:r>
          </a:p>
          <a:p>
            <a:pPr marL="274320" lvl="1" indent="0">
              <a:spcBef>
                <a:spcPts val="0"/>
              </a:spcBef>
              <a:buNone/>
            </a:pPr>
            <a:endParaRPr lang="tr-TR" sz="2400" dirty="0"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</a:pPr>
            <a:r>
              <a:rPr lang="tr-TR" dirty="0"/>
              <a:t>Bu isim ile başlayan dizin varsa, onun da içeriğini listeler.</a:t>
            </a:r>
          </a:p>
          <a:p>
            <a:pPr marL="274320" lvl="1" indent="0">
              <a:spcBef>
                <a:spcPts val="0"/>
              </a:spcBef>
              <a:buNone/>
            </a:pPr>
            <a:endParaRPr lang="tr-TR" sz="2400" dirty="0">
              <a:latin typeface="Consolas" panose="020B0609020204030204" pitchFamily="49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79848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E897F-506D-46F4-84CC-223321240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Arşive Sıkıştırarak Atmak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1FBF95-976A-40EA-AE23-68FB5841F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EED06-A45B-49F7-A4E7-E4A0A60926E4}" type="slidenum">
              <a:rPr kumimoji="0" lang="tr-TR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BA0949-32DD-4F44-8AB8-3A6CC536F8A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Yine bir klasörden sıkıştırılmış arşiv oluşturmak için </a:t>
            </a:r>
          </a:p>
          <a:p>
            <a:pPr lvl="1"/>
            <a:r>
              <a:rPr lang="tr-TR" dirty="0"/>
              <a:t>‘</a:t>
            </a:r>
            <a:r>
              <a:rPr lang="tr-TR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tar -</a:t>
            </a:r>
            <a:r>
              <a:rPr lang="tr-TR" sz="2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zcvf</a:t>
            </a:r>
            <a:r>
              <a:rPr lang="tr-TR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 &lt;dosya adı&gt;.</a:t>
            </a:r>
            <a:r>
              <a:rPr lang="tr-TR" sz="2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gz</a:t>
            </a:r>
            <a:r>
              <a:rPr lang="tr-TR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 &lt;dizin&gt;</a:t>
            </a:r>
            <a:r>
              <a:rPr lang="tr-TR" dirty="0"/>
              <a:t>’ </a:t>
            </a:r>
          </a:p>
          <a:p>
            <a:pPr lvl="1"/>
            <a:r>
              <a:rPr lang="tr-TR" dirty="0"/>
              <a:t>komutunu kullanabiliriz. (.</a:t>
            </a:r>
            <a:r>
              <a:rPr lang="tr-TR" dirty="0" err="1"/>
              <a:t>gz</a:t>
            </a:r>
            <a:r>
              <a:rPr lang="tr-TR" dirty="0"/>
              <a:t> eklemek zorunlu değil)</a:t>
            </a:r>
          </a:p>
          <a:p>
            <a:pPr lvl="1"/>
            <a:r>
              <a:rPr lang="tr-TR" dirty="0"/>
              <a:t>-v  kullanmazsanız, aktarılan dosyaları göstermez, işi bitince durur. </a:t>
            </a:r>
          </a:p>
          <a:p>
            <a:pPr lvl="1"/>
            <a:r>
              <a:rPr lang="tr-TR" dirty="0"/>
              <a:t>Eğer elimizde ‘</a:t>
            </a:r>
            <a:r>
              <a:rPr lang="tr-TR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tar -</a:t>
            </a:r>
            <a:r>
              <a:rPr lang="tr-TR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cvf</a:t>
            </a:r>
            <a:r>
              <a:rPr lang="tr-TR" dirty="0"/>
              <a:t>’ ile paketlenmiş, sıkıştırılmamış bir ‘.tar’ uzantılı dosya varsa: </a:t>
            </a:r>
          </a:p>
          <a:p>
            <a:pPr lvl="1"/>
            <a:r>
              <a:rPr lang="tr-TR" dirty="0"/>
              <a:t>Örneğin yedek.tar olsun</a:t>
            </a:r>
          </a:p>
          <a:p>
            <a:pPr lvl="1"/>
            <a:r>
              <a:rPr lang="tr-TR" sz="2400" dirty="0"/>
              <a:t>‘</a:t>
            </a:r>
            <a:r>
              <a:rPr lang="tr-TR" sz="2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gzip</a:t>
            </a:r>
            <a:r>
              <a:rPr lang="tr-TR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 yedek.tar</a:t>
            </a:r>
            <a:r>
              <a:rPr lang="tr-TR" sz="2400" dirty="0"/>
              <a:t>’</a:t>
            </a:r>
          </a:p>
          <a:p>
            <a:pPr lvl="1"/>
            <a:r>
              <a:rPr lang="tr-TR" sz="2400" dirty="0"/>
              <a:t>ile sıkıştırırız, dosya ‘yedek.tar.gz’ olacaktır, yedek.tar ortadan kalkar.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61967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E897F-506D-46F4-84CC-223321240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Sıkıştırılmış Arşivden Açmak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1FBF95-976A-40EA-AE23-68FB5841F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EED06-A45B-49F7-A4E7-E4A0A60926E4}" type="slidenum">
              <a:rPr kumimoji="0" lang="tr-TR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BA0949-32DD-4F44-8AB8-3A6CC536F8A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Elimizde yedek.tar.gz olsun bu dosyayı açmak için </a:t>
            </a:r>
          </a:p>
          <a:p>
            <a:pPr lvl="1"/>
            <a:r>
              <a:rPr lang="tr-TR" dirty="0"/>
              <a:t>‘</a:t>
            </a:r>
            <a:r>
              <a:rPr lang="tr-TR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tar -</a:t>
            </a:r>
            <a:r>
              <a:rPr lang="tr-TR" sz="2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zxvf</a:t>
            </a:r>
            <a:r>
              <a:rPr lang="tr-TR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 yedek.tar.gz</a:t>
            </a:r>
            <a:r>
              <a:rPr lang="tr-TR" dirty="0"/>
              <a:t>’ </a:t>
            </a:r>
          </a:p>
          <a:p>
            <a:pPr lvl="1"/>
            <a:r>
              <a:rPr lang="tr-TR" dirty="0"/>
              <a:t>komutunu kullanabiliriz. </a:t>
            </a:r>
          </a:p>
          <a:p>
            <a:pPr lvl="1"/>
            <a:r>
              <a:rPr lang="tr-TR" dirty="0"/>
              <a:t>-v  kullanmazsanız, açılan dosyaları göstermez, işi bitince durur. </a:t>
            </a:r>
          </a:p>
          <a:p>
            <a:pPr lvl="1"/>
            <a:r>
              <a:rPr lang="tr-TR" dirty="0"/>
              <a:t>Eğer önce tar uzantılı dosyayı açmak isterseniz, yedek.tar’ a ulaşmak için</a:t>
            </a:r>
          </a:p>
          <a:p>
            <a:pPr lvl="1"/>
            <a:r>
              <a:rPr lang="tr-TR" sz="2400" dirty="0"/>
              <a:t>‘</a:t>
            </a:r>
            <a:r>
              <a:rPr lang="tr-TR" sz="2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gunzip</a:t>
            </a:r>
            <a:r>
              <a:rPr lang="tr-TR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 yedek.tar.gz</a:t>
            </a:r>
            <a:r>
              <a:rPr lang="tr-TR" sz="2400" dirty="0"/>
              <a:t>’</a:t>
            </a:r>
          </a:p>
          <a:p>
            <a:pPr lvl="1"/>
            <a:r>
              <a:rPr lang="tr-TR" sz="2400" dirty="0"/>
              <a:t>demelisiniz ‘yedek.tar.gz’ ortadan kalkar, ‘yedek.tar’ gelir.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13725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0D60A-5756-4389-BDA5-EA3F3D734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DEB Paket Kurulumu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A676CB-5FE3-4108-B8A5-3198E992A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EED06-A45B-49F7-A4E7-E4A0A60926E4}" type="slidenum">
              <a:rPr kumimoji="0" lang="tr-TR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7F0CB-7E07-4F94-89A6-5143BAEBA42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‘</a:t>
            </a:r>
            <a:r>
              <a:rPr lang="tr-TR" sz="2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dpkg</a:t>
            </a:r>
            <a:r>
              <a:rPr lang="tr-TR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 -i &lt;dosya yolu&gt;</a:t>
            </a:r>
            <a:r>
              <a:rPr lang="tr-TR" dirty="0"/>
              <a:t>’ komutuyla .</a:t>
            </a:r>
            <a:r>
              <a:rPr lang="tr-TR" dirty="0" err="1"/>
              <a:t>deb</a:t>
            </a:r>
            <a:r>
              <a:rPr lang="tr-TR" dirty="0"/>
              <a:t> uzantılı dosyaları kurabiliriz.</a:t>
            </a:r>
          </a:p>
          <a:p>
            <a:r>
              <a:rPr lang="tr-TR" dirty="0"/>
              <a:t>Ayrıcı dağıtımımızdaki yazılım merkezleri ile yazılımı seçip otomatik olarak indirilip kurulmasını sağlayabilirsiniz.</a:t>
            </a:r>
          </a:p>
        </p:txBody>
      </p:sp>
    </p:spTree>
    <p:extLst>
      <p:ext uri="{BB962C8B-B14F-4D97-AF65-F5344CB8AC3E}">
        <p14:creationId xmlns:p14="http://schemas.microsoft.com/office/powerpoint/2010/main" val="760219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C551B-5D9F-4CFA-A204-810D2AE07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Kelime Sayıcı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0CCA95-D684-423A-86A7-899F2303B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EED06-A45B-49F7-A4E7-E4A0A60926E4}" type="slidenum">
              <a:rPr kumimoji="0" lang="tr-TR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E04102-FABF-42C1-8099-FCB380805B9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‘</a:t>
            </a:r>
            <a:r>
              <a:rPr lang="tr-TR" sz="2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wc</a:t>
            </a:r>
            <a:r>
              <a:rPr lang="tr-TR" dirty="0"/>
              <a:t>’ (Word </a:t>
            </a:r>
            <a:r>
              <a:rPr lang="tr-TR" dirty="0" err="1"/>
              <a:t>Count</a:t>
            </a:r>
            <a:r>
              <a:rPr lang="tr-TR" dirty="0"/>
              <a:t>) komutu ile bir metin dosyasındaki satır, kelime ve karakter sayılarını görüntüleyebiliriz.</a:t>
            </a:r>
          </a:p>
          <a:p>
            <a:pPr marL="0" indent="0">
              <a:buNone/>
            </a:pPr>
            <a:r>
              <a:rPr lang="tr-TR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	&gt; </a:t>
            </a:r>
            <a:r>
              <a:rPr lang="tr-TR" sz="2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wc</a:t>
            </a:r>
            <a:r>
              <a:rPr lang="tr-TR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 /</a:t>
            </a:r>
            <a:r>
              <a:rPr lang="tr-TR" sz="2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etc</a:t>
            </a:r>
            <a:r>
              <a:rPr lang="tr-TR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/</a:t>
            </a:r>
            <a:r>
              <a:rPr lang="tr-TR" sz="2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passwd</a:t>
            </a:r>
            <a:endParaRPr lang="tr-TR" sz="2800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tr-TR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	</a:t>
            </a:r>
            <a:r>
              <a:rPr lang="fr-FR" sz="2800" dirty="0">
                <a:latin typeface="Consolas" panose="020B0609020204030204" pitchFamily="49" charset="0"/>
              </a:rPr>
              <a:t>75  130 3781 /</a:t>
            </a:r>
            <a:r>
              <a:rPr lang="fr-FR" sz="2800" dirty="0" err="1">
                <a:latin typeface="Consolas" panose="020B0609020204030204" pitchFamily="49" charset="0"/>
              </a:rPr>
              <a:t>etc</a:t>
            </a:r>
            <a:r>
              <a:rPr lang="fr-FR" sz="2800" dirty="0">
                <a:latin typeface="Consolas" panose="020B0609020204030204" pitchFamily="49" charset="0"/>
              </a:rPr>
              <a:t>/</a:t>
            </a:r>
            <a:r>
              <a:rPr lang="fr-FR" sz="2800" dirty="0" err="1">
                <a:latin typeface="Consolas" panose="020B0609020204030204" pitchFamily="49" charset="0"/>
              </a:rPr>
              <a:t>passwd</a:t>
            </a:r>
            <a:endParaRPr lang="tr-TR" sz="28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74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C551B-5D9F-4CFA-A204-810D2AE07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Grep</a:t>
            </a:r>
            <a:r>
              <a:rPr lang="tr-TR" dirty="0"/>
              <a:t> Komutu, </a:t>
            </a:r>
            <a:r>
              <a:rPr lang="tr-TR" dirty="0" err="1"/>
              <a:t>Pipe</a:t>
            </a:r>
            <a:r>
              <a:rPr lang="tr-TR" dirty="0"/>
              <a:t> işlemi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0CCA95-D684-423A-86A7-899F2303B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EED06-A45B-49F7-A4E7-E4A0A60926E4}" type="slidenum">
              <a:rPr kumimoji="0" lang="tr-TR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E04102-FABF-42C1-8099-FCB380805B9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tr-TR" dirty="0"/>
              <a:t>‘</a:t>
            </a:r>
            <a:r>
              <a:rPr lang="tr-TR" sz="2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grep</a:t>
            </a:r>
            <a:r>
              <a:rPr lang="tr-TR" dirty="0"/>
              <a:t>’</a:t>
            </a:r>
            <a:r>
              <a:rPr lang="tr-TR" sz="3500" dirty="0"/>
              <a:t> </a:t>
            </a:r>
            <a:r>
              <a:rPr lang="tr-TR" b="0" i="0" u="none" strike="noStrike" baseline="0" dirty="0">
                <a:solidFill>
                  <a:srgbClr val="1C1C1C"/>
                </a:solidFill>
              </a:rPr>
              <a:t>komutu ile bir dosya içinde bir kelime arayabiliriz.</a:t>
            </a:r>
          </a:p>
          <a:p>
            <a:pPr marL="274320" lvl="1" indent="0">
              <a:buNone/>
            </a:pPr>
            <a:r>
              <a:rPr lang="tr-TR" sz="3000" b="1" i="0" u="none" strike="noStrike" baseline="0" dirty="0">
                <a:solidFill>
                  <a:srgbClr val="FF0000"/>
                </a:solidFill>
                <a:latin typeface="Consolas" panose="020B0609020204030204" pitchFamily="49" charset="0"/>
              </a:rPr>
              <a:t>&gt; </a:t>
            </a:r>
            <a:r>
              <a:rPr lang="tr-TR" sz="3000" b="1" i="0" u="none" strike="noStrike" baseline="0" dirty="0" err="1">
                <a:solidFill>
                  <a:srgbClr val="FF0000"/>
                </a:solidFill>
                <a:latin typeface="Consolas" panose="020B0609020204030204" pitchFamily="49" charset="0"/>
              </a:rPr>
              <a:t>grep</a:t>
            </a:r>
            <a:r>
              <a:rPr lang="tr-TR" sz="3000" b="1" i="0" u="none" strike="noStrike" baseline="0" dirty="0">
                <a:solidFill>
                  <a:srgbClr val="FF0000"/>
                </a:solidFill>
                <a:latin typeface="Consolas" panose="020B0609020204030204" pitchFamily="49" charset="0"/>
              </a:rPr>
              <a:t> &lt;aranan kelime&gt; &lt;dosya&gt;</a:t>
            </a:r>
          </a:p>
          <a:p>
            <a:pPr algn="l"/>
            <a:endParaRPr lang="tr-TR" dirty="0"/>
          </a:p>
          <a:p>
            <a:pPr algn="l"/>
            <a:r>
              <a:rPr lang="tr-TR" dirty="0"/>
              <a:t>Bir komutun çıktısını başka bir komut yönlendirerek o komutun girdisi yapma işlemine </a:t>
            </a:r>
            <a:r>
              <a:rPr lang="tr-TR" dirty="0" err="1"/>
              <a:t>köprüleme</a:t>
            </a:r>
            <a:r>
              <a:rPr lang="tr-TR" dirty="0"/>
              <a:t> (</a:t>
            </a:r>
            <a:r>
              <a:rPr lang="tr-TR" dirty="0" err="1"/>
              <a:t>pipe</a:t>
            </a:r>
            <a:r>
              <a:rPr lang="tr-TR" dirty="0"/>
              <a:t>) denir.</a:t>
            </a:r>
          </a:p>
          <a:p>
            <a:pPr marL="0" indent="0">
              <a:buNone/>
            </a:pPr>
            <a:r>
              <a:rPr lang="tr-TR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	</a:t>
            </a:r>
            <a:r>
              <a:rPr lang="tr-TR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&gt; </a:t>
            </a:r>
            <a:r>
              <a:rPr lang="tr-TR" sz="2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ls</a:t>
            </a:r>
            <a:r>
              <a:rPr lang="tr-TR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 –al | </a:t>
            </a:r>
            <a:r>
              <a:rPr lang="tr-TR" sz="2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grep</a:t>
            </a:r>
            <a:r>
              <a:rPr lang="tr-TR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 yedek</a:t>
            </a:r>
          </a:p>
          <a:p>
            <a:pPr marL="274320" lvl="1" indent="0">
              <a:buNone/>
            </a:pPr>
            <a:r>
              <a:rPr lang="tr-TR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drwxr</a:t>
            </a:r>
            <a:r>
              <a:rPr lang="tr-TR" sz="2400" dirty="0">
                <a:solidFill>
                  <a:schemeClr val="tx1"/>
                </a:solidFill>
                <a:latin typeface="Consolas" panose="020B0609020204030204" pitchFamily="49" charset="0"/>
              </a:rPr>
              <a:t>-</a:t>
            </a:r>
            <a:r>
              <a:rPr lang="tr-TR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xr</a:t>
            </a:r>
            <a:r>
              <a:rPr lang="tr-TR" sz="2400" dirty="0">
                <a:solidFill>
                  <a:schemeClr val="tx1"/>
                </a:solidFill>
                <a:latin typeface="Consolas" panose="020B0609020204030204" pitchFamily="49" charset="0"/>
              </a:rPr>
              <a:t>-x   4 gungor </a:t>
            </a:r>
            <a:r>
              <a:rPr lang="tr-TR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academician</a:t>
            </a:r>
            <a:r>
              <a:rPr lang="tr-TR" sz="2400" dirty="0">
                <a:solidFill>
                  <a:schemeClr val="tx1"/>
                </a:solidFill>
                <a:latin typeface="Consolas" panose="020B0609020204030204" pitchFamily="49" charset="0"/>
              </a:rPr>
              <a:t>  33 </a:t>
            </a:r>
            <a:r>
              <a:rPr lang="tr-TR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Feb</a:t>
            </a:r>
            <a:r>
              <a:rPr lang="tr-TR" sz="2400" dirty="0">
                <a:solidFill>
                  <a:schemeClr val="tx1"/>
                </a:solidFill>
                <a:latin typeface="Consolas" panose="020B0609020204030204" pitchFamily="49" charset="0"/>
              </a:rPr>
              <a:t> 20 17:33 yedek5</a:t>
            </a:r>
          </a:p>
          <a:p>
            <a:pPr marL="274320" lvl="1" indent="0">
              <a:buNone/>
            </a:pPr>
            <a:r>
              <a:rPr lang="tr-TR" sz="2400" dirty="0">
                <a:solidFill>
                  <a:schemeClr val="tx1"/>
                </a:solidFill>
                <a:latin typeface="Consolas" panose="020B0609020204030204" pitchFamily="49" charset="0"/>
              </a:rPr>
              <a:t>-</a:t>
            </a:r>
            <a:r>
              <a:rPr lang="tr-TR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rw</a:t>
            </a:r>
            <a:r>
              <a:rPr lang="tr-TR" sz="2400" dirty="0">
                <a:solidFill>
                  <a:schemeClr val="tx1"/>
                </a:solidFill>
                <a:latin typeface="Consolas" panose="020B0609020204030204" pitchFamily="49" charset="0"/>
              </a:rPr>
              <a:t>-r--r--   1 gungor </a:t>
            </a:r>
            <a:r>
              <a:rPr lang="tr-TR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academician</a:t>
            </a:r>
            <a:r>
              <a:rPr lang="tr-TR" sz="2400" dirty="0">
                <a:solidFill>
                  <a:schemeClr val="tx1"/>
                </a:solidFill>
                <a:latin typeface="Consolas" panose="020B0609020204030204" pitchFamily="49" charset="0"/>
              </a:rPr>
              <a:t> 179 </a:t>
            </a:r>
            <a:r>
              <a:rPr lang="tr-TR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Feb</a:t>
            </a:r>
            <a:r>
              <a:rPr lang="tr-TR" sz="2400" dirty="0">
                <a:solidFill>
                  <a:schemeClr val="tx1"/>
                </a:solidFill>
                <a:latin typeface="Consolas" panose="020B0609020204030204" pitchFamily="49" charset="0"/>
              </a:rPr>
              <a:t> 22 14:07 yedek5.tar.gz</a:t>
            </a:r>
          </a:p>
          <a:p>
            <a:pPr marL="274320" lvl="1" indent="0">
              <a:buNone/>
            </a:pPr>
            <a:r>
              <a:rPr lang="tr-TR" sz="2400" dirty="0">
                <a:solidFill>
                  <a:schemeClr val="tx1"/>
                </a:solidFill>
                <a:latin typeface="Consolas" panose="020B0609020204030204" pitchFamily="49" charset="0"/>
              </a:rPr>
              <a:t>-</a:t>
            </a:r>
            <a:r>
              <a:rPr lang="tr-TR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rw</a:t>
            </a:r>
            <a:r>
              <a:rPr lang="tr-TR" sz="2400" dirty="0">
                <a:solidFill>
                  <a:schemeClr val="tx1"/>
                </a:solidFill>
                <a:latin typeface="Consolas" panose="020B0609020204030204" pitchFamily="49" charset="0"/>
              </a:rPr>
              <a:t>-r--r--   1 gungor </a:t>
            </a:r>
            <a:r>
              <a:rPr lang="tr-TR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academician</a:t>
            </a:r>
            <a:r>
              <a:rPr lang="tr-TR" sz="2400" dirty="0">
                <a:solidFill>
                  <a:schemeClr val="tx1"/>
                </a:solidFill>
                <a:latin typeface="Consolas" panose="020B0609020204030204" pitchFamily="49" charset="0"/>
              </a:rPr>
              <a:t> 168 </a:t>
            </a:r>
            <a:r>
              <a:rPr lang="tr-TR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Feb</a:t>
            </a:r>
            <a:r>
              <a:rPr lang="tr-TR" sz="2400" dirty="0">
                <a:solidFill>
                  <a:schemeClr val="tx1"/>
                </a:solidFill>
                <a:latin typeface="Consolas" panose="020B0609020204030204" pitchFamily="49" charset="0"/>
              </a:rPr>
              <a:t> 22 14:15 </a:t>
            </a:r>
            <a:r>
              <a:rPr lang="tr-TR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yedekx</a:t>
            </a:r>
            <a:endParaRPr lang="tr-TR" sz="24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206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C0F26-A110-44E2-9720-6DE6647B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Link işlemi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175527-21EE-404E-9B59-E86B623F3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EED06-A45B-49F7-A4E7-E4A0A60926E4}" type="slidenum">
              <a:rPr kumimoji="0" lang="tr-TR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75A59F-6B0B-499A-A923-A3AE3F0185A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Windows sistemlerdeki </a:t>
            </a:r>
            <a:r>
              <a:rPr lang="tr-TR" dirty="0" err="1"/>
              <a:t>kısayol</a:t>
            </a:r>
            <a:r>
              <a:rPr lang="tr-TR" dirty="0"/>
              <a:t> gibi başka dosyalara, dizinlere </a:t>
            </a:r>
            <a:r>
              <a:rPr lang="tr-TR" dirty="0" err="1"/>
              <a:t>kısayol</a:t>
            </a:r>
            <a:r>
              <a:rPr lang="tr-TR" dirty="0"/>
              <a:t> oluşturma işlemini şu komutla gerçekleştirebiliriz.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&gt; </a:t>
            </a:r>
            <a:r>
              <a:rPr lang="tr-TR" sz="2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ln</a:t>
            </a:r>
            <a:r>
              <a:rPr lang="tr-TR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 -s &lt;dosya yolu&gt; &lt;link yolu&gt;</a:t>
            </a:r>
          </a:p>
          <a:p>
            <a:r>
              <a:rPr lang="tr-TR" dirty="0"/>
              <a:t>Örneğin:</a:t>
            </a: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b="1" dirty="0">
                <a:solidFill>
                  <a:srgbClr val="FF0000"/>
                </a:solidFill>
                <a:latin typeface="Consolas" panose="020B0609020204030204" pitchFamily="49" charset="0"/>
              </a:rPr>
              <a:t>&gt; </a:t>
            </a:r>
            <a:r>
              <a:rPr lang="tr-TR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ln</a:t>
            </a:r>
            <a:r>
              <a:rPr lang="tr-TR" b="1" dirty="0">
                <a:solidFill>
                  <a:srgbClr val="FF0000"/>
                </a:solidFill>
                <a:latin typeface="Consolas" panose="020B0609020204030204" pitchFamily="49" charset="0"/>
              </a:rPr>
              <a:t> -s yedek5 </a:t>
            </a:r>
            <a:r>
              <a:rPr lang="tr-TR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webyedek</a:t>
            </a:r>
            <a:endParaRPr lang="tr-TR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100" dirty="0">
                <a:solidFill>
                  <a:schemeClr val="tx1"/>
                </a:solidFill>
                <a:latin typeface="Consolas" panose="020B0609020204030204" pitchFamily="49" charset="0"/>
              </a:rPr>
              <a:t>&gt; </a:t>
            </a:r>
            <a:r>
              <a:rPr lang="tr-TR" sz="2100" dirty="0" err="1">
                <a:solidFill>
                  <a:schemeClr val="tx1"/>
                </a:solidFill>
                <a:latin typeface="Consolas" panose="020B0609020204030204" pitchFamily="49" charset="0"/>
              </a:rPr>
              <a:t>ls</a:t>
            </a:r>
            <a:r>
              <a:rPr lang="tr-TR" sz="2100" dirty="0">
                <a:solidFill>
                  <a:schemeClr val="tx1"/>
                </a:solidFill>
                <a:latin typeface="Consolas" panose="020B0609020204030204" pitchFamily="49" charset="0"/>
              </a:rPr>
              <a:t> -l</a:t>
            </a: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100" dirty="0">
                <a:solidFill>
                  <a:schemeClr val="tx1"/>
                </a:solidFill>
                <a:latin typeface="Consolas" panose="020B0609020204030204" pitchFamily="49" charset="0"/>
              </a:rPr>
              <a:t>total 16820</a:t>
            </a: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100" dirty="0" err="1">
                <a:solidFill>
                  <a:schemeClr val="tx1"/>
                </a:solidFill>
                <a:latin typeface="Consolas" panose="020B0609020204030204" pitchFamily="49" charset="0"/>
              </a:rPr>
              <a:t>lrwxrwxrwx</a:t>
            </a:r>
            <a:r>
              <a:rPr lang="tr-TR" sz="2100" dirty="0">
                <a:solidFill>
                  <a:schemeClr val="tx1"/>
                </a:solidFill>
                <a:latin typeface="Consolas" panose="020B0609020204030204" pitchFamily="49" charset="0"/>
              </a:rPr>
              <a:t>  1 gungor </a:t>
            </a:r>
            <a:r>
              <a:rPr lang="tr-TR" sz="2100" dirty="0" err="1">
                <a:solidFill>
                  <a:schemeClr val="tx1"/>
                </a:solidFill>
                <a:latin typeface="Consolas" panose="020B0609020204030204" pitchFamily="49" charset="0"/>
              </a:rPr>
              <a:t>academician</a:t>
            </a:r>
            <a:r>
              <a:rPr lang="tr-TR" sz="2100" dirty="0">
                <a:solidFill>
                  <a:schemeClr val="tx1"/>
                </a:solidFill>
                <a:latin typeface="Consolas" panose="020B0609020204030204" pitchFamily="49" charset="0"/>
              </a:rPr>
              <a:t>   6 </a:t>
            </a:r>
            <a:r>
              <a:rPr lang="tr-TR" sz="2100" dirty="0" err="1">
                <a:solidFill>
                  <a:schemeClr val="tx1"/>
                </a:solidFill>
                <a:latin typeface="Consolas" panose="020B0609020204030204" pitchFamily="49" charset="0"/>
              </a:rPr>
              <a:t>Feb</a:t>
            </a:r>
            <a:r>
              <a:rPr lang="tr-TR" sz="2100" dirty="0">
                <a:solidFill>
                  <a:schemeClr val="tx1"/>
                </a:solidFill>
                <a:latin typeface="Consolas" panose="020B0609020204030204" pitchFamily="49" charset="0"/>
              </a:rPr>
              <a:t> 22 14:49 </a:t>
            </a:r>
            <a:r>
              <a:rPr lang="tr-TR" sz="2100" dirty="0" err="1">
                <a:solidFill>
                  <a:schemeClr val="tx1"/>
                </a:solidFill>
                <a:latin typeface="Consolas" panose="020B0609020204030204" pitchFamily="49" charset="0"/>
              </a:rPr>
              <a:t>webyedek</a:t>
            </a:r>
            <a:r>
              <a:rPr lang="tr-TR" sz="2100" dirty="0">
                <a:solidFill>
                  <a:schemeClr val="tx1"/>
                </a:solidFill>
                <a:latin typeface="Consolas" panose="020B0609020204030204" pitchFamily="49" charset="0"/>
              </a:rPr>
              <a:t> -&gt; yedek5</a:t>
            </a: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100" dirty="0" err="1">
                <a:solidFill>
                  <a:schemeClr val="tx1"/>
                </a:solidFill>
                <a:latin typeface="Consolas" panose="020B0609020204030204" pitchFamily="49" charset="0"/>
              </a:rPr>
              <a:t>drwxr</a:t>
            </a:r>
            <a:r>
              <a:rPr lang="tr-TR" sz="2100" dirty="0">
                <a:solidFill>
                  <a:schemeClr val="tx1"/>
                </a:solidFill>
                <a:latin typeface="Consolas" panose="020B0609020204030204" pitchFamily="49" charset="0"/>
              </a:rPr>
              <a:t>-</a:t>
            </a:r>
            <a:r>
              <a:rPr lang="tr-TR" sz="2100" dirty="0" err="1">
                <a:solidFill>
                  <a:schemeClr val="tx1"/>
                </a:solidFill>
                <a:latin typeface="Consolas" panose="020B0609020204030204" pitchFamily="49" charset="0"/>
              </a:rPr>
              <a:t>xr</a:t>
            </a:r>
            <a:r>
              <a:rPr lang="tr-TR" sz="2100" dirty="0">
                <a:solidFill>
                  <a:schemeClr val="tx1"/>
                </a:solidFill>
                <a:latin typeface="Consolas" panose="020B0609020204030204" pitchFamily="49" charset="0"/>
              </a:rPr>
              <a:t>-x  4 gungor </a:t>
            </a:r>
            <a:r>
              <a:rPr lang="tr-TR" sz="2100" dirty="0" err="1">
                <a:solidFill>
                  <a:schemeClr val="tx1"/>
                </a:solidFill>
                <a:latin typeface="Consolas" panose="020B0609020204030204" pitchFamily="49" charset="0"/>
              </a:rPr>
              <a:t>academician</a:t>
            </a:r>
            <a:r>
              <a:rPr lang="tr-TR" sz="2100" dirty="0">
                <a:solidFill>
                  <a:schemeClr val="tx1"/>
                </a:solidFill>
                <a:latin typeface="Consolas" panose="020B0609020204030204" pitchFamily="49" charset="0"/>
              </a:rPr>
              <a:t>  33 </a:t>
            </a:r>
            <a:r>
              <a:rPr lang="tr-TR" sz="2100" dirty="0" err="1">
                <a:solidFill>
                  <a:schemeClr val="tx1"/>
                </a:solidFill>
                <a:latin typeface="Consolas" panose="020B0609020204030204" pitchFamily="49" charset="0"/>
              </a:rPr>
              <a:t>Feb</a:t>
            </a:r>
            <a:r>
              <a:rPr lang="tr-TR" sz="2100" dirty="0">
                <a:solidFill>
                  <a:schemeClr val="tx1"/>
                </a:solidFill>
                <a:latin typeface="Consolas" panose="020B0609020204030204" pitchFamily="49" charset="0"/>
              </a:rPr>
              <a:t> 20 17:33 yedek5</a:t>
            </a: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100" dirty="0">
                <a:solidFill>
                  <a:schemeClr val="tx1"/>
                </a:solidFill>
                <a:latin typeface="Consolas" panose="020B0609020204030204" pitchFamily="49" charset="0"/>
              </a:rPr>
              <a:t>-</a:t>
            </a:r>
            <a:r>
              <a:rPr lang="tr-TR" sz="2100" dirty="0" err="1">
                <a:solidFill>
                  <a:schemeClr val="tx1"/>
                </a:solidFill>
                <a:latin typeface="Consolas" panose="020B0609020204030204" pitchFamily="49" charset="0"/>
              </a:rPr>
              <a:t>rw</a:t>
            </a:r>
            <a:r>
              <a:rPr lang="tr-TR" sz="2100" dirty="0">
                <a:solidFill>
                  <a:schemeClr val="tx1"/>
                </a:solidFill>
                <a:latin typeface="Consolas" panose="020B0609020204030204" pitchFamily="49" charset="0"/>
              </a:rPr>
              <a:t>-r--r--  1 gungor </a:t>
            </a:r>
            <a:r>
              <a:rPr lang="tr-TR" sz="2100" dirty="0" err="1">
                <a:solidFill>
                  <a:schemeClr val="tx1"/>
                </a:solidFill>
                <a:latin typeface="Consolas" panose="020B0609020204030204" pitchFamily="49" charset="0"/>
              </a:rPr>
              <a:t>academician</a:t>
            </a:r>
            <a:r>
              <a:rPr lang="tr-TR" sz="2100" dirty="0">
                <a:solidFill>
                  <a:schemeClr val="tx1"/>
                </a:solidFill>
                <a:latin typeface="Consolas" panose="020B0609020204030204" pitchFamily="49" charset="0"/>
              </a:rPr>
              <a:t> 179 </a:t>
            </a:r>
            <a:r>
              <a:rPr lang="tr-TR" sz="2100" dirty="0" err="1">
                <a:solidFill>
                  <a:schemeClr val="tx1"/>
                </a:solidFill>
                <a:latin typeface="Consolas" panose="020B0609020204030204" pitchFamily="49" charset="0"/>
              </a:rPr>
              <a:t>Feb</a:t>
            </a:r>
            <a:r>
              <a:rPr lang="tr-TR" sz="2100" dirty="0">
                <a:solidFill>
                  <a:schemeClr val="tx1"/>
                </a:solidFill>
                <a:latin typeface="Consolas" panose="020B0609020204030204" pitchFamily="49" charset="0"/>
              </a:rPr>
              <a:t> 22 14:07 yedek5.tar.gz</a:t>
            </a: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100" dirty="0">
                <a:solidFill>
                  <a:schemeClr val="tx1"/>
                </a:solidFill>
                <a:latin typeface="Consolas" panose="020B0609020204030204" pitchFamily="49" charset="0"/>
              </a:rPr>
              <a:t>-</a:t>
            </a:r>
            <a:r>
              <a:rPr lang="tr-TR" sz="2100" dirty="0" err="1">
                <a:solidFill>
                  <a:schemeClr val="tx1"/>
                </a:solidFill>
                <a:latin typeface="Consolas" panose="020B0609020204030204" pitchFamily="49" charset="0"/>
              </a:rPr>
              <a:t>rw</a:t>
            </a:r>
            <a:r>
              <a:rPr lang="tr-TR" sz="2100" dirty="0">
                <a:solidFill>
                  <a:schemeClr val="tx1"/>
                </a:solidFill>
                <a:latin typeface="Consolas" panose="020B0609020204030204" pitchFamily="49" charset="0"/>
              </a:rPr>
              <a:t>-r--r--  1 gungor </a:t>
            </a:r>
            <a:r>
              <a:rPr lang="tr-TR" sz="2100" dirty="0" err="1">
                <a:solidFill>
                  <a:schemeClr val="tx1"/>
                </a:solidFill>
                <a:latin typeface="Consolas" panose="020B0609020204030204" pitchFamily="49" charset="0"/>
              </a:rPr>
              <a:t>academician</a:t>
            </a:r>
            <a:r>
              <a:rPr lang="tr-TR" sz="2100" dirty="0">
                <a:solidFill>
                  <a:schemeClr val="tx1"/>
                </a:solidFill>
                <a:latin typeface="Consolas" panose="020B0609020204030204" pitchFamily="49" charset="0"/>
              </a:rPr>
              <a:t> 168 </a:t>
            </a:r>
            <a:r>
              <a:rPr lang="tr-TR" sz="2100" dirty="0" err="1">
                <a:solidFill>
                  <a:schemeClr val="tx1"/>
                </a:solidFill>
                <a:latin typeface="Consolas" panose="020B0609020204030204" pitchFamily="49" charset="0"/>
              </a:rPr>
              <a:t>Feb</a:t>
            </a:r>
            <a:r>
              <a:rPr lang="tr-TR" sz="2100" dirty="0">
                <a:solidFill>
                  <a:schemeClr val="tx1"/>
                </a:solidFill>
                <a:latin typeface="Consolas" panose="020B0609020204030204" pitchFamily="49" charset="0"/>
              </a:rPr>
              <a:t> 22 14:15 </a:t>
            </a:r>
            <a:r>
              <a:rPr lang="tr-TR" sz="2100" dirty="0" err="1">
                <a:solidFill>
                  <a:schemeClr val="tx1"/>
                </a:solidFill>
                <a:latin typeface="Consolas" panose="020B0609020204030204" pitchFamily="49" charset="0"/>
              </a:rPr>
              <a:t>yedekx</a:t>
            </a:r>
            <a:endParaRPr lang="tr-TR" sz="21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endParaRPr lang="tr-TR" sz="21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8454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F1FCB-04AA-49AA-A2F9-8B87E0FEF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Komutlara Kısa Adlar Takma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6513A7-F261-49F0-8FF7-1C73E62A5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EED06-A45B-49F7-A4E7-E4A0A60926E4}" type="slidenum">
              <a:rPr kumimoji="0" lang="tr-TR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59092-0C7B-404E-9D43-1AFB91BB1F2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Sık kullandığımız komutlara takma adlar atayabiliriz. Örneğin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tr-TR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&gt; </a:t>
            </a:r>
            <a:r>
              <a:rPr lang="tr-TR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alias</a:t>
            </a:r>
            <a:r>
              <a:rPr lang="tr-TR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tr-TR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lsyedek</a:t>
            </a:r>
            <a:r>
              <a:rPr lang="tr-TR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='</a:t>
            </a:r>
            <a:r>
              <a:rPr lang="tr-TR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ls</a:t>
            </a:r>
            <a:r>
              <a:rPr lang="tr-TR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 -al | </a:t>
            </a:r>
            <a:r>
              <a:rPr lang="tr-TR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grep</a:t>
            </a:r>
            <a:r>
              <a:rPr lang="tr-TR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 yedek’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tr-TR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&gt; </a:t>
            </a:r>
            <a:r>
              <a:rPr lang="tr-TR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lsyedek</a:t>
            </a:r>
            <a:endParaRPr lang="tr-TR" sz="2400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274320" lvl="1" indent="0">
              <a:spcBef>
                <a:spcPts val="0"/>
              </a:spcBef>
              <a:buNone/>
            </a:pPr>
            <a:r>
              <a:rPr lang="tr-TR" sz="2000" dirty="0" err="1">
                <a:latin typeface="Consolas" panose="020B0609020204030204" pitchFamily="49" charset="0"/>
              </a:rPr>
              <a:t>lrwxrwxrwx</a:t>
            </a:r>
            <a:r>
              <a:rPr lang="tr-TR" sz="2000" dirty="0">
                <a:latin typeface="Consolas" panose="020B0609020204030204" pitchFamily="49" charset="0"/>
              </a:rPr>
              <a:t>   1 gungor </a:t>
            </a:r>
            <a:r>
              <a:rPr lang="tr-TR" sz="2000" dirty="0" err="1">
                <a:latin typeface="Consolas" panose="020B0609020204030204" pitchFamily="49" charset="0"/>
              </a:rPr>
              <a:t>academician</a:t>
            </a:r>
            <a:r>
              <a:rPr lang="tr-TR" sz="2000" dirty="0">
                <a:latin typeface="Consolas" panose="020B0609020204030204" pitchFamily="49" charset="0"/>
              </a:rPr>
              <a:t>   6 </a:t>
            </a:r>
            <a:r>
              <a:rPr lang="tr-TR" sz="2000" dirty="0" err="1">
                <a:latin typeface="Consolas" panose="020B0609020204030204" pitchFamily="49" charset="0"/>
              </a:rPr>
              <a:t>Feb</a:t>
            </a:r>
            <a:r>
              <a:rPr lang="tr-TR" sz="2000" dirty="0">
                <a:latin typeface="Consolas" panose="020B0609020204030204" pitchFamily="49" charset="0"/>
              </a:rPr>
              <a:t> 22 14:49 </a:t>
            </a:r>
            <a:r>
              <a:rPr lang="tr-TR" sz="2000" dirty="0" err="1">
                <a:latin typeface="Consolas" panose="020B0609020204030204" pitchFamily="49" charset="0"/>
              </a:rPr>
              <a:t>webyedek</a:t>
            </a:r>
            <a:r>
              <a:rPr lang="tr-TR" sz="2000" dirty="0">
                <a:latin typeface="Consolas" panose="020B0609020204030204" pitchFamily="49" charset="0"/>
              </a:rPr>
              <a:t> -&gt; yedek5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tr-TR" sz="2000" dirty="0" err="1">
                <a:latin typeface="Consolas" panose="020B0609020204030204" pitchFamily="49" charset="0"/>
              </a:rPr>
              <a:t>drwxr</a:t>
            </a:r>
            <a:r>
              <a:rPr lang="tr-TR" sz="2000" dirty="0">
                <a:latin typeface="Consolas" panose="020B0609020204030204" pitchFamily="49" charset="0"/>
              </a:rPr>
              <a:t>-</a:t>
            </a:r>
            <a:r>
              <a:rPr lang="tr-TR" sz="2000" dirty="0" err="1">
                <a:latin typeface="Consolas" panose="020B0609020204030204" pitchFamily="49" charset="0"/>
              </a:rPr>
              <a:t>xr</a:t>
            </a:r>
            <a:r>
              <a:rPr lang="tr-TR" sz="2000" dirty="0">
                <a:latin typeface="Consolas" panose="020B0609020204030204" pitchFamily="49" charset="0"/>
              </a:rPr>
              <a:t>-x   4 gungor </a:t>
            </a:r>
            <a:r>
              <a:rPr lang="tr-TR" sz="2000" dirty="0" err="1">
                <a:latin typeface="Consolas" panose="020B0609020204030204" pitchFamily="49" charset="0"/>
              </a:rPr>
              <a:t>academician</a:t>
            </a:r>
            <a:r>
              <a:rPr lang="tr-TR" sz="2000" dirty="0">
                <a:latin typeface="Consolas" panose="020B0609020204030204" pitchFamily="49" charset="0"/>
              </a:rPr>
              <a:t>  33 </a:t>
            </a:r>
            <a:r>
              <a:rPr lang="tr-TR" sz="2000" dirty="0" err="1">
                <a:latin typeface="Consolas" panose="020B0609020204030204" pitchFamily="49" charset="0"/>
              </a:rPr>
              <a:t>Feb</a:t>
            </a:r>
            <a:r>
              <a:rPr lang="tr-TR" sz="2000" dirty="0">
                <a:latin typeface="Consolas" panose="020B0609020204030204" pitchFamily="49" charset="0"/>
              </a:rPr>
              <a:t> 20 17:33 yedek5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tr-TR" sz="2000" dirty="0">
                <a:latin typeface="Consolas" panose="020B0609020204030204" pitchFamily="49" charset="0"/>
              </a:rPr>
              <a:t>-</a:t>
            </a:r>
            <a:r>
              <a:rPr lang="tr-TR" sz="2000" dirty="0" err="1">
                <a:latin typeface="Consolas" panose="020B0609020204030204" pitchFamily="49" charset="0"/>
              </a:rPr>
              <a:t>rw</a:t>
            </a:r>
            <a:r>
              <a:rPr lang="tr-TR" sz="2000" dirty="0">
                <a:latin typeface="Consolas" panose="020B0609020204030204" pitchFamily="49" charset="0"/>
              </a:rPr>
              <a:t>-r--r--   1 gungor </a:t>
            </a:r>
            <a:r>
              <a:rPr lang="tr-TR" sz="2000" dirty="0" err="1">
                <a:latin typeface="Consolas" panose="020B0609020204030204" pitchFamily="49" charset="0"/>
              </a:rPr>
              <a:t>academician</a:t>
            </a:r>
            <a:r>
              <a:rPr lang="tr-TR" sz="2000" dirty="0">
                <a:latin typeface="Consolas" panose="020B0609020204030204" pitchFamily="49" charset="0"/>
              </a:rPr>
              <a:t> 179 </a:t>
            </a:r>
            <a:r>
              <a:rPr lang="tr-TR" sz="2000" dirty="0" err="1">
                <a:latin typeface="Consolas" panose="020B0609020204030204" pitchFamily="49" charset="0"/>
              </a:rPr>
              <a:t>Feb</a:t>
            </a:r>
            <a:r>
              <a:rPr lang="tr-TR" sz="2000" dirty="0">
                <a:latin typeface="Consolas" panose="020B0609020204030204" pitchFamily="49" charset="0"/>
              </a:rPr>
              <a:t> 22 14:07 yedek5.tar.gz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tr-TR" sz="2000" dirty="0">
                <a:latin typeface="Consolas" panose="020B0609020204030204" pitchFamily="49" charset="0"/>
              </a:rPr>
              <a:t>-</a:t>
            </a:r>
            <a:r>
              <a:rPr lang="tr-TR" sz="2000" dirty="0" err="1">
                <a:latin typeface="Consolas" panose="020B0609020204030204" pitchFamily="49" charset="0"/>
              </a:rPr>
              <a:t>rw</a:t>
            </a:r>
            <a:r>
              <a:rPr lang="tr-TR" sz="2000" dirty="0">
                <a:latin typeface="Consolas" panose="020B0609020204030204" pitchFamily="49" charset="0"/>
              </a:rPr>
              <a:t>-r--r--   1 gungor </a:t>
            </a:r>
            <a:r>
              <a:rPr lang="tr-TR" sz="2000" dirty="0" err="1">
                <a:latin typeface="Consolas" panose="020B0609020204030204" pitchFamily="49" charset="0"/>
              </a:rPr>
              <a:t>academician</a:t>
            </a:r>
            <a:r>
              <a:rPr lang="tr-TR" sz="2000" dirty="0">
                <a:latin typeface="Consolas" panose="020B0609020204030204" pitchFamily="49" charset="0"/>
              </a:rPr>
              <a:t> 168 </a:t>
            </a:r>
            <a:r>
              <a:rPr lang="tr-TR" sz="2000" dirty="0" err="1">
                <a:latin typeface="Consolas" panose="020B0609020204030204" pitchFamily="49" charset="0"/>
              </a:rPr>
              <a:t>Feb</a:t>
            </a:r>
            <a:r>
              <a:rPr lang="tr-TR" sz="2000" dirty="0">
                <a:latin typeface="Consolas" panose="020B0609020204030204" pitchFamily="49" charset="0"/>
              </a:rPr>
              <a:t> 22 14:15 </a:t>
            </a:r>
            <a:r>
              <a:rPr lang="tr-TR" sz="2000" dirty="0" err="1">
                <a:latin typeface="Consolas" panose="020B0609020204030204" pitchFamily="49" charset="0"/>
              </a:rPr>
              <a:t>yedekx</a:t>
            </a:r>
            <a:endParaRPr lang="tr-TR" sz="2000" dirty="0">
              <a:latin typeface="Consolas" panose="020B0609020204030204" pitchFamily="49" charset="0"/>
            </a:endParaRPr>
          </a:p>
          <a:p>
            <a:pPr marL="274320" lvl="1" indent="0">
              <a:spcBef>
                <a:spcPts val="0"/>
              </a:spcBef>
              <a:buNone/>
            </a:pPr>
            <a:endParaRPr lang="tr-TR" sz="20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7526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F1FCB-04AA-49AA-A2F9-8B87E0FEF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Komutlara Kısa Adlar Takma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6513A7-F261-49F0-8FF7-1C73E62A5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EED06-A45B-49F7-A4E7-E4A0A60926E4}" type="slidenum">
              <a:rPr kumimoji="0" lang="tr-TR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59092-0C7B-404E-9D43-1AFB91BB1F2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tr-TR" sz="2200" dirty="0"/>
              <a:t>Sistemde tanımlı takma adları görmek için yalın halde ‘</a:t>
            </a:r>
            <a:r>
              <a:rPr lang="tr-TR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alias</a:t>
            </a:r>
            <a:r>
              <a:rPr lang="tr-TR" sz="2200" dirty="0"/>
              <a:t>’ komutunu kullanabiliriz.</a:t>
            </a:r>
          </a:p>
          <a:p>
            <a:pPr>
              <a:spcBef>
                <a:spcPts val="0"/>
              </a:spcBef>
            </a:pPr>
            <a:r>
              <a:rPr lang="tr-TR" sz="2200" dirty="0"/>
              <a:t>Sistemde tanımlı olan takma adları kaldırmak için ‘</a:t>
            </a:r>
            <a:r>
              <a:rPr lang="tr-TR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unalias</a:t>
            </a:r>
            <a:r>
              <a:rPr lang="tr-TR" b="1" dirty="0">
                <a:solidFill>
                  <a:srgbClr val="FF0000"/>
                </a:solidFill>
                <a:latin typeface="Consolas" panose="020B0609020204030204" pitchFamily="49" charset="0"/>
              </a:rPr>
              <a:t> &lt;takma ad&gt;</a:t>
            </a:r>
            <a:r>
              <a:rPr lang="tr-TR" sz="2200" dirty="0"/>
              <a:t>’</a:t>
            </a:r>
          </a:p>
          <a:p>
            <a:pPr>
              <a:spcBef>
                <a:spcPts val="0"/>
              </a:spcBef>
            </a:pPr>
            <a:r>
              <a:rPr lang="tr-TR" sz="2200" dirty="0"/>
              <a:t>komutunu kullanabiliriz.</a:t>
            </a:r>
          </a:p>
        </p:txBody>
      </p:sp>
    </p:spTree>
    <p:extLst>
      <p:ext uri="{BB962C8B-B14F-4D97-AF65-F5344CB8AC3E}">
        <p14:creationId xmlns:p14="http://schemas.microsoft.com/office/powerpoint/2010/main" val="15540008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C47B-2D15-40CE-9872-44F640353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Bash</a:t>
            </a:r>
            <a:r>
              <a:rPr lang="tr-TR" dirty="0"/>
              <a:t> Çalıştırılabilir Dosya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C5FC96-2FAB-42A1-A026-C147FCFCF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EED06-A45B-49F7-A4E7-E4A0A60926E4}" type="slidenum">
              <a:rPr kumimoji="0" lang="tr-TR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9552E-EB38-4E40-923D-44FF0C45240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Daha önce görmüştük, bir dizi komut çalıştıracaksanız, </a:t>
            </a:r>
            <a:r>
              <a:rPr lang="tr-TR" dirty="0" err="1"/>
              <a:t>bash</a:t>
            </a:r>
            <a:r>
              <a:rPr lang="tr-TR" dirty="0"/>
              <a:t> file yapılarını öğrenin. Kaynak: (https://www.yusufsezer.com.tr/linux-bash/)</a:t>
            </a:r>
          </a:p>
          <a:p>
            <a:r>
              <a:rPr lang="tr-TR" dirty="0"/>
              <a:t>Örneğin bir kullanıcıyı yedekleyip silen çalıştırılabilir bir dosya yapalım.		</a:t>
            </a:r>
          </a:p>
          <a:p>
            <a:pPr marL="0" indent="0">
              <a:buNone/>
            </a:pPr>
            <a:r>
              <a:rPr lang="tr-TR" dirty="0">
                <a:latin typeface="Consolas" panose="020B0609020204030204" pitchFamily="49" charset="0"/>
              </a:rPr>
              <a:t>	&gt; nano </a:t>
            </a:r>
            <a:r>
              <a:rPr lang="tr-TR" dirty="0" err="1">
                <a:latin typeface="Consolas" panose="020B0609020204030204" pitchFamily="49" charset="0"/>
              </a:rPr>
              <a:t>rmuser</a:t>
            </a:r>
            <a:endParaRPr lang="tr-TR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tr-TR" dirty="0">
                <a:latin typeface="Consolas" panose="020B0609020204030204" pitchFamily="49" charset="0"/>
              </a:rPr>
              <a:t>		#!/bin/bash</a:t>
            </a:r>
          </a:p>
          <a:p>
            <a:pPr marL="0" indent="0">
              <a:buNone/>
            </a:pPr>
            <a:r>
              <a:rPr lang="tr-TR" dirty="0">
                <a:latin typeface="Consolas" panose="020B0609020204030204" pitchFamily="49" charset="0"/>
              </a:rPr>
              <a:t>		</a:t>
            </a:r>
            <a:r>
              <a:rPr lang="tr-TR" dirty="0" err="1">
                <a:latin typeface="Consolas" panose="020B0609020204030204" pitchFamily="49" charset="0"/>
              </a:rPr>
              <a:t>echo</a:t>
            </a:r>
            <a:r>
              <a:rPr lang="tr-TR" dirty="0">
                <a:latin typeface="Consolas" panose="020B0609020204030204" pitchFamily="49" charset="0"/>
              </a:rPr>
              <a:t> "</a:t>
            </a:r>
            <a:r>
              <a:rPr lang="tr-TR" dirty="0" err="1">
                <a:latin typeface="Consolas" panose="020B0609020204030204" pitchFamily="49" charset="0"/>
              </a:rPr>
              <a:t>Kullanici</a:t>
            </a:r>
            <a:r>
              <a:rPr lang="tr-TR" dirty="0">
                <a:latin typeface="Consolas" panose="020B0609020204030204" pitchFamily="49" charset="0"/>
              </a:rPr>
              <a:t> $1 </a:t>
            </a:r>
            <a:r>
              <a:rPr lang="tr-TR" dirty="0" err="1">
                <a:latin typeface="Consolas" panose="020B0609020204030204" pitchFamily="49" charset="0"/>
              </a:rPr>
              <a:t>kaldiriliyor</a:t>
            </a:r>
            <a:r>
              <a:rPr lang="tr-TR" dirty="0">
                <a:latin typeface="Consolas" panose="020B0609020204030204" pitchFamily="49" charset="0"/>
              </a:rPr>
              <a:t>..."</a:t>
            </a:r>
          </a:p>
          <a:p>
            <a:pPr marL="0" indent="0">
              <a:buNone/>
            </a:pPr>
            <a:r>
              <a:rPr lang="tr-TR" dirty="0">
                <a:latin typeface="Consolas" panose="020B0609020204030204" pitchFamily="49" charset="0"/>
              </a:rPr>
              <a:t>		</a:t>
            </a:r>
            <a:r>
              <a:rPr lang="tr-TR" dirty="0" err="1">
                <a:latin typeface="Consolas" panose="020B0609020204030204" pitchFamily="49" charset="0"/>
              </a:rPr>
              <a:t>sudo</a:t>
            </a:r>
            <a:r>
              <a:rPr lang="tr-TR" dirty="0">
                <a:latin typeface="Consolas" panose="020B0609020204030204" pitchFamily="49" charset="0"/>
              </a:rPr>
              <a:t> tar -</a:t>
            </a:r>
            <a:r>
              <a:rPr lang="tr-TR" dirty="0" err="1">
                <a:latin typeface="Consolas" panose="020B0609020204030204" pitchFamily="49" charset="0"/>
              </a:rPr>
              <a:t>zcvf</a:t>
            </a:r>
            <a:r>
              <a:rPr lang="tr-TR" dirty="0">
                <a:latin typeface="Consolas" panose="020B0609020204030204" pitchFamily="49" charset="0"/>
              </a:rPr>
              <a:t> $1.gz /</a:t>
            </a:r>
            <a:r>
              <a:rPr lang="tr-TR" dirty="0" err="1">
                <a:latin typeface="Consolas" panose="020B0609020204030204" pitchFamily="49" charset="0"/>
              </a:rPr>
              <a:t>home</a:t>
            </a:r>
            <a:r>
              <a:rPr lang="tr-TR" dirty="0">
                <a:latin typeface="Consolas" panose="020B0609020204030204" pitchFamily="49" charset="0"/>
              </a:rPr>
              <a:t>/$1</a:t>
            </a:r>
          </a:p>
          <a:p>
            <a:pPr marL="0" indent="0">
              <a:buNone/>
            </a:pPr>
            <a:r>
              <a:rPr lang="tr-TR" dirty="0">
                <a:latin typeface="Consolas" panose="020B0609020204030204" pitchFamily="49" charset="0"/>
              </a:rPr>
              <a:t>		</a:t>
            </a:r>
            <a:r>
              <a:rPr lang="tr-TR" dirty="0" err="1">
                <a:latin typeface="Consolas" panose="020B0609020204030204" pitchFamily="49" charset="0"/>
              </a:rPr>
              <a:t>sudo</a:t>
            </a:r>
            <a:r>
              <a:rPr lang="tr-TR" dirty="0">
                <a:latin typeface="Consolas" panose="020B0609020204030204" pitchFamily="49" charset="0"/>
              </a:rPr>
              <a:t> </a:t>
            </a:r>
            <a:r>
              <a:rPr lang="tr-TR" dirty="0" err="1">
                <a:latin typeface="Consolas" panose="020B0609020204030204" pitchFamily="49" charset="0"/>
              </a:rPr>
              <a:t>userdel</a:t>
            </a:r>
            <a:r>
              <a:rPr lang="tr-TR" dirty="0">
                <a:latin typeface="Consolas" panose="020B0609020204030204" pitchFamily="49" charset="0"/>
              </a:rPr>
              <a:t> –r $1</a:t>
            </a:r>
          </a:p>
          <a:p>
            <a:pPr marL="0" indent="0">
              <a:buNone/>
            </a:pPr>
            <a:r>
              <a:rPr lang="tr-TR" dirty="0">
                <a:latin typeface="Consolas" panose="020B0609020204030204" pitchFamily="49" charset="0"/>
              </a:rPr>
              <a:t>	&gt; </a:t>
            </a:r>
            <a:r>
              <a:rPr lang="tr-TR" dirty="0" err="1">
                <a:latin typeface="Consolas" panose="020B0609020204030204" pitchFamily="49" charset="0"/>
              </a:rPr>
              <a:t>chmod</a:t>
            </a:r>
            <a:r>
              <a:rPr lang="tr-TR" dirty="0">
                <a:latin typeface="Consolas" panose="020B0609020204030204" pitchFamily="49" charset="0"/>
              </a:rPr>
              <a:t> +x </a:t>
            </a:r>
            <a:r>
              <a:rPr lang="tr-TR" dirty="0" err="1">
                <a:latin typeface="Consolas" panose="020B0609020204030204" pitchFamily="49" charset="0"/>
              </a:rPr>
              <a:t>rmuser</a:t>
            </a:r>
            <a:endParaRPr lang="tr-TR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tr-TR" dirty="0">
                <a:latin typeface="Consolas" panose="020B0609020204030204" pitchFamily="49" charset="0"/>
              </a:rPr>
              <a:t>	&gt; ./</a:t>
            </a:r>
            <a:r>
              <a:rPr lang="tr-TR" dirty="0" err="1">
                <a:latin typeface="Consolas" panose="020B0609020204030204" pitchFamily="49" charset="0"/>
              </a:rPr>
              <a:t>rmuser</a:t>
            </a:r>
            <a:r>
              <a:rPr lang="tr-TR" dirty="0">
                <a:latin typeface="Consolas" panose="020B0609020204030204" pitchFamily="49" charset="0"/>
              </a:rPr>
              <a:t> gungor</a:t>
            </a:r>
          </a:p>
          <a:p>
            <a:endParaRPr lang="tr-TR" dirty="0"/>
          </a:p>
          <a:p>
            <a:r>
              <a:rPr lang="tr-TR" dirty="0"/>
              <a:t>Yalnız çok tehlikeli bir script oldu!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A7499C5-8702-4892-AE8E-AA51A9E804C7}"/>
              </a:ext>
            </a:extLst>
          </p:cNvPr>
          <p:cNvGrpSpPr/>
          <p:nvPr/>
        </p:nvGrpSpPr>
        <p:grpSpPr>
          <a:xfrm>
            <a:off x="4213170" y="5085184"/>
            <a:ext cx="2664296" cy="990600"/>
            <a:chOff x="4139952" y="5390728"/>
            <a:chExt cx="2664296" cy="990600"/>
          </a:xfrm>
        </p:grpSpPr>
        <p:sp>
          <p:nvSpPr>
            <p:cNvPr id="5" name="Arrow: Left 4">
              <a:extLst>
                <a:ext uri="{FF2B5EF4-FFF2-40B4-BE49-F238E27FC236}">
                  <a16:creationId xmlns:a16="http://schemas.microsoft.com/office/drawing/2014/main" id="{9EB5CDE8-E4F5-4377-9A26-2CDC72D3E81C}"/>
                </a:ext>
              </a:extLst>
            </p:cNvPr>
            <p:cNvSpPr/>
            <p:nvPr/>
          </p:nvSpPr>
          <p:spPr>
            <a:xfrm>
              <a:off x="4139952" y="5390728"/>
              <a:ext cx="2592288" cy="990600"/>
            </a:xfrm>
            <a:prstGeom prst="lef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30C7FF-126C-4A75-BE26-1746F22F1033}"/>
                </a:ext>
              </a:extLst>
            </p:cNvPr>
            <p:cNvSpPr txBox="1"/>
            <p:nvPr/>
          </p:nvSpPr>
          <p:spPr>
            <a:xfrm flipH="1">
              <a:off x="4499992" y="5661248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/>
                <a:t>Başında ‘</a:t>
              </a:r>
              <a:r>
                <a:rPr lang="tr-TR" sz="2400" dirty="0">
                  <a:latin typeface="Consolas" panose="020B0609020204030204" pitchFamily="49" charset="0"/>
                </a:rPr>
                <a:t>./</a:t>
              </a:r>
              <a:r>
                <a:rPr lang="tr-TR" sz="2400" dirty="0"/>
                <a:t>’ şart!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17186A6-7861-4808-A7E3-76C8FC6A9539}"/>
              </a:ext>
            </a:extLst>
          </p:cNvPr>
          <p:cNvSpPr/>
          <p:nvPr/>
        </p:nvSpPr>
        <p:spPr>
          <a:xfrm>
            <a:off x="2339752" y="3284984"/>
            <a:ext cx="5760640" cy="16643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34172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32BB2-C56B-4CB9-A05E-31CA31DA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Teşekkürler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CE7759-E574-45B3-93BB-03EC6DB6C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EED06-A45B-49F7-A4E7-E4A0A60926E4}" type="slidenum">
              <a:rPr kumimoji="0" lang="tr-TR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4D3B31-A02F-48EC-B1A6-BF3E53E173B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454529-6EC9-4D84-849C-213D035E4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745" y="260648"/>
            <a:ext cx="5887751" cy="637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89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575C7-99F8-4B9A-8CE0-135215F75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Komut – </a:t>
            </a:r>
            <a:r>
              <a:rPr lang="tr-TR" dirty="0" err="1"/>
              <a:t>chmod</a:t>
            </a:r>
            <a:r>
              <a:rPr lang="tr-TR" dirty="0"/>
              <a:t>, Linux’ta Yetki Sistemi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8768D8-9E26-4FDB-B179-EDAE9757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33D3DB-36E0-41E2-81FC-190C1EEA703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Linux sistemlerde her dosya ve dizin için oluşturan kullanıcı, kullanıcının bağlı olduğu grup ve diğer kullanıcılar için 3 dizi yetki tanımı yapılmaktadır.</a:t>
            </a:r>
          </a:p>
          <a:p>
            <a:pPr lvl="1"/>
            <a:r>
              <a:rPr lang="tr-TR" dirty="0"/>
              <a:t>‘</a:t>
            </a:r>
            <a:r>
              <a:rPr lang="tr-TR" dirty="0" err="1">
                <a:latin typeface="Consolas" panose="020B0609020204030204" pitchFamily="49" charset="0"/>
              </a:rPr>
              <a:t>chmod</a:t>
            </a:r>
            <a:r>
              <a:rPr lang="tr-TR" dirty="0"/>
              <a:t>’ komutu yetkileri belirler.</a:t>
            </a:r>
          </a:p>
          <a:p>
            <a:r>
              <a:rPr lang="tr-TR" dirty="0"/>
              <a:t>Yetkileri görmek için ‘</a:t>
            </a:r>
            <a:r>
              <a:rPr lang="tr-TR" dirty="0" err="1">
                <a:latin typeface="Consolas" panose="020B0609020204030204" pitchFamily="49" charset="0"/>
              </a:rPr>
              <a:t>ls</a:t>
            </a:r>
            <a:r>
              <a:rPr lang="tr-TR" dirty="0">
                <a:latin typeface="Consolas" panose="020B0609020204030204" pitchFamily="49" charset="0"/>
              </a:rPr>
              <a:t> –l</a:t>
            </a:r>
            <a:r>
              <a:rPr lang="tr-TR" dirty="0"/>
              <a:t>’ parametresinden gelen detaylı çıktıdan faydalanabiliriz. </a:t>
            </a:r>
          </a:p>
          <a:p>
            <a:pPr lvl="1"/>
            <a:r>
              <a:rPr lang="tr-TR" dirty="0"/>
              <a:t>Devam slaytta sol tarafta gözüken ‘–</a:t>
            </a:r>
            <a:r>
              <a:rPr lang="tr-TR" dirty="0" err="1"/>
              <a:t>rw</a:t>
            </a:r>
            <a:r>
              <a:rPr lang="tr-TR" dirty="0"/>
              <a:t>-</a:t>
            </a:r>
            <a:r>
              <a:rPr lang="tr-TR" dirty="0" err="1"/>
              <a:t>rw</a:t>
            </a:r>
            <a:r>
              <a:rPr lang="tr-TR" dirty="0"/>
              <a:t>-r–’ şeklindeki kısımlara bakınız.</a:t>
            </a:r>
          </a:p>
        </p:txBody>
      </p:sp>
    </p:spTree>
    <p:extLst>
      <p:ext uri="{BB962C8B-B14F-4D97-AF65-F5344CB8AC3E}">
        <p14:creationId xmlns:p14="http://schemas.microsoft.com/office/powerpoint/2010/main" val="3529794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15190-EF54-47D9-B0AA-6FEF687DB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Komut – ‘</a:t>
            </a:r>
            <a:r>
              <a:rPr lang="tr-TR" dirty="0" err="1">
                <a:latin typeface="Consolas" panose="020B0609020204030204" pitchFamily="49" charset="0"/>
              </a:rPr>
              <a:t>ls</a:t>
            </a:r>
            <a:r>
              <a:rPr lang="tr-TR" dirty="0">
                <a:latin typeface="Consolas" panose="020B0609020204030204" pitchFamily="49" charset="0"/>
              </a:rPr>
              <a:t> -l</a:t>
            </a:r>
            <a:r>
              <a:rPr lang="tr-TR" dirty="0"/>
              <a:t>’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D6713F-AE70-44AC-B289-E7F45242C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075AC0-062B-4E43-B099-03F72F066E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579296" cy="4937760"/>
          </a:xfrm>
        </p:spPr>
        <p:txBody>
          <a:bodyPr>
            <a:normAutofit fontScale="62500" lnSpcReduction="20000"/>
          </a:bodyPr>
          <a:lstStyle/>
          <a:p>
            <a:r>
              <a:rPr lang="tr-TR" sz="3400" dirty="0"/>
              <a:t>Dosyalar hakkında maksimum bilgilendirme alabileceğiniz komuttur.</a:t>
            </a:r>
          </a:p>
          <a:p>
            <a:pPr lvl="1"/>
            <a:r>
              <a:rPr lang="tr-TR" sz="3200" dirty="0"/>
              <a:t>Klasörler ‘d’ ile başlar. Normal dosya ise başta ‘-’ olur.</a:t>
            </a:r>
          </a:p>
          <a:p>
            <a:pPr lvl="1"/>
            <a:r>
              <a:rPr lang="tr-TR" sz="3200" dirty="0"/>
              <a:t>‘</a:t>
            </a:r>
            <a:r>
              <a:rPr lang="tr-TR" sz="3200" dirty="0" err="1"/>
              <a:t>rwx</a:t>
            </a:r>
            <a:r>
              <a:rPr lang="tr-TR" sz="3200" dirty="0"/>
              <a:t>’ (</a:t>
            </a:r>
            <a:r>
              <a:rPr lang="tr-TR" sz="3200" dirty="0" err="1"/>
              <a:t>read</a:t>
            </a:r>
            <a:r>
              <a:rPr lang="tr-TR" sz="3200" dirty="0"/>
              <a:t>/</a:t>
            </a:r>
            <a:r>
              <a:rPr lang="tr-TR" sz="3200" dirty="0" err="1"/>
              <a:t>write</a:t>
            </a:r>
            <a:r>
              <a:rPr lang="tr-TR" sz="3200" dirty="0"/>
              <a:t>/</a:t>
            </a:r>
            <a:r>
              <a:rPr lang="tr-TR" sz="3200" dirty="0" err="1"/>
              <a:t>execute</a:t>
            </a:r>
            <a:r>
              <a:rPr lang="tr-TR" sz="3200" dirty="0"/>
              <a:t>) ifadeleri kendim, grup ve </a:t>
            </a:r>
            <a:br>
              <a:rPr lang="tr-TR" sz="3200" dirty="0"/>
            </a:br>
            <a:r>
              <a:rPr lang="tr-TR" sz="3200" dirty="0"/>
              <a:t>diğerleri için yetkiler için nedir görürüz.</a:t>
            </a:r>
          </a:p>
          <a:p>
            <a:pPr lvl="1"/>
            <a:r>
              <a:rPr lang="tr-TR" sz="3200" dirty="0"/>
              <a:t>Dosya/dizin hangi kullanıcı ve grubundur gösterilir.</a:t>
            </a:r>
          </a:p>
          <a:p>
            <a:pPr lvl="1"/>
            <a:r>
              <a:rPr lang="tr-TR" sz="3200" dirty="0"/>
              <a:t>Boyut ve tarih gösterilir. Bulunduğumuz yıl ise yazılmaz.</a:t>
            </a: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endParaRPr lang="tr-TR" sz="2400" dirty="0">
              <a:latin typeface="Consolas" panose="020B0609020204030204" pitchFamily="49" charset="0"/>
            </a:endParaRP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400" dirty="0">
                <a:latin typeface="Consolas" panose="020B0609020204030204" pitchFamily="49" charset="0"/>
              </a:rPr>
              <a:t>&gt; </a:t>
            </a:r>
            <a:r>
              <a:rPr lang="tr-TR" sz="2400" dirty="0" err="1">
                <a:latin typeface="Consolas" panose="020B0609020204030204" pitchFamily="49" charset="0"/>
              </a:rPr>
              <a:t>ls</a:t>
            </a:r>
            <a:r>
              <a:rPr lang="tr-TR" sz="2400" dirty="0">
                <a:latin typeface="Consolas" panose="020B0609020204030204" pitchFamily="49" charset="0"/>
              </a:rPr>
              <a:t> -l</a:t>
            </a: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400" dirty="0">
                <a:latin typeface="Consolas" panose="020B0609020204030204" pitchFamily="49" charset="0"/>
              </a:rPr>
              <a:t>total 16792</a:t>
            </a: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400" dirty="0" err="1">
                <a:latin typeface="Consolas" panose="020B0609020204030204" pitchFamily="49" charset="0"/>
              </a:rPr>
              <a:t>drwxr</a:t>
            </a:r>
            <a:r>
              <a:rPr lang="tr-TR" sz="2400" dirty="0">
                <a:latin typeface="Consolas" panose="020B0609020204030204" pitchFamily="49" charset="0"/>
              </a:rPr>
              <a:t>-</a:t>
            </a:r>
            <a:r>
              <a:rPr lang="tr-TR" sz="2400" dirty="0" err="1">
                <a:latin typeface="Consolas" panose="020B0609020204030204" pitchFamily="49" charset="0"/>
              </a:rPr>
              <a:t>xr</a:t>
            </a:r>
            <a:r>
              <a:rPr lang="tr-TR" sz="2400" dirty="0">
                <a:latin typeface="Consolas" panose="020B0609020204030204" pitchFamily="49" charset="0"/>
              </a:rPr>
              <a:t>-x 10 </a:t>
            </a:r>
            <a:r>
              <a:rPr lang="tr-TR" sz="2400" dirty="0" err="1">
                <a:latin typeface="Consolas" panose="020B0609020204030204" pitchFamily="49" charset="0"/>
              </a:rPr>
              <a:t>root</a:t>
            </a:r>
            <a:r>
              <a:rPr lang="tr-TR" sz="2400" dirty="0">
                <a:latin typeface="Consolas" panose="020B0609020204030204" pitchFamily="49" charset="0"/>
              </a:rPr>
              <a:t>   </a:t>
            </a:r>
            <a:r>
              <a:rPr lang="tr-TR" sz="2400" dirty="0" err="1">
                <a:latin typeface="Consolas" panose="020B0609020204030204" pitchFamily="49" charset="0"/>
              </a:rPr>
              <a:t>root</a:t>
            </a:r>
            <a:r>
              <a:rPr lang="tr-TR" sz="2400" dirty="0">
                <a:latin typeface="Consolas" panose="020B0609020204030204" pitchFamily="49" charset="0"/>
              </a:rPr>
              <a:t>            4096 </a:t>
            </a:r>
            <a:r>
              <a:rPr lang="tr-TR" sz="2400" dirty="0" err="1">
                <a:latin typeface="Consolas" panose="020B0609020204030204" pitchFamily="49" charset="0"/>
              </a:rPr>
              <a:t>Sep</a:t>
            </a:r>
            <a:r>
              <a:rPr lang="tr-TR" sz="2400" dirty="0">
                <a:latin typeface="Consolas" panose="020B0609020204030204" pitchFamily="49" charset="0"/>
              </a:rPr>
              <a:t>  7  2018 freetds-1.00.92</a:t>
            </a: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400" dirty="0">
                <a:latin typeface="Consolas" panose="020B0609020204030204" pitchFamily="49" charset="0"/>
              </a:rPr>
              <a:t>-</a:t>
            </a:r>
            <a:r>
              <a:rPr lang="tr-TR" sz="2400" dirty="0" err="1">
                <a:latin typeface="Consolas" panose="020B0609020204030204" pitchFamily="49" charset="0"/>
              </a:rPr>
              <a:t>rw</a:t>
            </a:r>
            <a:r>
              <a:rPr lang="tr-TR" sz="2400" dirty="0">
                <a:latin typeface="Consolas" panose="020B0609020204030204" pitchFamily="49" charset="0"/>
              </a:rPr>
              <a:t>-r--r--  1 gungor </a:t>
            </a:r>
            <a:r>
              <a:rPr lang="tr-TR" sz="2400" dirty="0" err="1">
                <a:latin typeface="Consolas" panose="020B0609020204030204" pitchFamily="49" charset="0"/>
              </a:rPr>
              <a:t>academician</a:t>
            </a:r>
            <a:r>
              <a:rPr lang="tr-TR" sz="2400" dirty="0">
                <a:latin typeface="Consolas" panose="020B0609020204030204" pitchFamily="49" charset="0"/>
              </a:rPr>
              <a:t>  2153283 Jul  4  2018 freetds-1.00.92.tar.bz</a:t>
            </a: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400" dirty="0">
                <a:latin typeface="Consolas" panose="020B0609020204030204" pitchFamily="49" charset="0"/>
              </a:rPr>
              <a:t>-</a:t>
            </a:r>
            <a:r>
              <a:rPr lang="tr-TR" sz="2400" dirty="0" err="1">
                <a:latin typeface="Consolas" panose="020B0609020204030204" pitchFamily="49" charset="0"/>
              </a:rPr>
              <a:t>rw</a:t>
            </a:r>
            <a:r>
              <a:rPr lang="tr-TR" sz="2400" dirty="0">
                <a:latin typeface="Consolas" panose="020B0609020204030204" pitchFamily="49" charset="0"/>
              </a:rPr>
              <a:t>-r--r--  1 gungor </a:t>
            </a:r>
            <a:r>
              <a:rPr lang="tr-TR" sz="2400" dirty="0" err="1">
                <a:latin typeface="Consolas" panose="020B0609020204030204" pitchFamily="49" charset="0"/>
              </a:rPr>
              <a:t>academician</a:t>
            </a:r>
            <a:r>
              <a:rPr lang="tr-TR" sz="2400" dirty="0">
                <a:latin typeface="Consolas" panose="020B0609020204030204" pitchFamily="49" charset="0"/>
              </a:rPr>
              <a:t> 15022080 </a:t>
            </a:r>
            <a:r>
              <a:rPr lang="tr-TR" sz="2400" dirty="0" err="1">
                <a:latin typeface="Consolas" panose="020B0609020204030204" pitchFamily="49" charset="0"/>
              </a:rPr>
              <a:t>Jun</a:t>
            </a:r>
            <a:r>
              <a:rPr lang="tr-TR" sz="2400" dirty="0">
                <a:latin typeface="Consolas" panose="020B0609020204030204" pitchFamily="49" charset="0"/>
              </a:rPr>
              <a:t>  1  2020 gungor.tar</a:t>
            </a: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400" dirty="0" err="1">
                <a:latin typeface="Consolas" panose="020B0609020204030204" pitchFamily="49" charset="0"/>
              </a:rPr>
              <a:t>drwxr</a:t>
            </a:r>
            <a:r>
              <a:rPr lang="tr-TR" sz="2400" dirty="0">
                <a:latin typeface="Consolas" panose="020B0609020204030204" pitchFamily="49" charset="0"/>
              </a:rPr>
              <a:t>-</a:t>
            </a:r>
            <a:r>
              <a:rPr lang="tr-TR" sz="2400" dirty="0" err="1">
                <a:latin typeface="Consolas" panose="020B0609020204030204" pitchFamily="49" charset="0"/>
              </a:rPr>
              <a:t>xr</a:t>
            </a:r>
            <a:r>
              <a:rPr lang="tr-TR" sz="2400" dirty="0">
                <a:latin typeface="Consolas" panose="020B0609020204030204" pitchFamily="49" charset="0"/>
              </a:rPr>
              <a:t>-x 13 gungor </a:t>
            </a:r>
            <a:r>
              <a:rPr lang="tr-TR" sz="2400" dirty="0" err="1">
                <a:latin typeface="Consolas" panose="020B0609020204030204" pitchFamily="49" charset="0"/>
              </a:rPr>
              <a:t>academician</a:t>
            </a:r>
            <a:r>
              <a:rPr lang="tr-TR" sz="2400" dirty="0">
                <a:latin typeface="Consolas" panose="020B0609020204030204" pitchFamily="49" charset="0"/>
              </a:rPr>
              <a:t>     4096 </a:t>
            </a:r>
            <a:r>
              <a:rPr lang="tr-TR" sz="2400" dirty="0" err="1">
                <a:latin typeface="Consolas" panose="020B0609020204030204" pitchFamily="49" charset="0"/>
              </a:rPr>
              <a:t>Feb</a:t>
            </a:r>
            <a:r>
              <a:rPr lang="tr-TR" sz="2400" dirty="0">
                <a:latin typeface="Consolas" panose="020B0609020204030204" pitchFamily="49" charset="0"/>
              </a:rPr>
              <a:t> 11 23:45 </a:t>
            </a:r>
            <a:r>
              <a:rPr lang="tr-TR" sz="2400" dirty="0" err="1">
                <a:latin typeface="Consolas" panose="020B0609020204030204" pitchFamily="49" charset="0"/>
              </a:rPr>
              <a:t>public_html</a:t>
            </a:r>
            <a:endParaRPr lang="tr-TR" sz="2400" dirty="0">
              <a:latin typeface="Consolas" panose="020B0609020204030204" pitchFamily="49" charset="0"/>
            </a:endParaRP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400" dirty="0" err="1">
                <a:latin typeface="Consolas" panose="020B0609020204030204" pitchFamily="49" charset="0"/>
              </a:rPr>
              <a:t>drwxr</a:t>
            </a:r>
            <a:r>
              <a:rPr lang="tr-TR" sz="2400" dirty="0">
                <a:latin typeface="Consolas" panose="020B0609020204030204" pitchFamily="49" charset="0"/>
              </a:rPr>
              <a:t>-</a:t>
            </a:r>
            <a:r>
              <a:rPr lang="tr-TR" sz="2400" dirty="0" err="1">
                <a:latin typeface="Consolas" panose="020B0609020204030204" pitchFamily="49" charset="0"/>
              </a:rPr>
              <a:t>xr</a:t>
            </a:r>
            <a:r>
              <a:rPr lang="tr-TR" sz="2400" dirty="0">
                <a:latin typeface="Consolas" panose="020B0609020204030204" pitchFamily="49" charset="0"/>
              </a:rPr>
              <a:t>-x 16 gungor </a:t>
            </a:r>
            <a:r>
              <a:rPr lang="tr-TR" sz="2400" dirty="0" err="1">
                <a:latin typeface="Consolas" panose="020B0609020204030204" pitchFamily="49" charset="0"/>
              </a:rPr>
              <a:t>root</a:t>
            </a:r>
            <a:r>
              <a:rPr lang="tr-TR" sz="2400" dirty="0">
                <a:latin typeface="Consolas" panose="020B0609020204030204" pitchFamily="49" charset="0"/>
              </a:rPr>
              <a:t>            4096 </a:t>
            </a:r>
            <a:r>
              <a:rPr lang="tr-TR" sz="2400" dirty="0" err="1">
                <a:latin typeface="Consolas" panose="020B0609020204030204" pitchFamily="49" charset="0"/>
              </a:rPr>
              <a:t>Jun</a:t>
            </a:r>
            <a:r>
              <a:rPr lang="tr-TR" sz="2400" dirty="0">
                <a:latin typeface="Consolas" panose="020B0609020204030204" pitchFamily="49" charset="0"/>
              </a:rPr>
              <a:t>  1  2020 </a:t>
            </a:r>
            <a:r>
              <a:rPr lang="tr-TR" sz="2400" dirty="0" err="1">
                <a:latin typeface="Consolas" panose="020B0609020204030204" pitchFamily="49" charset="0"/>
              </a:rPr>
              <a:t>public_html_eski</a:t>
            </a:r>
            <a:endParaRPr lang="tr-TR" sz="2400" dirty="0">
              <a:latin typeface="Consolas" panose="020B0609020204030204" pitchFamily="49" charset="0"/>
            </a:endParaRP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400" dirty="0" err="1">
                <a:latin typeface="Consolas" panose="020B0609020204030204" pitchFamily="49" charset="0"/>
              </a:rPr>
              <a:t>drwxr</a:t>
            </a:r>
            <a:r>
              <a:rPr lang="tr-TR" sz="2400" dirty="0">
                <a:latin typeface="Consolas" panose="020B0609020204030204" pitchFamily="49" charset="0"/>
              </a:rPr>
              <a:t>-</a:t>
            </a:r>
            <a:r>
              <a:rPr lang="tr-TR" sz="2400" dirty="0" err="1">
                <a:latin typeface="Consolas" panose="020B0609020204030204" pitchFamily="49" charset="0"/>
              </a:rPr>
              <a:t>xr</a:t>
            </a:r>
            <a:r>
              <a:rPr lang="tr-TR" sz="2400" dirty="0">
                <a:latin typeface="Consolas" panose="020B0609020204030204" pitchFamily="49" charset="0"/>
              </a:rPr>
              <a:t>-x  2 gungor </a:t>
            </a:r>
            <a:r>
              <a:rPr lang="tr-TR" sz="2400" dirty="0" err="1">
                <a:latin typeface="Consolas" panose="020B0609020204030204" pitchFamily="49" charset="0"/>
              </a:rPr>
              <a:t>academician</a:t>
            </a:r>
            <a:r>
              <a:rPr lang="tr-TR" sz="2400" dirty="0">
                <a:latin typeface="Consolas" panose="020B0609020204030204" pitchFamily="49" charset="0"/>
              </a:rPr>
              <a:t>        6 </a:t>
            </a:r>
            <a:r>
              <a:rPr lang="tr-TR" sz="2400" dirty="0" err="1">
                <a:latin typeface="Consolas" panose="020B0609020204030204" pitchFamily="49" charset="0"/>
              </a:rPr>
              <a:t>Feb</a:t>
            </a:r>
            <a:r>
              <a:rPr lang="tr-TR" sz="2400" dirty="0">
                <a:latin typeface="Consolas" panose="020B0609020204030204" pitchFamily="49" charset="0"/>
              </a:rPr>
              <a:t> 19 02:28 </a:t>
            </a:r>
            <a:r>
              <a:rPr lang="tr-TR" sz="2400" dirty="0" err="1">
                <a:latin typeface="Consolas" panose="020B0609020204030204" pitchFamily="49" charset="0"/>
              </a:rPr>
              <a:t>silbunu</a:t>
            </a:r>
            <a:endParaRPr lang="tr-TR" sz="2400" dirty="0">
              <a:latin typeface="Consolas" panose="020B0609020204030204" pitchFamily="49" charset="0"/>
            </a:endParaRP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400" dirty="0" err="1">
                <a:latin typeface="Consolas" panose="020B0609020204030204" pitchFamily="49" charset="0"/>
              </a:rPr>
              <a:t>drwxr</a:t>
            </a:r>
            <a:r>
              <a:rPr lang="tr-TR" sz="2400" dirty="0">
                <a:latin typeface="Consolas" panose="020B0609020204030204" pitchFamily="49" charset="0"/>
              </a:rPr>
              <a:t>-</a:t>
            </a:r>
            <a:r>
              <a:rPr lang="tr-TR" sz="2400" dirty="0" err="1">
                <a:latin typeface="Consolas" panose="020B0609020204030204" pitchFamily="49" charset="0"/>
              </a:rPr>
              <a:t>xr</a:t>
            </a:r>
            <a:r>
              <a:rPr lang="tr-TR" sz="2400" dirty="0">
                <a:latin typeface="Consolas" panose="020B0609020204030204" pitchFamily="49" charset="0"/>
              </a:rPr>
              <a:t>-x  3 gungor </a:t>
            </a:r>
            <a:r>
              <a:rPr lang="tr-TR" sz="2400" dirty="0" err="1">
                <a:latin typeface="Consolas" panose="020B0609020204030204" pitchFamily="49" charset="0"/>
              </a:rPr>
              <a:t>academician</a:t>
            </a:r>
            <a:r>
              <a:rPr lang="tr-TR" sz="2400" dirty="0">
                <a:latin typeface="Consolas" panose="020B0609020204030204" pitchFamily="49" charset="0"/>
              </a:rPr>
              <a:t>       20 May 15  2018 </a:t>
            </a:r>
            <a:r>
              <a:rPr lang="tr-TR" sz="2400" dirty="0" err="1">
                <a:latin typeface="Consolas" panose="020B0609020204030204" pitchFamily="49" charset="0"/>
              </a:rPr>
              <a:t>UBEbackup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5865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15190-EF54-47D9-B0AA-6FEF687DB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Komut – ‘</a:t>
            </a:r>
            <a:r>
              <a:rPr lang="tr-TR" dirty="0" err="1">
                <a:latin typeface="Consolas" panose="020B0609020204030204" pitchFamily="49" charset="0"/>
              </a:rPr>
              <a:t>ls</a:t>
            </a:r>
            <a:r>
              <a:rPr lang="tr-TR" dirty="0">
                <a:latin typeface="Consolas" panose="020B0609020204030204" pitchFamily="49" charset="0"/>
              </a:rPr>
              <a:t> -al</a:t>
            </a:r>
            <a:r>
              <a:rPr lang="tr-TR" dirty="0"/>
              <a:t>’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D6713F-AE70-44AC-B289-E7F45242C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075AC0-062B-4E43-B099-03F72F066E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80512" cy="5502910"/>
          </a:xfrm>
        </p:spPr>
        <p:txBody>
          <a:bodyPr>
            <a:normAutofit fontScale="77500" lnSpcReduction="20000"/>
          </a:bodyPr>
          <a:lstStyle/>
          <a:p>
            <a:r>
              <a:rPr lang="tr-TR" sz="3100" dirty="0"/>
              <a:t>‘-al’ parametresi gizli dosyaları da gösterir.</a:t>
            </a: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endParaRPr lang="tr-TR" sz="2500" dirty="0">
              <a:latin typeface="Consolas" panose="020B0609020204030204" pitchFamily="49" charset="0"/>
            </a:endParaRP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500" dirty="0">
                <a:latin typeface="Consolas" panose="020B0609020204030204" pitchFamily="49" charset="0"/>
              </a:rPr>
              <a:t>&gt; </a:t>
            </a:r>
            <a:r>
              <a:rPr lang="tr-TR" sz="2500" dirty="0" err="1">
                <a:latin typeface="Consolas" panose="020B0609020204030204" pitchFamily="49" charset="0"/>
              </a:rPr>
              <a:t>ls</a:t>
            </a:r>
            <a:r>
              <a:rPr lang="tr-TR" sz="2500" dirty="0">
                <a:latin typeface="Consolas" panose="020B0609020204030204" pitchFamily="49" charset="0"/>
              </a:rPr>
              <a:t> -al</a:t>
            </a: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500" dirty="0">
                <a:latin typeface="Consolas" panose="020B0609020204030204" pitchFamily="49" charset="0"/>
              </a:rPr>
              <a:t>total 16848</a:t>
            </a: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500" dirty="0" err="1">
                <a:latin typeface="Consolas" panose="020B0609020204030204" pitchFamily="49" charset="0"/>
              </a:rPr>
              <a:t>drwxr</a:t>
            </a:r>
            <a:r>
              <a:rPr lang="tr-TR" sz="2500" dirty="0">
                <a:latin typeface="Consolas" panose="020B0609020204030204" pitchFamily="49" charset="0"/>
              </a:rPr>
              <a:t>-</a:t>
            </a:r>
            <a:r>
              <a:rPr lang="tr-TR" sz="2500" dirty="0" err="1">
                <a:latin typeface="Consolas" panose="020B0609020204030204" pitchFamily="49" charset="0"/>
              </a:rPr>
              <a:t>xr</a:t>
            </a:r>
            <a:r>
              <a:rPr lang="tr-TR" sz="2500" dirty="0">
                <a:latin typeface="Consolas" panose="020B0609020204030204" pitchFamily="49" charset="0"/>
              </a:rPr>
              <a:t>-x  12 gungor </a:t>
            </a:r>
            <a:r>
              <a:rPr lang="tr-TR" sz="2500" dirty="0" err="1">
                <a:latin typeface="Consolas" panose="020B0609020204030204" pitchFamily="49" charset="0"/>
              </a:rPr>
              <a:t>academician</a:t>
            </a:r>
            <a:r>
              <a:rPr lang="tr-TR" sz="2500" dirty="0">
                <a:latin typeface="Consolas" panose="020B0609020204030204" pitchFamily="49" charset="0"/>
              </a:rPr>
              <a:t>     4096 </a:t>
            </a:r>
            <a:r>
              <a:rPr lang="tr-TR" sz="2500" dirty="0" err="1">
                <a:latin typeface="Consolas" panose="020B0609020204030204" pitchFamily="49" charset="0"/>
              </a:rPr>
              <a:t>Feb</a:t>
            </a:r>
            <a:r>
              <a:rPr lang="tr-TR" sz="2500" dirty="0">
                <a:latin typeface="Consolas" panose="020B0609020204030204" pitchFamily="49" charset="0"/>
              </a:rPr>
              <a:t> 19 02:28 .</a:t>
            </a: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500" dirty="0" err="1">
                <a:latin typeface="Consolas" panose="020B0609020204030204" pitchFamily="49" charset="0"/>
              </a:rPr>
              <a:t>drwxr</a:t>
            </a:r>
            <a:r>
              <a:rPr lang="tr-TR" sz="2500" dirty="0">
                <a:latin typeface="Consolas" panose="020B0609020204030204" pitchFamily="49" charset="0"/>
              </a:rPr>
              <a:t>-</a:t>
            </a:r>
            <a:r>
              <a:rPr lang="tr-TR" sz="2500" dirty="0" err="1">
                <a:latin typeface="Consolas" panose="020B0609020204030204" pitchFamily="49" charset="0"/>
              </a:rPr>
              <a:t>xr</a:t>
            </a:r>
            <a:r>
              <a:rPr lang="tr-TR" sz="2500" dirty="0">
                <a:latin typeface="Consolas" panose="020B0609020204030204" pitchFamily="49" charset="0"/>
              </a:rPr>
              <a:t>-x. 31 </a:t>
            </a:r>
            <a:r>
              <a:rPr lang="tr-TR" sz="2500" dirty="0" err="1">
                <a:latin typeface="Consolas" panose="020B0609020204030204" pitchFamily="49" charset="0"/>
              </a:rPr>
              <a:t>root</a:t>
            </a:r>
            <a:r>
              <a:rPr lang="tr-TR" sz="2500" dirty="0">
                <a:latin typeface="Consolas" panose="020B0609020204030204" pitchFamily="49" charset="0"/>
              </a:rPr>
              <a:t>   </a:t>
            </a:r>
            <a:r>
              <a:rPr lang="tr-TR" sz="2500" dirty="0" err="1">
                <a:latin typeface="Consolas" panose="020B0609020204030204" pitchFamily="49" charset="0"/>
              </a:rPr>
              <a:t>root</a:t>
            </a:r>
            <a:r>
              <a:rPr lang="tr-TR" sz="2500" dirty="0">
                <a:latin typeface="Consolas" panose="020B0609020204030204" pitchFamily="49" charset="0"/>
              </a:rPr>
              <a:t>            4096 </a:t>
            </a:r>
            <a:r>
              <a:rPr lang="tr-TR" sz="2500" dirty="0" err="1">
                <a:latin typeface="Consolas" panose="020B0609020204030204" pitchFamily="49" charset="0"/>
              </a:rPr>
              <a:t>Oct</a:t>
            </a:r>
            <a:r>
              <a:rPr lang="tr-TR" sz="2500" dirty="0">
                <a:latin typeface="Consolas" panose="020B0609020204030204" pitchFamily="49" charset="0"/>
              </a:rPr>
              <a:t> 22 15:51 ..</a:t>
            </a: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500" dirty="0">
                <a:latin typeface="Consolas" panose="020B0609020204030204" pitchFamily="49" charset="0"/>
              </a:rPr>
              <a:t>-</a:t>
            </a:r>
            <a:r>
              <a:rPr lang="tr-TR" sz="2500" dirty="0" err="1">
                <a:latin typeface="Consolas" panose="020B0609020204030204" pitchFamily="49" charset="0"/>
              </a:rPr>
              <a:t>rw</a:t>
            </a:r>
            <a:r>
              <a:rPr lang="tr-TR" sz="2500" dirty="0">
                <a:latin typeface="Consolas" panose="020B0609020204030204" pitchFamily="49" charset="0"/>
              </a:rPr>
              <a:t>-------   1 gungor </a:t>
            </a:r>
            <a:r>
              <a:rPr lang="tr-TR" sz="2500" dirty="0" err="1">
                <a:latin typeface="Consolas" panose="020B0609020204030204" pitchFamily="49" charset="0"/>
              </a:rPr>
              <a:t>academician</a:t>
            </a:r>
            <a:r>
              <a:rPr lang="tr-TR" sz="2500" dirty="0">
                <a:latin typeface="Consolas" panose="020B0609020204030204" pitchFamily="49" charset="0"/>
              </a:rPr>
              <a:t>    19072 </a:t>
            </a:r>
            <a:r>
              <a:rPr lang="tr-TR" sz="2500" dirty="0" err="1">
                <a:latin typeface="Consolas" panose="020B0609020204030204" pitchFamily="49" charset="0"/>
              </a:rPr>
              <a:t>Feb</a:t>
            </a:r>
            <a:r>
              <a:rPr lang="tr-TR" sz="2500" dirty="0">
                <a:latin typeface="Consolas" panose="020B0609020204030204" pitchFamily="49" charset="0"/>
              </a:rPr>
              <a:t> 19 04:49 .</a:t>
            </a:r>
            <a:r>
              <a:rPr lang="tr-TR" sz="2500" dirty="0" err="1">
                <a:latin typeface="Consolas" panose="020B0609020204030204" pitchFamily="49" charset="0"/>
              </a:rPr>
              <a:t>bash_his</a:t>
            </a:r>
            <a:endParaRPr lang="tr-TR" sz="2500" dirty="0">
              <a:latin typeface="Consolas" panose="020B0609020204030204" pitchFamily="49" charset="0"/>
            </a:endParaRP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500" dirty="0">
                <a:latin typeface="Consolas" panose="020B0609020204030204" pitchFamily="49" charset="0"/>
              </a:rPr>
              <a:t>-</a:t>
            </a:r>
            <a:r>
              <a:rPr lang="tr-TR" sz="2500" dirty="0" err="1">
                <a:latin typeface="Consolas" panose="020B0609020204030204" pitchFamily="49" charset="0"/>
              </a:rPr>
              <a:t>rw</a:t>
            </a:r>
            <a:r>
              <a:rPr lang="tr-TR" sz="2500" dirty="0">
                <a:latin typeface="Consolas" panose="020B0609020204030204" pitchFamily="49" charset="0"/>
              </a:rPr>
              <a:t>-r--r--   1 gungor </a:t>
            </a:r>
            <a:r>
              <a:rPr lang="tr-TR" sz="2500" dirty="0" err="1">
                <a:latin typeface="Consolas" panose="020B0609020204030204" pitchFamily="49" charset="0"/>
              </a:rPr>
              <a:t>academician</a:t>
            </a:r>
            <a:r>
              <a:rPr lang="tr-TR" sz="2500" dirty="0">
                <a:latin typeface="Consolas" panose="020B0609020204030204" pitchFamily="49" charset="0"/>
              </a:rPr>
              <a:t>       33 May 15  2018 .</a:t>
            </a:r>
            <a:r>
              <a:rPr lang="tr-TR" sz="2500" dirty="0" err="1">
                <a:latin typeface="Consolas" panose="020B0609020204030204" pitchFamily="49" charset="0"/>
              </a:rPr>
              <a:t>bash_log</a:t>
            </a:r>
            <a:endParaRPr lang="tr-TR" sz="2500" dirty="0">
              <a:latin typeface="Consolas" panose="020B0609020204030204" pitchFamily="49" charset="0"/>
            </a:endParaRP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500" dirty="0">
                <a:latin typeface="Consolas" panose="020B0609020204030204" pitchFamily="49" charset="0"/>
              </a:rPr>
              <a:t>-</a:t>
            </a:r>
            <a:r>
              <a:rPr lang="tr-TR" sz="2500" dirty="0" err="1">
                <a:latin typeface="Consolas" panose="020B0609020204030204" pitchFamily="49" charset="0"/>
              </a:rPr>
              <a:t>rw</a:t>
            </a:r>
            <a:r>
              <a:rPr lang="tr-TR" sz="2500" dirty="0">
                <a:latin typeface="Consolas" panose="020B0609020204030204" pitchFamily="49" charset="0"/>
              </a:rPr>
              <a:t>-r--r--   1 gungor </a:t>
            </a:r>
            <a:r>
              <a:rPr lang="tr-TR" sz="2500" dirty="0" err="1">
                <a:latin typeface="Consolas" panose="020B0609020204030204" pitchFamily="49" charset="0"/>
              </a:rPr>
              <a:t>academician</a:t>
            </a:r>
            <a:r>
              <a:rPr lang="tr-TR" sz="2500" dirty="0">
                <a:latin typeface="Consolas" panose="020B0609020204030204" pitchFamily="49" charset="0"/>
              </a:rPr>
              <a:t>      176 May 15  2018 .</a:t>
            </a:r>
            <a:r>
              <a:rPr lang="tr-TR" sz="2500" dirty="0" err="1">
                <a:latin typeface="Consolas" panose="020B0609020204030204" pitchFamily="49" charset="0"/>
              </a:rPr>
              <a:t>bash_pro</a:t>
            </a:r>
            <a:endParaRPr lang="tr-TR" sz="2500" dirty="0">
              <a:latin typeface="Consolas" panose="020B0609020204030204" pitchFamily="49" charset="0"/>
            </a:endParaRP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500" dirty="0">
                <a:latin typeface="Consolas" panose="020B0609020204030204" pitchFamily="49" charset="0"/>
              </a:rPr>
              <a:t>-</a:t>
            </a:r>
            <a:r>
              <a:rPr lang="tr-TR" sz="2500" dirty="0" err="1">
                <a:latin typeface="Consolas" panose="020B0609020204030204" pitchFamily="49" charset="0"/>
              </a:rPr>
              <a:t>rw</a:t>
            </a:r>
            <a:r>
              <a:rPr lang="tr-TR" sz="2500" dirty="0">
                <a:latin typeface="Consolas" panose="020B0609020204030204" pitchFamily="49" charset="0"/>
              </a:rPr>
              <a:t>-r--r--   1 gungor </a:t>
            </a:r>
            <a:r>
              <a:rPr lang="tr-TR" sz="2500" dirty="0" err="1">
                <a:latin typeface="Consolas" panose="020B0609020204030204" pitchFamily="49" charset="0"/>
              </a:rPr>
              <a:t>academician</a:t>
            </a:r>
            <a:r>
              <a:rPr lang="tr-TR" sz="2500" dirty="0">
                <a:latin typeface="Consolas" panose="020B0609020204030204" pitchFamily="49" charset="0"/>
              </a:rPr>
              <a:t>      124 May 15  2018 .</a:t>
            </a:r>
            <a:r>
              <a:rPr lang="tr-TR" sz="2500" dirty="0" err="1">
                <a:latin typeface="Consolas" panose="020B0609020204030204" pitchFamily="49" charset="0"/>
              </a:rPr>
              <a:t>bashrc</a:t>
            </a:r>
            <a:endParaRPr lang="tr-TR" sz="2500" dirty="0">
              <a:latin typeface="Consolas" panose="020B0609020204030204" pitchFamily="49" charset="0"/>
            </a:endParaRP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500" dirty="0" err="1">
                <a:latin typeface="Consolas" panose="020B0609020204030204" pitchFamily="49" charset="0"/>
              </a:rPr>
              <a:t>drwxr</a:t>
            </a:r>
            <a:r>
              <a:rPr lang="tr-TR" sz="2500" dirty="0">
                <a:latin typeface="Consolas" panose="020B0609020204030204" pitchFamily="49" charset="0"/>
              </a:rPr>
              <a:t>-</a:t>
            </a:r>
            <a:r>
              <a:rPr lang="tr-TR" sz="2500" dirty="0" err="1">
                <a:latin typeface="Consolas" panose="020B0609020204030204" pitchFamily="49" charset="0"/>
              </a:rPr>
              <a:t>xr</a:t>
            </a:r>
            <a:r>
              <a:rPr lang="tr-TR" sz="2500" dirty="0">
                <a:latin typeface="Consolas" panose="020B0609020204030204" pitchFamily="49" charset="0"/>
              </a:rPr>
              <a:t>-x   3 gungor </a:t>
            </a:r>
            <a:r>
              <a:rPr lang="tr-TR" sz="2500" dirty="0" err="1">
                <a:latin typeface="Consolas" panose="020B0609020204030204" pitchFamily="49" charset="0"/>
              </a:rPr>
              <a:t>academician</a:t>
            </a:r>
            <a:r>
              <a:rPr lang="tr-TR" sz="2500" dirty="0">
                <a:latin typeface="Consolas" panose="020B0609020204030204" pitchFamily="49" charset="0"/>
              </a:rPr>
              <a:t>       18 Jan  3 18:26 .cache</a:t>
            </a: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500" dirty="0" err="1">
                <a:latin typeface="Consolas" panose="020B0609020204030204" pitchFamily="49" charset="0"/>
              </a:rPr>
              <a:t>drwxr</a:t>
            </a:r>
            <a:r>
              <a:rPr lang="tr-TR" sz="2500" dirty="0">
                <a:latin typeface="Consolas" panose="020B0609020204030204" pitchFamily="49" charset="0"/>
              </a:rPr>
              <a:t>-</a:t>
            </a:r>
            <a:r>
              <a:rPr lang="tr-TR" sz="2500" dirty="0" err="1">
                <a:latin typeface="Consolas" panose="020B0609020204030204" pitchFamily="49" charset="0"/>
              </a:rPr>
              <a:t>xr</a:t>
            </a:r>
            <a:r>
              <a:rPr lang="tr-TR" sz="2500" dirty="0">
                <a:latin typeface="Consolas" panose="020B0609020204030204" pitchFamily="49" charset="0"/>
              </a:rPr>
              <a:t>-x   3 gungor </a:t>
            </a:r>
            <a:r>
              <a:rPr lang="tr-TR" sz="2500" dirty="0" err="1">
                <a:latin typeface="Consolas" panose="020B0609020204030204" pitchFamily="49" charset="0"/>
              </a:rPr>
              <a:t>academician</a:t>
            </a:r>
            <a:r>
              <a:rPr lang="tr-TR" sz="2500" dirty="0">
                <a:latin typeface="Consolas" panose="020B0609020204030204" pitchFamily="49" charset="0"/>
              </a:rPr>
              <a:t>       18 Jan  3 18:26 .</a:t>
            </a:r>
            <a:r>
              <a:rPr lang="tr-TR" sz="2500" dirty="0" err="1">
                <a:latin typeface="Consolas" panose="020B0609020204030204" pitchFamily="49" charset="0"/>
              </a:rPr>
              <a:t>config</a:t>
            </a:r>
            <a:endParaRPr lang="tr-TR" sz="2500" dirty="0">
              <a:latin typeface="Consolas" panose="020B0609020204030204" pitchFamily="49" charset="0"/>
            </a:endParaRP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500" dirty="0">
                <a:latin typeface="Consolas" panose="020B0609020204030204" pitchFamily="49" charset="0"/>
              </a:rPr>
              <a:t>. . .</a:t>
            </a: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500" dirty="0" err="1">
                <a:latin typeface="Consolas" panose="020B0609020204030204" pitchFamily="49" charset="0"/>
              </a:rPr>
              <a:t>drwxr</a:t>
            </a:r>
            <a:r>
              <a:rPr lang="tr-TR" sz="2500" dirty="0">
                <a:latin typeface="Consolas" panose="020B0609020204030204" pitchFamily="49" charset="0"/>
              </a:rPr>
              <a:t>-</a:t>
            </a:r>
            <a:r>
              <a:rPr lang="tr-TR" sz="2500" dirty="0" err="1">
                <a:latin typeface="Consolas" panose="020B0609020204030204" pitchFamily="49" charset="0"/>
              </a:rPr>
              <a:t>xr</a:t>
            </a:r>
            <a:r>
              <a:rPr lang="tr-TR" sz="2500" dirty="0">
                <a:latin typeface="Consolas" panose="020B0609020204030204" pitchFamily="49" charset="0"/>
              </a:rPr>
              <a:t>-x   3 gungor </a:t>
            </a:r>
            <a:r>
              <a:rPr lang="tr-TR" sz="2500" dirty="0" err="1">
                <a:latin typeface="Consolas" panose="020B0609020204030204" pitchFamily="49" charset="0"/>
              </a:rPr>
              <a:t>academician</a:t>
            </a:r>
            <a:r>
              <a:rPr lang="tr-TR" sz="2500" dirty="0">
                <a:latin typeface="Consolas" panose="020B0609020204030204" pitchFamily="49" charset="0"/>
              </a:rPr>
              <a:t>       20 May 15  2018 </a:t>
            </a:r>
            <a:r>
              <a:rPr lang="tr-TR" sz="2500" dirty="0" err="1">
                <a:latin typeface="Consolas" panose="020B0609020204030204" pitchFamily="49" charset="0"/>
              </a:rPr>
              <a:t>UBEbackup</a:t>
            </a:r>
            <a:endParaRPr lang="tr-TR" sz="2500" dirty="0">
              <a:latin typeface="Consolas" panose="020B0609020204030204" pitchFamily="49" charset="0"/>
            </a:endParaRP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500" dirty="0">
                <a:latin typeface="Consolas" panose="020B0609020204030204" pitchFamily="49" charset="0"/>
              </a:rPr>
              <a:t>-</a:t>
            </a:r>
            <a:r>
              <a:rPr lang="tr-TR" sz="2500" dirty="0" err="1">
                <a:latin typeface="Consolas" panose="020B0609020204030204" pitchFamily="49" charset="0"/>
              </a:rPr>
              <a:t>rw</a:t>
            </a:r>
            <a:r>
              <a:rPr lang="tr-TR" sz="2500" dirty="0">
                <a:latin typeface="Consolas" panose="020B0609020204030204" pitchFamily="49" charset="0"/>
              </a:rPr>
              <a:t>-------   1 gungor </a:t>
            </a:r>
            <a:r>
              <a:rPr lang="tr-TR" sz="2500" dirty="0" err="1">
                <a:latin typeface="Consolas" panose="020B0609020204030204" pitchFamily="49" charset="0"/>
              </a:rPr>
              <a:t>academician</a:t>
            </a:r>
            <a:r>
              <a:rPr lang="tr-TR" sz="2500" dirty="0">
                <a:latin typeface="Consolas" panose="020B0609020204030204" pitchFamily="49" charset="0"/>
              </a:rPr>
              <a:t>     5720 </a:t>
            </a:r>
            <a:r>
              <a:rPr lang="tr-TR" sz="2500" dirty="0" err="1">
                <a:latin typeface="Consolas" panose="020B0609020204030204" pitchFamily="49" charset="0"/>
              </a:rPr>
              <a:t>Jun</a:t>
            </a:r>
            <a:r>
              <a:rPr lang="tr-TR" sz="2500" dirty="0">
                <a:latin typeface="Consolas" panose="020B0609020204030204" pitchFamily="49" charset="0"/>
              </a:rPr>
              <a:t> 12  2018 .</a:t>
            </a:r>
            <a:r>
              <a:rPr lang="tr-TR" sz="2500" dirty="0" err="1">
                <a:latin typeface="Consolas" panose="020B0609020204030204" pitchFamily="49" charset="0"/>
              </a:rPr>
              <a:t>viminfo</a:t>
            </a:r>
            <a:endParaRPr lang="tr-TR" sz="2500" dirty="0">
              <a:latin typeface="Consolas" panose="020B0609020204030204" pitchFamily="49" charset="0"/>
            </a:endParaRP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endParaRPr lang="tr-TR" sz="2400" dirty="0">
              <a:latin typeface="Consolas" panose="020B0609020204030204" pitchFamily="49" charset="0"/>
            </a:endParaRPr>
          </a:p>
          <a:p>
            <a:pPr marL="274320" lvl="1" indent="0">
              <a:spcBef>
                <a:spcPts val="0"/>
              </a:spcBef>
              <a:buNone/>
            </a:pPr>
            <a:endParaRPr lang="tr-TR" sz="2400" dirty="0">
              <a:latin typeface="Consolas" panose="020B0609020204030204" pitchFamily="49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9790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575C7-99F8-4B9A-8CE0-135215F75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Linux’ta Yetki Sistemi (devam)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8768D8-9E26-4FDB-B179-EDAE9757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7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33D3DB-36E0-41E2-81FC-190C1EEA703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Yetki kısmı </a:t>
            </a:r>
            <a:r>
              <a:rPr lang="tr-TR" dirty="0">
                <a:latin typeface="Consolas" panose="020B0609020204030204" pitchFamily="49" charset="0"/>
              </a:rPr>
              <a:t>‘-</a:t>
            </a:r>
            <a:r>
              <a:rPr lang="tr-TR" dirty="0" err="1">
                <a:latin typeface="Consolas" panose="020B0609020204030204" pitchFamily="49" charset="0"/>
              </a:rPr>
              <a:t>rw</a:t>
            </a:r>
            <a:r>
              <a:rPr lang="tr-TR" dirty="0">
                <a:latin typeface="Consolas" panose="020B0609020204030204" pitchFamily="49" charset="0"/>
              </a:rPr>
              <a:t>-</a:t>
            </a:r>
            <a:r>
              <a:rPr lang="tr-TR" dirty="0" err="1">
                <a:latin typeface="Consolas" panose="020B0609020204030204" pitchFamily="49" charset="0"/>
              </a:rPr>
              <a:t>rw</a:t>
            </a:r>
            <a:r>
              <a:rPr lang="tr-TR" dirty="0">
                <a:latin typeface="Consolas" panose="020B0609020204030204" pitchFamily="49" charset="0"/>
              </a:rPr>
              <a:t>-r--’ olsun.</a:t>
            </a:r>
          </a:p>
          <a:p>
            <a:r>
              <a:rPr lang="tr-TR" b="0" i="0" u="none" strike="noStrike" baseline="0" dirty="0">
                <a:solidFill>
                  <a:srgbClr val="FF0000"/>
                </a:solidFill>
              </a:rPr>
              <a:t>r: </a:t>
            </a:r>
            <a:r>
              <a:rPr lang="tr-TR" b="0" i="0" u="none" strike="noStrike" baseline="0" dirty="0" err="1">
                <a:solidFill>
                  <a:srgbClr val="FF0000"/>
                </a:solidFill>
              </a:rPr>
              <a:t>read</a:t>
            </a:r>
            <a:r>
              <a:rPr lang="tr-TR" b="0" i="0" u="none" strike="noStrike" baseline="0" dirty="0">
                <a:solidFill>
                  <a:srgbClr val="FF0000"/>
                </a:solidFill>
              </a:rPr>
              <a:t> Access, w: </a:t>
            </a:r>
            <a:r>
              <a:rPr lang="tr-TR" b="0" i="0" u="none" strike="noStrike" baseline="0" dirty="0" err="1">
                <a:solidFill>
                  <a:srgbClr val="FF0000"/>
                </a:solidFill>
              </a:rPr>
              <a:t>write</a:t>
            </a:r>
            <a:r>
              <a:rPr lang="tr-TR" b="0" i="0" u="none" strike="noStrike" baseline="0" dirty="0">
                <a:solidFill>
                  <a:srgbClr val="FF0000"/>
                </a:solidFill>
              </a:rPr>
              <a:t> Access, x: </a:t>
            </a:r>
            <a:r>
              <a:rPr lang="tr-TR" b="0" i="0" u="none" strike="noStrike" baseline="0" dirty="0" err="1">
                <a:solidFill>
                  <a:srgbClr val="FF0000"/>
                </a:solidFill>
              </a:rPr>
              <a:t>execute</a:t>
            </a:r>
            <a:r>
              <a:rPr lang="tr-TR" b="0" i="0" u="none" strike="noStrike" baseline="0" dirty="0">
                <a:solidFill>
                  <a:srgbClr val="FF0000"/>
                </a:solidFill>
              </a:rPr>
              <a:t> </a:t>
            </a:r>
            <a:r>
              <a:rPr lang="tr-TR" b="0" i="0" u="none" strike="noStrike" baseline="0" dirty="0" err="1">
                <a:solidFill>
                  <a:srgbClr val="FF0000"/>
                </a:solidFill>
              </a:rPr>
              <a:t>access</a:t>
            </a:r>
            <a:endParaRPr lang="tr-TR" b="0" i="0" u="none" strike="noStrike" baseline="0" dirty="0">
              <a:solidFill>
                <a:srgbClr val="FF0000"/>
              </a:solidFill>
            </a:endParaRPr>
          </a:p>
          <a:p>
            <a:r>
              <a:rPr lang="tr-TR" dirty="0"/>
              <a:t>İlk karakterin “–“ olması onun bir dosya, “d” olması onun bir dizin olduğunu gösterir.</a:t>
            </a:r>
          </a:p>
          <a:p>
            <a:r>
              <a:rPr lang="tr-TR" dirty="0"/>
              <a:t>Bundan sonraki kısmı 3'e ayırarak incelemeliyiz.</a:t>
            </a:r>
          </a:p>
          <a:p>
            <a:pPr lvl="1"/>
            <a:r>
              <a:rPr lang="tr-TR" dirty="0" err="1"/>
              <a:t>rw</a:t>
            </a:r>
            <a:r>
              <a:rPr lang="tr-TR" dirty="0"/>
              <a:t>- ilk 3 karakter dosya sahibinin izinlerini belirtir</a:t>
            </a:r>
          </a:p>
          <a:p>
            <a:pPr lvl="1"/>
            <a:r>
              <a:rPr lang="tr-TR" dirty="0" err="1"/>
              <a:t>rw</a:t>
            </a:r>
            <a:r>
              <a:rPr lang="tr-TR" dirty="0"/>
              <a:t>- ortadaki kısım dosya sahibinin bağlı olduğu </a:t>
            </a:r>
            <a:r>
              <a:rPr lang="tr-TR" dirty="0" err="1"/>
              <a:t>grubtaki</a:t>
            </a:r>
            <a:r>
              <a:rPr lang="tr-TR" dirty="0"/>
              <a:t> kullanıcıların sahip olduğu izinleri belirtir.</a:t>
            </a:r>
          </a:p>
          <a:p>
            <a:pPr lvl="1"/>
            <a:r>
              <a:rPr lang="tr-TR" dirty="0"/>
              <a:t>r-- son 3 karakter ise diğer kullanıcıların sahip olduğu izinleri belirtir.</a:t>
            </a:r>
          </a:p>
          <a:p>
            <a:pPr algn="l"/>
            <a:r>
              <a:rPr lang="tr-TR" b="0" i="0" u="none" strike="noStrike" baseline="0" dirty="0">
                <a:solidFill>
                  <a:srgbClr val="1C1C1C"/>
                </a:solidFill>
              </a:rPr>
              <a:t>Bu izinleri değiştirmek için </a:t>
            </a:r>
            <a:r>
              <a:rPr lang="tr-TR" b="0" i="0" u="none" strike="noStrike" baseline="0" dirty="0" err="1">
                <a:solidFill>
                  <a:srgbClr val="1C1C1C"/>
                </a:solidFill>
                <a:latin typeface="Consolas" panose="020B0609020204030204" pitchFamily="49" charset="0"/>
              </a:rPr>
              <a:t>chmod</a:t>
            </a:r>
            <a:r>
              <a:rPr lang="tr-TR" b="0" i="0" u="none" strike="noStrike" baseline="0" dirty="0">
                <a:solidFill>
                  <a:srgbClr val="1C1C1C"/>
                </a:solidFill>
                <a:latin typeface="Consolas" panose="020B0609020204030204" pitchFamily="49" charset="0"/>
              </a:rPr>
              <a:t> </a:t>
            </a:r>
            <a:r>
              <a:rPr lang="tr-TR" b="0" i="0" u="none" strike="noStrike" baseline="0" dirty="0">
                <a:solidFill>
                  <a:srgbClr val="1C1C1C"/>
                </a:solidFill>
              </a:rPr>
              <a:t>(</a:t>
            </a:r>
            <a:r>
              <a:rPr lang="tr-TR" b="0" i="0" u="none" strike="noStrike" baseline="0" dirty="0" err="1">
                <a:solidFill>
                  <a:srgbClr val="1C1C1C"/>
                </a:solidFill>
              </a:rPr>
              <a:t>change</a:t>
            </a:r>
            <a:r>
              <a:rPr lang="tr-TR" b="0" i="0" u="none" strike="noStrike" baseline="0" dirty="0">
                <a:solidFill>
                  <a:srgbClr val="1C1C1C"/>
                </a:solidFill>
              </a:rPr>
              <a:t> </a:t>
            </a:r>
            <a:r>
              <a:rPr lang="tr-TR" b="0" i="0" u="none" strike="noStrike" baseline="0" dirty="0" err="1">
                <a:solidFill>
                  <a:srgbClr val="1C1C1C"/>
                </a:solidFill>
              </a:rPr>
              <a:t>mode</a:t>
            </a:r>
            <a:r>
              <a:rPr lang="tr-TR" b="0" i="0" u="none" strike="noStrike" baseline="0" dirty="0">
                <a:solidFill>
                  <a:srgbClr val="1C1C1C"/>
                </a:solidFill>
              </a:rPr>
              <a:t>) komutu ortaya çıkmaktadır.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6924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36F53-233A-416E-A81C-901973F2E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Komut – ‘</a:t>
            </a:r>
            <a:r>
              <a:rPr lang="tr-TR" dirty="0" err="1">
                <a:latin typeface="Consolas" panose="020B0609020204030204" pitchFamily="49" charset="0"/>
              </a:rPr>
              <a:t>chmod</a:t>
            </a:r>
            <a:r>
              <a:rPr lang="tr-TR" dirty="0"/>
              <a:t>’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ECD2CF-EA31-4891-B515-4D6A50FB9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8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70FB0B-872C-43ED-84C0-ADA10EC4526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Linux sistemlerinde dosya ve dizinlere erişim yetkilerini değiştirmek için </a:t>
            </a:r>
            <a:r>
              <a:rPr lang="tr-TR" dirty="0" err="1"/>
              <a:t>chmod</a:t>
            </a:r>
            <a:r>
              <a:rPr lang="tr-TR" dirty="0"/>
              <a:t> komutunu kullanabiliriz.</a:t>
            </a:r>
          </a:p>
          <a:p>
            <a:pPr marL="0" indent="0">
              <a:buNone/>
            </a:pPr>
            <a:r>
              <a:rPr lang="tr-TR" dirty="0">
                <a:latin typeface="Consolas" panose="020B0609020204030204" pitchFamily="49" charset="0"/>
              </a:rPr>
              <a:t>    </a:t>
            </a:r>
            <a:r>
              <a:rPr lang="tr-TR" dirty="0" err="1">
                <a:latin typeface="Consolas" panose="020B0609020204030204" pitchFamily="49" charset="0"/>
              </a:rPr>
              <a:t>chmod</a:t>
            </a:r>
            <a:r>
              <a:rPr lang="tr-TR" dirty="0">
                <a:latin typeface="Consolas" panose="020B0609020204030204" pitchFamily="49" charset="0"/>
              </a:rPr>
              <a:t> &lt;Kullanıcı&gt;&lt;İşlem&gt;&lt;Yetki&gt;&lt;</a:t>
            </a:r>
            <a:r>
              <a:rPr lang="tr-TR" dirty="0" err="1">
                <a:latin typeface="Consolas" panose="020B0609020204030204" pitchFamily="49" charset="0"/>
              </a:rPr>
              <a:t>Dosyaİsmi</a:t>
            </a:r>
            <a:r>
              <a:rPr lang="tr-TR" dirty="0">
                <a:latin typeface="Consolas" panose="020B0609020204030204" pitchFamily="49" charset="0"/>
              </a:rPr>
              <a:t>&gt;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1352EBD-9021-4A86-96D2-81CE60E767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695784"/>
              </p:ext>
            </p:extLst>
          </p:nvPr>
        </p:nvGraphicFramePr>
        <p:xfrm>
          <a:off x="323528" y="2891538"/>
          <a:ext cx="8496943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6428">
                  <a:extLst>
                    <a:ext uri="{9D8B030D-6E8A-4147-A177-3AD203B41FA5}">
                      <a16:colId xmlns:a16="http://schemas.microsoft.com/office/drawing/2014/main" val="1358180910"/>
                    </a:ext>
                  </a:extLst>
                </a:gridCol>
                <a:gridCol w="2488201">
                  <a:extLst>
                    <a:ext uri="{9D8B030D-6E8A-4147-A177-3AD203B41FA5}">
                      <a16:colId xmlns:a16="http://schemas.microsoft.com/office/drawing/2014/main" val="1672089146"/>
                    </a:ext>
                  </a:extLst>
                </a:gridCol>
                <a:gridCol w="2832314">
                  <a:extLst>
                    <a:ext uri="{9D8B030D-6E8A-4147-A177-3AD203B41FA5}">
                      <a16:colId xmlns:a16="http://schemas.microsoft.com/office/drawing/2014/main" val="1120050954"/>
                    </a:ext>
                  </a:extLst>
                </a:gridCol>
              </a:tblGrid>
              <a:tr h="303587">
                <a:tc>
                  <a:txBody>
                    <a:bodyPr/>
                    <a:lstStyle/>
                    <a:p>
                      <a:r>
                        <a:rPr lang="tr-TR" sz="2400" dirty="0"/>
                        <a:t>Kullanıcılar: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İşlem </a:t>
                      </a:r>
                      <a:r>
                        <a:rPr lang="tr-TR" sz="2400" dirty="0" err="1"/>
                        <a:t>ler</a:t>
                      </a:r>
                      <a:r>
                        <a:rPr lang="tr-TR" sz="240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İzinler: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826320"/>
                  </a:ext>
                </a:extLst>
              </a:tr>
              <a:tr h="3161225">
                <a:tc>
                  <a:txBody>
                    <a:bodyPr/>
                    <a:lstStyle/>
                    <a:p>
                      <a:r>
                        <a:rPr kumimoji="0" lang="es-E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 : </a:t>
                      </a:r>
                      <a:r>
                        <a:rPr kumimoji="0" lang="es-E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dosya</a:t>
                      </a:r>
                      <a:r>
                        <a:rPr kumimoji="0" lang="es-E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 da </a:t>
                      </a:r>
                      <a:r>
                        <a:rPr kumimoji="0" lang="es-E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dizinin</a:t>
                      </a:r>
                      <a:r>
                        <a:rPr kumimoji="0" lang="es-E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sahibi</a:t>
                      </a:r>
                      <a:r>
                        <a:rPr kumimoji="0" lang="tr-TR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s-E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user</a:t>
                      </a:r>
                      <a:r>
                        <a:rPr kumimoji="0" lang="es-E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kumimoji="0" lang="tr-TR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 : dosya ya da dizinin sahibiyle aynı grupta bulunan kullanıcılar (</a:t>
                      </a:r>
                      <a:r>
                        <a:rPr kumimoji="0" lang="tr-TR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group</a:t>
                      </a:r>
                      <a:r>
                        <a:rPr kumimoji="0" lang="tr-TR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kumimoji="0" lang="tr-TR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 : diğer kullanıcılar (</a:t>
                      </a:r>
                      <a:r>
                        <a:rPr kumimoji="0" lang="tr-TR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others</a:t>
                      </a:r>
                      <a:r>
                        <a:rPr kumimoji="0" lang="tr-TR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kumimoji="0" lang="tr-TR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: herkes(</a:t>
                      </a:r>
                      <a:r>
                        <a:rPr kumimoji="0" lang="tr-TR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r>
                        <a:rPr kumimoji="0" lang="tr-TR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yetki ekleme</a:t>
                      </a:r>
                    </a:p>
                    <a:p>
                      <a:r>
                        <a:rPr kumimoji="0" lang="tr-TR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yetki çıkarma</a:t>
                      </a:r>
                    </a:p>
                    <a:p>
                      <a:r>
                        <a:rPr kumimoji="0" lang="tr-TR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 yetki eşitleme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r okuma yetkisi</a:t>
                      </a:r>
                    </a:p>
                    <a:p>
                      <a:r>
                        <a:rPr lang="tr-TR" sz="2400" dirty="0"/>
                        <a:t>w yazma yetkisi</a:t>
                      </a:r>
                    </a:p>
                    <a:p>
                      <a:r>
                        <a:rPr lang="tr-TR" sz="2400" dirty="0"/>
                        <a:t>x çalıştırma yetkisi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5764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53E7EE9-D56F-4D82-A225-F6F10E9EF333}"/>
              </a:ext>
            </a:extLst>
          </p:cNvPr>
          <p:cNvSpPr txBox="1"/>
          <p:nvPr/>
        </p:nvSpPr>
        <p:spPr>
          <a:xfrm>
            <a:off x="3718249" y="4509120"/>
            <a:ext cx="5318247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/>
            <a:r>
              <a:rPr lang="tr-TR" sz="2400" b="1" i="0" u="none" strike="noStrike" baseline="0" dirty="0">
                <a:solidFill>
                  <a:srgbClr val="1C1C1C"/>
                </a:solidFill>
                <a:latin typeface="Arial" panose="020B0604020202020204" pitchFamily="34" charset="0"/>
              </a:rPr>
              <a:t>Örnek: ‘</a:t>
            </a:r>
            <a:r>
              <a:rPr lang="tr-TR" sz="2400" b="1" i="0" u="none" strike="noStrike" baseline="0" dirty="0" err="1">
                <a:solidFill>
                  <a:srgbClr val="1C1C1C"/>
                </a:solidFill>
                <a:latin typeface="Consolas" panose="020B0609020204030204" pitchFamily="49" charset="0"/>
              </a:rPr>
              <a:t>chmod</a:t>
            </a:r>
            <a:r>
              <a:rPr lang="tr-TR" sz="2400" b="1" i="0" u="none" strike="noStrike" baseline="0" dirty="0">
                <a:solidFill>
                  <a:srgbClr val="1C1C1C"/>
                </a:solidFill>
                <a:latin typeface="Consolas" panose="020B0609020204030204" pitchFamily="49" charset="0"/>
              </a:rPr>
              <a:t> a-x test</a:t>
            </a:r>
            <a:r>
              <a:rPr lang="tr-TR" sz="2400" b="1" i="0" u="none" strike="noStrike" baseline="0" dirty="0">
                <a:solidFill>
                  <a:srgbClr val="1C1C1C"/>
                </a:solidFill>
                <a:latin typeface="Arial" panose="020B0604020202020204" pitchFamily="34" charset="0"/>
              </a:rPr>
              <a:t>’ anlamı:</a:t>
            </a:r>
          </a:p>
          <a:p>
            <a:pPr algn="l"/>
            <a:r>
              <a:rPr lang="tr-TR" sz="2400" b="0" i="0" u="none" strike="noStrike" baseline="0" dirty="0">
                <a:solidFill>
                  <a:srgbClr val="1C1C1C"/>
                </a:solidFill>
                <a:latin typeface="Arial" panose="020B0604020202020204" pitchFamily="34" charset="0"/>
              </a:rPr>
              <a:t>a </a:t>
            </a:r>
            <a:r>
              <a:rPr lang="tr-TR" sz="2400" b="0" i="0" u="none" strike="noStrike" baseline="0" dirty="0" err="1">
                <a:solidFill>
                  <a:srgbClr val="1C1C1C"/>
                </a:solidFill>
                <a:latin typeface="Arial" panose="020B0604020202020204" pitchFamily="34" charset="0"/>
              </a:rPr>
              <a:t>all</a:t>
            </a:r>
            <a:endParaRPr lang="tr-TR" sz="2400" b="0" i="0" u="none" strike="noStrike" baseline="0" dirty="0">
              <a:solidFill>
                <a:srgbClr val="1C1C1C"/>
              </a:solidFill>
              <a:latin typeface="Arial" panose="020B0604020202020204" pitchFamily="34" charset="0"/>
            </a:endParaRPr>
          </a:p>
          <a:p>
            <a:pPr algn="l"/>
            <a:r>
              <a:rPr lang="tr-TR" sz="2400" b="0" i="0" u="none" strike="noStrike" baseline="0" dirty="0">
                <a:solidFill>
                  <a:srgbClr val="1C1C1C"/>
                </a:solidFill>
                <a:latin typeface="Arial" panose="020B0604020202020204" pitchFamily="34" charset="0"/>
              </a:rPr>
              <a:t>- yetki çıkartma</a:t>
            </a:r>
          </a:p>
          <a:p>
            <a:pPr algn="l"/>
            <a:r>
              <a:rPr lang="tr-TR" sz="2400" b="0" i="0" u="none" strike="noStrike" baseline="0" dirty="0">
                <a:solidFill>
                  <a:srgbClr val="1C1C1C"/>
                </a:solidFill>
                <a:latin typeface="Arial" panose="020B0604020202020204" pitchFamily="34" charset="0"/>
              </a:rPr>
              <a:t>x çalıştırma yetkisi</a:t>
            </a:r>
          </a:p>
          <a:p>
            <a:pPr algn="l"/>
            <a:r>
              <a:rPr lang="tr-TR" sz="2400" b="0" i="0" u="none" strike="noStrike" baseline="0" dirty="0">
                <a:solidFill>
                  <a:srgbClr val="1C1C1C"/>
                </a:solidFill>
                <a:latin typeface="Arial" panose="020B0604020202020204" pitchFamily="34" charset="0"/>
              </a:rPr>
              <a:t>O dizindeki test dosyası için bütün herkesten çalıştırma yetkisini kaldır.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19585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36F53-233A-416E-A81C-901973F2E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Komut – ‘</a:t>
            </a:r>
            <a:r>
              <a:rPr lang="tr-TR" dirty="0" err="1">
                <a:latin typeface="Consolas" panose="020B0609020204030204" pitchFamily="49" charset="0"/>
              </a:rPr>
              <a:t>chmod</a:t>
            </a:r>
            <a:r>
              <a:rPr lang="tr-TR" dirty="0"/>
              <a:t>’ Sayısal Yöntem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ECD2CF-EA31-4891-B515-4D6A50FB9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9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70FB0B-872C-43ED-84C0-ADA10EC4526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r, w ve x karakterleri yerine bu yetkilendirme ifadelerinin sayısal karşılıklarını da kullanabiliriz.</a:t>
            </a:r>
          </a:p>
          <a:p>
            <a:pPr lvl="1">
              <a:spcBef>
                <a:spcPts val="0"/>
              </a:spcBef>
            </a:pPr>
            <a:r>
              <a:rPr lang="tr-TR" dirty="0"/>
              <a:t>r 	için 4</a:t>
            </a:r>
          </a:p>
          <a:p>
            <a:pPr lvl="1">
              <a:spcBef>
                <a:spcPts val="0"/>
              </a:spcBef>
            </a:pPr>
            <a:r>
              <a:rPr lang="tr-TR" dirty="0"/>
              <a:t>w 	için 2</a:t>
            </a:r>
          </a:p>
          <a:p>
            <a:pPr lvl="1">
              <a:spcBef>
                <a:spcPts val="0"/>
              </a:spcBef>
            </a:pPr>
            <a:r>
              <a:rPr lang="tr-TR" dirty="0"/>
              <a:t>x 	için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3E7EE9-D56F-4D82-A225-F6F10E9EF333}"/>
              </a:ext>
            </a:extLst>
          </p:cNvPr>
          <p:cNvSpPr txBox="1"/>
          <p:nvPr/>
        </p:nvSpPr>
        <p:spPr>
          <a:xfrm>
            <a:off x="827584" y="3212976"/>
            <a:ext cx="7488832" cy="273921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/>
            <a:r>
              <a:rPr lang="tr-TR" sz="2800" b="1" i="0" u="none" strike="noStrike" baseline="0" dirty="0">
                <a:solidFill>
                  <a:srgbClr val="1C1C1C"/>
                </a:solidFill>
                <a:latin typeface="Arial" panose="020B0604020202020204" pitchFamily="34" charset="0"/>
              </a:rPr>
              <a:t>Örnek:</a:t>
            </a:r>
          </a:p>
          <a:p>
            <a:r>
              <a:rPr lang="tr-TR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rwx</a:t>
            </a: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</a:rPr>
              <a:t>	izni için 4+2+1 = 7 sayısal karşılığını</a:t>
            </a:r>
            <a:br>
              <a:rPr lang="tr-TR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</a:rPr>
              <a:t>	kullanabiliriz.</a:t>
            </a:r>
          </a:p>
          <a:p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</a:rPr>
              <a:t>r-- 	izni için 4+0+0 = 4 sayısal karşılığını</a:t>
            </a:r>
            <a:br>
              <a:rPr lang="tr-TR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</a:rPr>
              <a:t>	kullanabiliriz.</a:t>
            </a:r>
          </a:p>
          <a:p>
            <a:r>
              <a:rPr lang="tr-TR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rw</a:t>
            </a: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</a:rPr>
              <a:t>- 	izni için 4+2+0 = 6 sayısal karşılığını 	kullanabiliriz.</a:t>
            </a:r>
          </a:p>
        </p:txBody>
      </p:sp>
    </p:spTree>
    <p:extLst>
      <p:ext uri="{BB962C8B-B14F-4D97-AF65-F5344CB8AC3E}">
        <p14:creationId xmlns:p14="http://schemas.microsoft.com/office/powerpoint/2010/main" val="17066580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13094</TotalTime>
  <Words>3248</Words>
  <Application>Microsoft Office PowerPoint</Application>
  <PresentationFormat>On-screen Show (4:3)</PresentationFormat>
  <Paragraphs>384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Bookman Old Style</vt:lpstr>
      <vt:lpstr>Calibri</vt:lpstr>
      <vt:lpstr>Consolas</vt:lpstr>
      <vt:lpstr>Gill Sans MT</vt:lpstr>
      <vt:lpstr>Verdana</vt:lpstr>
      <vt:lpstr>Wingdings</vt:lpstr>
      <vt:lpstr>Wingdings 3</vt:lpstr>
      <vt:lpstr>Origin</vt:lpstr>
      <vt:lpstr>Linux Temel Komutlar</vt:lpstr>
      <vt:lpstr>Komut – ‘ls’</vt:lpstr>
      <vt:lpstr>Komut – ‘ls [karakterler]*’</vt:lpstr>
      <vt:lpstr>Komut – chmod, Linux’ta Yetki Sistemi</vt:lpstr>
      <vt:lpstr>Komut – ‘ls -l’  </vt:lpstr>
      <vt:lpstr>Komut – ‘ls -al’</vt:lpstr>
      <vt:lpstr>Linux’ta Yetki Sistemi (devam)</vt:lpstr>
      <vt:lpstr>Komut – ‘chmod’</vt:lpstr>
      <vt:lpstr>Komut – ‘chmod’ Sayısal Yöntem</vt:lpstr>
      <vt:lpstr>Komut – ‘chmod’ Sayısal Yöntem</vt:lpstr>
      <vt:lpstr>Komut çıktılarını dosyaya almak</vt:lpstr>
      <vt:lpstr>Kendi hakkımda bilgi komutları</vt:lpstr>
      <vt:lpstr>Komut – ‘cd’ Dizin Değiştirme</vt:lpstr>
      <vt:lpstr>Komut – ‘mkdir’ Dizin yaratma</vt:lpstr>
      <vt:lpstr>Komut – ‘rmdir’ Dizin Silmek</vt:lpstr>
      <vt:lpstr>Komut – ‘cp’ Dosya/Dizin Kopyalama</vt:lpstr>
      <vt:lpstr>Komut – ‘mv’ Dosya/Dizin Taşıma</vt:lpstr>
      <vt:lpstr>Komut – ‘clear’ ve ‘find’</vt:lpstr>
      <vt:lpstr>Komut – ‘locate’ Veritabanından arama</vt:lpstr>
      <vt:lpstr>Komut – ‘cal’ Takvim Komutu</vt:lpstr>
      <vt:lpstr>Komut – Tarih/Saatle İlgili Olanlar</vt:lpstr>
      <vt:lpstr>Komut – ‘history’, ‘cat’ ,‘more’ ve ‘sort’ </vt:lpstr>
      <vt:lpstr>Örnek: Çalışma Grubu, Web Sayfası ve Kullanıcı Açmak</vt:lpstr>
      <vt:lpstr>Yeni bir grup oluşturalım: cvlab</vt:lpstr>
      <vt:lpstr>Kullanıcı eklemek</vt:lpstr>
      <vt:lpstr>Kullanıcıları gruba eklemek</vt:lpstr>
      <vt:lpstr>chmod Komutu Hakkında Hatırlatma</vt:lpstr>
      <vt:lpstr>Arşivleme ve Diğer Konular</vt:lpstr>
      <vt:lpstr>Arşive Atmak, Geri Açmak</vt:lpstr>
      <vt:lpstr>Arşive Sıkıştırarak Atmak</vt:lpstr>
      <vt:lpstr>Sıkıştırılmış Arşivden Açmak</vt:lpstr>
      <vt:lpstr>DEB Paket Kurulumu</vt:lpstr>
      <vt:lpstr>Kelime Sayıcı</vt:lpstr>
      <vt:lpstr>Grep Komutu, Pipe işlemi</vt:lpstr>
      <vt:lpstr>Link işlemi</vt:lpstr>
      <vt:lpstr>Komutlara Kısa Adlar Takma</vt:lpstr>
      <vt:lpstr>Komutlara Kısa Adlar Takma</vt:lpstr>
      <vt:lpstr>Bash Çalıştırılabilir Dosya</vt:lpstr>
      <vt:lpstr>Teşekkürler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GUNGOR</dc:creator>
  <cp:lastModifiedBy>cengiz gungor</cp:lastModifiedBy>
  <cp:revision>572</cp:revision>
  <dcterms:created xsi:type="dcterms:W3CDTF">2013-09-20T11:24:12Z</dcterms:created>
  <dcterms:modified xsi:type="dcterms:W3CDTF">2021-02-22T13:27:28Z</dcterms:modified>
</cp:coreProperties>
</file>