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301" r:id="rId2"/>
    <p:sldId id="302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00" autoAdjust="0"/>
  </p:normalViewPr>
  <p:slideViewPr>
    <p:cSldViewPr>
      <p:cViewPr varScale="1">
        <p:scale>
          <a:sx n="63" d="100"/>
          <a:sy n="63" d="100"/>
        </p:scale>
        <p:origin x="1332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60C12-1A27-4A64-B0B2-F796C1A51EED}" type="datetimeFigureOut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C25BA-1208-4CE7-BA56-982F150D70B7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46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467544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CDFDF45-B05A-4083-AAC7-D93DF07C3BB8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521152" y="6375608"/>
            <a:ext cx="222731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70EDD-4205-433A-B6CB-CF6DD2DA6306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127D-451D-47F7-9B1A-9E708C5295EA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79201-FC9B-4FA7-808D-5B3C3CF957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E7002D3-6063-4943-BD8E-198411180E5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35969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BFD24-6C52-40D0-AEF6-ED73A9F505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4C8DF00-CFF6-47FD-AA66-CFCB486148C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6879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3F5B-CA1F-4DB0-9F24-ACC79FBE47D7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8224" y="6356350"/>
            <a:ext cx="2126304" cy="365760"/>
          </a:xfrm>
          <a:solidFill>
            <a:schemeClr val="bg1"/>
          </a:solidFill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spcBef>
                <a:spcPts val="1200"/>
              </a:spcBef>
              <a:defRPr sz="2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960DCE6-766E-49E7-B2E2-340AE244AD26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49279-1099-4222-AFEC-1F85D6D8FBE7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A600-E9D0-4753-AE05-DF97FF1B874E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70A70-7FCC-4E86-B076-A7933EB67FD1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BC2A-2C61-4C3A-9217-4299804337F2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D07F5-DE31-4F58-B5B9-CA4D40378050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95C6-6473-48B2-A712-1EE437C3E56F}" type="datetime1">
              <a:rPr lang="tr-TR" smtClean="0"/>
              <a:pPr/>
              <a:t>21.02.2021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3528" y="6237312"/>
            <a:ext cx="57606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536975" y="6375608"/>
            <a:ext cx="2139481" cy="365760"/>
          </a:xfrm>
          <a:prstGeom prst="rect">
            <a:avLst/>
          </a:prstGeom>
          <a:solidFill>
            <a:schemeClr val="bg1"/>
          </a:solidFill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678150-2F3D-4E05-931D-3530E2373772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67544" y="6342464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8B272E-DE6C-4CD0-BFE9-F935876A97FC}" type="datetime1">
              <a:rPr lang="tr-TR" smtClean="0"/>
              <a:pPr/>
              <a:t>21.02.2021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100811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dirty="0">
                <a:solidFill>
                  <a:srgbClr val="C00000"/>
                </a:solidFill>
              </a:rPr>
              <a:t>Linux Bilgi Alma Sistemi</a:t>
            </a:r>
            <a:endParaRPr lang="tr-TR" sz="2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608806"/>
          </a:xfrm>
        </p:spPr>
        <p:txBody>
          <a:bodyPr>
            <a:normAutofit/>
          </a:bodyPr>
          <a:lstStyle/>
          <a:p>
            <a:r>
              <a:rPr lang="tr-TR" dirty="0"/>
              <a:t>Dr. Cengiz Güngör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874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C98BE-0A57-4E6C-BCA4-E3A5682DC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Dosya Boyutları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826BCF-48AE-4D6B-B01C-06A2C4F3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E3F34-BE7C-415A-A5E7-F036A96F9AE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du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dizin</a:t>
            </a:r>
            <a:r>
              <a:rPr lang="tr-TR" dirty="0"/>
              <a:t>’ komutuyla o dizinde bulunan bütün dosyaları ve onların boyutlarını görebiliriz.</a:t>
            </a:r>
          </a:p>
          <a:p>
            <a:r>
              <a:rPr lang="tr-TR" dirty="0"/>
              <a:t>‘</a:t>
            </a:r>
            <a:r>
              <a:rPr lang="tr-TR" b="1" dirty="0" err="1">
                <a:solidFill>
                  <a:srgbClr val="FF0000"/>
                </a:solidFill>
              </a:rPr>
              <a:t>du</a:t>
            </a:r>
            <a:r>
              <a:rPr lang="tr-TR" b="1" dirty="0">
                <a:solidFill>
                  <a:srgbClr val="FF0000"/>
                </a:solidFill>
              </a:rPr>
              <a:t> –h</a:t>
            </a:r>
            <a:r>
              <a:rPr lang="tr-TR" dirty="0"/>
              <a:t>’ parametresi ile kullanıldığında ise aynı dosyaları KB, MB ve </a:t>
            </a:r>
            <a:r>
              <a:rPr lang="tr-TR" dirty="0" err="1"/>
              <a:t>GByte</a:t>
            </a:r>
            <a:r>
              <a:rPr lang="tr-TR" dirty="0"/>
              <a:t> cinsinden görebiliriz.</a:t>
            </a:r>
          </a:p>
          <a:p>
            <a:r>
              <a:rPr lang="tr-TR" dirty="0"/>
              <a:t>‘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du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–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sh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/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etc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/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passwd</a:t>
            </a:r>
            <a:r>
              <a:rPr lang="tr-TR" dirty="0"/>
              <a:t>’ gibi bir komutla o dosyanın boyutunu öğrenebiliriz.</a:t>
            </a:r>
          </a:p>
          <a:p>
            <a:pPr lvl="1"/>
            <a:r>
              <a:rPr lang="tr-TR" dirty="0">
                <a:latin typeface="Consolas" panose="020B0609020204030204" pitchFamily="49" charset="0"/>
              </a:rPr>
              <a:t>4.0K    /</a:t>
            </a:r>
            <a:r>
              <a:rPr lang="tr-TR" dirty="0" err="1">
                <a:latin typeface="Consolas" panose="020B0609020204030204" pitchFamily="49" charset="0"/>
              </a:rPr>
              <a:t>etc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passwd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/>
              <a:t> sonucu döndü.</a:t>
            </a:r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96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184AE-8A5D-4053-95BA-00AC01C60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Kullanıcı hakkında bilgi almak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E9A51-7FF1-48FB-86B3-21C9C4A75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1410D-0EF1-4729-AAA2-3AFF51B339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</a:t>
            </a:r>
            <a:r>
              <a:rPr lang="tr-TR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finger</a:t>
            </a:r>
            <a:r>
              <a:rPr lang="tr-TR" dirty="0"/>
              <a:t>’ komutudur, yoksa kurulur.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29E831-A0DB-42C8-845F-9B12D57FD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208" y="1764062"/>
            <a:ext cx="8300592" cy="497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82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BA8D-E2A9-432E-A2F7-6C8B537EA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Kullanıcı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13E4FD-C5F2-45AD-9A84-C340C4DF2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712BD-C340-4A7D-B19C-B8DAC181AB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Last</a:t>
            </a:r>
            <a:r>
              <a:rPr lang="tr-TR" dirty="0"/>
              <a:t> ile son aktiviteler görülüyor.</a:t>
            </a:r>
          </a:p>
          <a:p>
            <a:pPr marL="274320" lvl="1" indent="0">
              <a:buNone/>
            </a:pP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tr-TR" dirty="0" err="1">
                <a:latin typeface="Consolas" panose="020B0609020204030204" pitchFamily="49" charset="0"/>
              </a:rPr>
              <a:t>last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tr-TR" sz="2400" dirty="0">
                <a:latin typeface="Consolas" panose="020B0609020204030204" pitchFamily="49" charset="0"/>
              </a:rPr>
              <a:t>gungor   </a:t>
            </a:r>
            <a:r>
              <a:rPr lang="tr-TR" sz="2400" dirty="0" err="1">
                <a:latin typeface="Consolas" panose="020B0609020204030204" pitchFamily="49" charset="0"/>
              </a:rPr>
              <a:t>pts</a:t>
            </a:r>
            <a:r>
              <a:rPr lang="tr-TR" sz="2400" dirty="0">
                <a:latin typeface="Consolas" panose="020B0609020204030204" pitchFamily="49" charset="0"/>
              </a:rPr>
              <a:t>/1        78.164.205.10    </a:t>
            </a:r>
            <a:r>
              <a:rPr lang="tr-TR" sz="2400" dirty="0" err="1">
                <a:latin typeface="Consolas" panose="020B0609020204030204" pitchFamily="49" charset="0"/>
              </a:rPr>
              <a:t>Mon</a:t>
            </a:r>
            <a:r>
              <a:rPr lang="tr-TR" sz="2400" dirty="0">
                <a:latin typeface="Consolas" panose="020B0609020204030204" pitchFamily="49" charset="0"/>
              </a:rPr>
              <a:t> </a:t>
            </a:r>
            <a:r>
              <a:rPr lang="tr-TR" sz="2400" dirty="0" err="1">
                <a:latin typeface="Consolas" panose="020B0609020204030204" pitchFamily="49" charset="0"/>
              </a:rPr>
              <a:t>Feb</a:t>
            </a:r>
            <a:r>
              <a:rPr lang="tr-TR" sz="2400" dirty="0">
                <a:latin typeface="Consolas" panose="020B0609020204030204" pitchFamily="49" charset="0"/>
              </a:rPr>
              <a:t> 22 03:52   </a:t>
            </a:r>
            <a:r>
              <a:rPr lang="tr-TR" sz="2400" dirty="0" err="1">
                <a:latin typeface="Consolas" panose="020B0609020204030204" pitchFamily="49" charset="0"/>
              </a:rPr>
              <a:t>still</a:t>
            </a:r>
            <a:r>
              <a:rPr lang="tr-TR" sz="2400" dirty="0">
                <a:latin typeface="Consolas" panose="020B0609020204030204" pitchFamily="49" charset="0"/>
              </a:rPr>
              <a:t> </a:t>
            </a:r>
            <a:r>
              <a:rPr lang="tr-TR" sz="2400" dirty="0" err="1">
                <a:latin typeface="Consolas" panose="020B0609020204030204" pitchFamily="49" charset="0"/>
              </a:rPr>
              <a:t>logged</a:t>
            </a:r>
            <a:r>
              <a:rPr lang="tr-TR" sz="2400" dirty="0">
                <a:latin typeface="Consolas" panose="020B0609020204030204" pitchFamily="49" charset="0"/>
              </a:rPr>
              <a:t> in</a:t>
            </a:r>
          </a:p>
          <a:p>
            <a:pPr marL="274320" lvl="1" indent="0">
              <a:buNone/>
            </a:pPr>
            <a:r>
              <a:rPr lang="tr-TR" sz="2400" dirty="0">
                <a:latin typeface="Consolas" panose="020B0609020204030204" pitchFamily="49" charset="0"/>
              </a:rPr>
              <a:t>gungor   </a:t>
            </a:r>
            <a:r>
              <a:rPr lang="tr-TR" sz="2400" dirty="0" err="1">
                <a:latin typeface="Consolas" panose="020B0609020204030204" pitchFamily="49" charset="0"/>
              </a:rPr>
              <a:t>pts</a:t>
            </a:r>
            <a:r>
              <a:rPr lang="tr-TR" sz="2400" dirty="0">
                <a:latin typeface="Consolas" panose="020B0609020204030204" pitchFamily="49" charset="0"/>
              </a:rPr>
              <a:t>/0        78.164.205.10    </a:t>
            </a:r>
            <a:r>
              <a:rPr lang="tr-TR" sz="2400" dirty="0" err="1">
                <a:latin typeface="Consolas" panose="020B0609020204030204" pitchFamily="49" charset="0"/>
              </a:rPr>
              <a:t>Mon</a:t>
            </a:r>
            <a:r>
              <a:rPr lang="tr-TR" sz="2400" dirty="0">
                <a:latin typeface="Consolas" panose="020B0609020204030204" pitchFamily="49" charset="0"/>
              </a:rPr>
              <a:t> </a:t>
            </a:r>
            <a:r>
              <a:rPr lang="tr-TR" sz="2400" dirty="0" err="1">
                <a:latin typeface="Consolas" panose="020B0609020204030204" pitchFamily="49" charset="0"/>
              </a:rPr>
              <a:t>Feb</a:t>
            </a:r>
            <a:r>
              <a:rPr lang="tr-TR" sz="2400" dirty="0">
                <a:latin typeface="Consolas" panose="020B0609020204030204" pitchFamily="49" charset="0"/>
              </a:rPr>
              <a:t> 22 03:40   </a:t>
            </a:r>
            <a:r>
              <a:rPr lang="tr-TR" sz="2400" dirty="0" err="1">
                <a:latin typeface="Consolas" panose="020B0609020204030204" pitchFamily="49" charset="0"/>
              </a:rPr>
              <a:t>still</a:t>
            </a:r>
            <a:r>
              <a:rPr lang="tr-TR" sz="2400" dirty="0">
                <a:latin typeface="Consolas" panose="020B0609020204030204" pitchFamily="49" charset="0"/>
              </a:rPr>
              <a:t> </a:t>
            </a:r>
            <a:r>
              <a:rPr lang="tr-TR" sz="2400" dirty="0" err="1">
                <a:latin typeface="Consolas" panose="020B0609020204030204" pitchFamily="49" charset="0"/>
              </a:rPr>
              <a:t>logged</a:t>
            </a:r>
            <a:r>
              <a:rPr lang="tr-TR" sz="2400" dirty="0">
                <a:latin typeface="Consolas" panose="020B0609020204030204" pitchFamily="49" charset="0"/>
              </a:rPr>
              <a:t> in</a:t>
            </a:r>
          </a:p>
          <a:p>
            <a:pPr marL="274320" lvl="1" indent="0">
              <a:buNone/>
            </a:pPr>
            <a:r>
              <a:rPr lang="tr-TR" sz="2400" dirty="0">
                <a:latin typeface="Consolas" panose="020B0609020204030204" pitchFamily="49" charset="0"/>
              </a:rPr>
              <a:t>gungor   </a:t>
            </a:r>
            <a:r>
              <a:rPr lang="tr-TR" sz="2400" dirty="0" err="1">
                <a:latin typeface="Consolas" panose="020B0609020204030204" pitchFamily="49" charset="0"/>
              </a:rPr>
              <a:t>pts</a:t>
            </a:r>
            <a:r>
              <a:rPr lang="tr-TR" sz="2400" dirty="0">
                <a:latin typeface="Consolas" panose="020B0609020204030204" pitchFamily="49" charset="0"/>
              </a:rPr>
              <a:t>/0        78.164.205.10    Sun </a:t>
            </a:r>
            <a:r>
              <a:rPr lang="tr-TR" sz="2400" dirty="0" err="1">
                <a:latin typeface="Consolas" panose="020B0609020204030204" pitchFamily="49" charset="0"/>
              </a:rPr>
              <a:t>Feb</a:t>
            </a:r>
            <a:r>
              <a:rPr lang="tr-TR" sz="2400" dirty="0">
                <a:latin typeface="Consolas" panose="020B0609020204030204" pitchFamily="49" charset="0"/>
              </a:rPr>
              <a:t> 21 18:25 - 20:38  (02:12)</a:t>
            </a:r>
          </a:p>
          <a:p>
            <a:pPr marL="274320" lvl="1" indent="0">
              <a:buNone/>
            </a:pPr>
            <a:r>
              <a:rPr lang="tr-TR" sz="2400" dirty="0">
                <a:latin typeface="Consolas" panose="020B0609020204030204" pitchFamily="49" charset="0"/>
              </a:rPr>
              <a:t>gungor   </a:t>
            </a:r>
            <a:r>
              <a:rPr lang="tr-TR" sz="2400" dirty="0" err="1">
                <a:latin typeface="Consolas" panose="020B0609020204030204" pitchFamily="49" charset="0"/>
              </a:rPr>
              <a:t>pts</a:t>
            </a:r>
            <a:r>
              <a:rPr lang="tr-TR" sz="2400" dirty="0">
                <a:latin typeface="Consolas" panose="020B0609020204030204" pitchFamily="49" charset="0"/>
              </a:rPr>
              <a:t>/0        78.164.205.10    Sun </a:t>
            </a:r>
            <a:r>
              <a:rPr lang="tr-TR" sz="2400" dirty="0" err="1">
                <a:latin typeface="Consolas" panose="020B0609020204030204" pitchFamily="49" charset="0"/>
              </a:rPr>
              <a:t>Feb</a:t>
            </a:r>
            <a:r>
              <a:rPr lang="tr-TR" sz="2400" dirty="0">
                <a:latin typeface="Consolas" panose="020B0609020204030204" pitchFamily="49" charset="0"/>
              </a:rPr>
              <a:t> 21 12:17 - 15:10  (02:53)</a:t>
            </a:r>
          </a:p>
          <a:p>
            <a:pPr marL="274320" lvl="1" indent="0">
              <a:buNone/>
            </a:pPr>
            <a:r>
              <a:rPr lang="tr-TR" sz="2400" dirty="0">
                <a:latin typeface="Consolas" panose="020B0609020204030204" pitchFamily="49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3685394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BA8D-E2A9-432E-A2F7-6C8B537EA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Kullanıcı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13E4FD-C5F2-45AD-9A84-C340C4DF2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712BD-C340-4A7D-B19C-B8DAC181AB8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uptime</a:t>
            </a:r>
            <a:r>
              <a:rPr lang="tr-TR" dirty="0"/>
              <a:t> ile son </a:t>
            </a:r>
            <a:r>
              <a:rPr lang="tr-TR" dirty="0" err="1"/>
              <a:t>reboottan</a:t>
            </a:r>
            <a:r>
              <a:rPr lang="tr-TR" dirty="0"/>
              <a:t> beridir toplam aktiviteler görülüyor.</a:t>
            </a:r>
          </a:p>
          <a:p>
            <a:pPr marL="274320" lvl="1" indent="0">
              <a:buNone/>
            </a:pP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en-US" dirty="0">
                <a:latin typeface="Consolas" panose="020B0609020204030204" pitchFamily="49" charset="0"/>
              </a:rPr>
              <a:t>uptime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04:10:24 up 139 days, 15:03,  5 users,  load average: 0.00, 0.01, 0.05</a:t>
            </a:r>
            <a:endParaRPr lang="tr-TR" dirty="0">
              <a:latin typeface="Consolas" panose="020B0609020204030204" pitchFamily="49" charset="0"/>
            </a:endParaRPr>
          </a:p>
          <a:p>
            <a:r>
              <a:rPr lang="tr-TR" dirty="0"/>
              <a:t>İnceleme sonucu bir kullanıcıyı sistemden atmak mı lazım oldu?</a:t>
            </a:r>
          </a:p>
          <a:p>
            <a:pPr lvl="1"/>
            <a:r>
              <a:rPr lang="tr-TR" dirty="0"/>
              <a:t>‘</a:t>
            </a:r>
            <a:r>
              <a:rPr lang="tr-TR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userdel</a:t>
            </a:r>
            <a:r>
              <a:rPr lang="tr-TR" dirty="0"/>
              <a:t>’ komutu ile bir kullanıcıyı sistemden silebiliriz ama dosyaları saklanır. </a:t>
            </a:r>
          </a:p>
          <a:p>
            <a:pPr lvl="1"/>
            <a:r>
              <a:rPr lang="tr-TR" dirty="0"/>
              <a:t>‘</a:t>
            </a:r>
            <a:r>
              <a:rPr lang="tr-TR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userdel</a:t>
            </a:r>
            <a:r>
              <a:rPr lang="tr-TR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-r &lt;kullanıcı ismi&gt;</a:t>
            </a:r>
            <a:r>
              <a:rPr lang="tr-TR" dirty="0"/>
              <a:t>’ ile hem kullanıcı hem de o kullanıcının dosyalarını silebiliriz.</a:t>
            </a:r>
          </a:p>
          <a:p>
            <a:pPr marL="274320" lvl="1" indent="0">
              <a:buNone/>
            </a:pPr>
            <a:endParaRPr lang="tr-TR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830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F383-DAA0-4434-B8F0-E3462CA7C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Süreçler hakkında bilgiler (canlı)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3A506B-3B8B-45C3-91C3-7A124E57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FD052-CE18-42A4-B8EB-4206F73463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‘top’ komutu canlı olarak süreçleri verir.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00942F-C442-4127-BB93-5EFB246BA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956244"/>
            <a:ext cx="8928992" cy="384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32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F383-DAA0-4434-B8F0-E3462CA7C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Süreçler hakkında bilgiler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3A506B-3B8B-45C3-91C3-7A124E576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FD052-CE18-42A4-B8EB-4206F73463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</a:t>
            </a:r>
            <a:r>
              <a:rPr lang="tr-TR" dirty="0" err="1"/>
              <a:t>ps</a:t>
            </a:r>
            <a:r>
              <a:rPr lang="tr-TR" dirty="0"/>
              <a:t>’ komutu çalışan süreçlerimizi verir.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Eğer bir süreç çakılırsa (2199 mesela), terminalden, o da mümkün değilse başka makineden </a:t>
            </a:r>
            <a:r>
              <a:rPr lang="tr-TR" dirty="0" err="1"/>
              <a:t>root</a:t>
            </a:r>
            <a:r>
              <a:rPr lang="tr-TR" dirty="0"/>
              <a:t> olup şu komutla sonlandırın</a:t>
            </a:r>
          </a:p>
          <a:p>
            <a:pPr marL="594360" lvl="2" indent="0">
              <a:buNone/>
            </a:pPr>
            <a:r>
              <a:rPr lang="tr-TR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&gt; </a:t>
            </a:r>
            <a:r>
              <a:rPr lang="tr-TR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kill</a:t>
            </a:r>
            <a:r>
              <a:rPr lang="tr-TR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 -9 2199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AB029D-4790-4A74-B55B-67C0EBE42B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325" y="1916832"/>
            <a:ext cx="77533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9215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10072-B011-4C7D-B755-D273FCF43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Çalışma seviyeleri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085208-A1A6-4ADE-8B1C-EBCD1595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16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64C5-B209-44FE-BA0E-B3D0CC736E8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Linux sistemlerde programların çalıştığı seviyeler vardır</a:t>
            </a:r>
          </a:p>
          <a:p>
            <a:r>
              <a:rPr lang="tr-TR" dirty="0"/>
              <a:t>Bunlar genellikle dağıtımlar tarafından tekrar belirtilir ama en çok kullanılan çalışma seviyeleri aşağıda verilmiştir.</a:t>
            </a:r>
          </a:p>
          <a:p>
            <a:pPr marL="274320" lvl="1" indent="0">
              <a:buNone/>
            </a:pPr>
            <a:r>
              <a:rPr lang="tr-TR" dirty="0"/>
              <a:t>0:	Sistemin hiç bir servisinin çalışmadığı ve kapatma  </a:t>
            </a:r>
            <a:br>
              <a:rPr lang="tr-TR" dirty="0"/>
            </a:br>
            <a:r>
              <a:rPr lang="tr-TR" dirty="0"/>
              <a:t> 	işlemlerinin başladığı seviye.</a:t>
            </a:r>
          </a:p>
          <a:p>
            <a:pPr marL="274320" lvl="1" indent="0">
              <a:buNone/>
            </a:pPr>
            <a:r>
              <a:rPr lang="tr-TR" dirty="0"/>
              <a:t>1: 	Tek kullanıcılı çalışma seviyesi. Sistem bakımı için </a:t>
            </a:r>
            <a:br>
              <a:rPr lang="tr-TR" dirty="0"/>
            </a:br>
            <a:r>
              <a:rPr lang="tr-TR" dirty="0"/>
              <a:t>	kullanılabilir.</a:t>
            </a:r>
          </a:p>
          <a:p>
            <a:pPr marL="274320" lvl="1" indent="0">
              <a:buNone/>
            </a:pPr>
            <a:r>
              <a:rPr lang="tr-TR" dirty="0"/>
              <a:t>2: 	Çok kullanıcılı çalışma seviyesi</a:t>
            </a:r>
          </a:p>
          <a:p>
            <a:pPr marL="274320" lvl="1" indent="0">
              <a:buNone/>
            </a:pPr>
            <a:r>
              <a:rPr lang="tr-TR" dirty="0"/>
              <a:t>3: 	Ağ destekli çok kullanıcılı çalışma seviyesi</a:t>
            </a:r>
          </a:p>
          <a:p>
            <a:pPr marL="274320" lvl="1" indent="0">
              <a:buNone/>
            </a:pPr>
            <a:r>
              <a:rPr lang="tr-TR" dirty="0"/>
              <a:t>4: 	Bu çalışma seviyesi </a:t>
            </a:r>
            <a:r>
              <a:rPr lang="tr-TR" dirty="0" err="1"/>
              <a:t>kullanılmaz.Kullanıcı</a:t>
            </a:r>
            <a:r>
              <a:rPr lang="tr-TR" dirty="0"/>
              <a:t> tarafından özel </a:t>
            </a:r>
            <a:br>
              <a:rPr lang="tr-TR" dirty="0"/>
            </a:br>
            <a:r>
              <a:rPr lang="tr-TR" dirty="0"/>
              <a:t>	olarak tanımlanabilir.</a:t>
            </a:r>
          </a:p>
          <a:p>
            <a:pPr marL="274320" lvl="1" indent="0">
              <a:buNone/>
            </a:pPr>
            <a:r>
              <a:rPr lang="tr-TR" dirty="0"/>
              <a:t>5: 	GUI çalıştığı seviye.</a:t>
            </a:r>
          </a:p>
          <a:p>
            <a:pPr marL="274320" lvl="1" indent="0">
              <a:buNone/>
            </a:pPr>
            <a:r>
              <a:rPr lang="tr-TR" dirty="0"/>
              <a:t>6: 	Sistemi yeniden başlatma(</a:t>
            </a:r>
            <a:r>
              <a:rPr lang="tr-TR" dirty="0" err="1"/>
              <a:t>reboot</a:t>
            </a:r>
            <a:r>
              <a:rPr lang="tr-TR" dirty="0"/>
              <a:t>) seviyesi.</a:t>
            </a:r>
          </a:p>
        </p:txBody>
      </p:sp>
    </p:spTree>
    <p:extLst>
      <p:ext uri="{BB962C8B-B14F-4D97-AF65-F5344CB8AC3E}">
        <p14:creationId xmlns:p14="http://schemas.microsoft.com/office/powerpoint/2010/main" val="1073318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71808-D4DF-4549-BC76-36F3CD63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Sistemi kapatmak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00BEEC-2B79-4B17-8A0D-B0A37B50F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6E480-206C-40DF-A83D-CCEC0556BCB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‘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init</a:t>
            </a:r>
            <a:r>
              <a:rPr lang="tr-TR" dirty="0"/>
              <a:t>’ komutuyla 0. çalışma seviyesine geçiş yapabiliriz. (</a:t>
            </a:r>
            <a:r>
              <a:rPr lang="tr-TR" dirty="0" err="1"/>
              <a:t>init</a:t>
            </a:r>
            <a:r>
              <a:rPr lang="tr-TR" dirty="0"/>
              <a:t> 0)</a:t>
            </a:r>
          </a:p>
          <a:p>
            <a:r>
              <a:rPr lang="tr-TR" dirty="0"/>
              <a:t>‘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shutdown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-h 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now</a:t>
            </a:r>
            <a:r>
              <a:rPr lang="tr-TR" dirty="0"/>
              <a:t>’ komutuyla da sistemi kapatabiliriz.</a:t>
            </a:r>
          </a:p>
          <a:p>
            <a:pPr lvl="1"/>
            <a:r>
              <a:rPr lang="tr-TR" dirty="0"/>
              <a:t>Ya da now+30 (30dk) gibi zaman ekleyebiliriz.</a:t>
            </a:r>
          </a:p>
          <a:p>
            <a:r>
              <a:rPr lang="tr-TR" dirty="0"/>
              <a:t>‘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halt</a:t>
            </a:r>
            <a:r>
              <a:rPr lang="tr-TR" dirty="0"/>
              <a:t>’ komutunu kullanarak da sistemi kapatabiliriz</a:t>
            </a:r>
          </a:p>
        </p:txBody>
      </p:sp>
    </p:spTree>
    <p:extLst>
      <p:ext uri="{BB962C8B-B14F-4D97-AF65-F5344CB8AC3E}">
        <p14:creationId xmlns:p14="http://schemas.microsoft.com/office/powerpoint/2010/main" val="149632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024304-020E-4F16-A422-0697B583A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86608"/>
            <a:ext cx="8229600" cy="914400"/>
          </a:xfrm>
        </p:spPr>
        <p:txBody>
          <a:bodyPr/>
          <a:lstStyle/>
          <a:p>
            <a:pPr algn="ctr"/>
            <a:r>
              <a:rPr lang="tr-TR" dirty="0"/>
              <a:t>&gt; </a:t>
            </a:r>
            <a:r>
              <a:rPr lang="tr-TR" dirty="0" err="1"/>
              <a:t>shutdown</a:t>
            </a:r>
            <a:r>
              <a:rPr lang="tr-TR" dirty="0"/>
              <a:t> -h </a:t>
            </a:r>
            <a:r>
              <a:rPr lang="tr-TR" dirty="0" err="1"/>
              <a:t>now</a:t>
            </a:r>
            <a:endParaRPr lang="tr-T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06A087-27F2-481F-8985-21C668D66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18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669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A10-E31F-4C2B-A828-66A523B46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Linux Yardım </a:t>
            </a:r>
            <a:r>
              <a:rPr lang="tr-TR" dirty="0" err="1"/>
              <a:t>Dökümanları</a:t>
            </a:r>
            <a:endParaRPr lang="tr-T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A49164-445A-4A90-9B51-B88C98473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A32FAA-CE43-4F36-9273-18E72CCF8F9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«</a:t>
            </a:r>
            <a:r>
              <a:rPr lang="tr-TR" dirty="0" err="1"/>
              <a:t>help</a:t>
            </a:r>
            <a:r>
              <a:rPr lang="tr-TR" dirty="0"/>
              <a:t>» (--</a:t>
            </a:r>
            <a:r>
              <a:rPr lang="tr-TR" dirty="0" err="1"/>
              <a:t>help</a:t>
            </a:r>
            <a:r>
              <a:rPr lang="tr-TR" dirty="0"/>
              <a:t>, -h) Özet, parametrelerin anlamı</a:t>
            </a:r>
          </a:p>
          <a:p>
            <a:pPr lvl="1"/>
            <a:r>
              <a:rPr lang="tr-TR" dirty="0"/>
              <a:t>Kullanımı: </a:t>
            </a:r>
            <a:r>
              <a:rPr lang="tr-TR" dirty="0" err="1">
                <a:latin typeface="Consolas" panose="020B0609020204030204" pitchFamily="49" charset="0"/>
              </a:rPr>
              <a:t>cp</a:t>
            </a:r>
            <a:r>
              <a:rPr lang="tr-TR" dirty="0">
                <a:latin typeface="Consolas" panose="020B0609020204030204" pitchFamily="49" charset="0"/>
              </a:rPr>
              <a:t> --</a:t>
            </a:r>
            <a:r>
              <a:rPr lang="tr-TR" dirty="0" err="1">
                <a:latin typeface="Consolas" panose="020B0609020204030204" pitchFamily="49" charset="0"/>
              </a:rPr>
              <a:t>help</a:t>
            </a:r>
            <a:endParaRPr lang="tr-TR" dirty="0">
              <a:latin typeface="Consolas" panose="020B0609020204030204" pitchFamily="49" charset="0"/>
            </a:endParaRPr>
          </a:p>
          <a:p>
            <a:r>
              <a:rPr lang="tr-TR" dirty="0"/>
              <a:t>«</a:t>
            </a:r>
            <a:r>
              <a:rPr lang="tr-TR" dirty="0" err="1"/>
              <a:t>man</a:t>
            </a:r>
            <a:r>
              <a:rPr lang="tr-TR" dirty="0"/>
              <a:t>» Kullanım </a:t>
            </a:r>
            <a:r>
              <a:rPr lang="tr-TR" dirty="0" err="1"/>
              <a:t>dökümanı</a:t>
            </a:r>
            <a:r>
              <a:rPr lang="tr-TR" dirty="0"/>
              <a:t> ve örnekler</a:t>
            </a:r>
          </a:p>
          <a:p>
            <a:pPr lvl="1"/>
            <a:r>
              <a:rPr lang="tr-TR" dirty="0"/>
              <a:t>Kullanımı: </a:t>
            </a:r>
            <a:r>
              <a:rPr lang="tr-TR" dirty="0" err="1">
                <a:latin typeface="Consolas" panose="020B0609020204030204" pitchFamily="49" charset="0"/>
              </a:rPr>
              <a:t>man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cp</a:t>
            </a:r>
            <a:endParaRPr lang="tr-TR" dirty="0">
              <a:latin typeface="Consolas" panose="020B0609020204030204" pitchFamily="49" charset="0"/>
            </a:endParaRPr>
          </a:p>
          <a:p>
            <a:endParaRPr lang="tr-TR" dirty="0"/>
          </a:p>
          <a:p>
            <a:r>
              <a:rPr lang="tr-TR" dirty="0"/>
              <a:t>Yukarıdaki komutları kullanarak bir komut hakkında yardım alabilir ve kullanabileceğimiz parametreleri görebiliriz.</a:t>
            </a:r>
          </a:p>
        </p:txBody>
      </p:sp>
    </p:spTree>
    <p:extLst>
      <p:ext uri="{BB962C8B-B14F-4D97-AF65-F5344CB8AC3E}">
        <p14:creationId xmlns:p14="http://schemas.microsoft.com/office/powerpoint/2010/main" val="211045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908AC-7AEB-4FE8-A536-B4F1D39D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Örnek ‘-</a:t>
            </a:r>
            <a:r>
              <a:rPr lang="tr-TR" sz="1200" dirty="0"/>
              <a:t> </a:t>
            </a:r>
            <a:r>
              <a:rPr lang="tr-TR" dirty="0"/>
              <a:t>-</a:t>
            </a:r>
            <a:r>
              <a:rPr lang="tr-TR" dirty="0" err="1"/>
              <a:t>help</a:t>
            </a:r>
            <a:r>
              <a:rPr lang="tr-TR" dirty="0"/>
              <a:t>’: Tüm bilgiyi döker, çıkar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B45648-A636-488A-9597-1736EDA9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87A2-9459-4B23-9DA4-D2EAE62BDC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0320"/>
            <a:ext cx="8579296" cy="493776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3800" dirty="0">
                <a:latin typeface="Consolas" panose="020B0609020204030204" pitchFamily="49" charset="0"/>
              </a:rPr>
              <a:t>&gt;</a:t>
            </a:r>
            <a:r>
              <a:rPr lang="en-US" sz="3800" dirty="0">
                <a:latin typeface="Consolas" panose="020B0609020204030204" pitchFamily="49" charset="0"/>
              </a:rPr>
              <a:t> cp --help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Usage: cp [OPTION]... [-T] SOURCE DEST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or:  cp [OPTION]... SOURCE... DIRECTORY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or:  cp [OPTION]... -t DIRECTORY SOURCE...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Copy SOURCE to DEST, or multiple SOURCE(s) to DIRECTORY.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Mandatory arguments to long options are mandatory for short options too.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-a, --archive                same as -</a:t>
            </a:r>
            <a:r>
              <a:rPr lang="en-US" dirty="0" err="1">
                <a:latin typeface="Consolas" panose="020B0609020204030204" pitchFamily="49" charset="0"/>
              </a:rPr>
              <a:t>dR</a:t>
            </a:r>
            <a:r>
              <a:rPr lang="en-US" dirty="0">
                <a:latin typeface="Consolas" panose="020B0609020204030204" pitchFamily="49" charset="0"/>
              </a:rPr>
              <a:t> --preserve=all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--attributes-only        don't copy the file data, just the attributes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--backup[=CONTROL]       make a backup of each existing destination file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-b                           like --backup but does not accept an argument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--copy-contents          copy contents of special files when recursive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-d                           same as --no-dereference --preserve=links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-f, --force                  if an existing destination file cannot be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                          opened, remove it and try again (this option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                          is ignored when the -n option is also used)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-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, --interactive            prompt before overwrite (overrides a previous -n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                           option)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94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908AC-7AEB-4FE8-A536-B4F1D39D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Örnek ‘</a:t>
            </a:r>
            <a:r>
              <a:rPr lang="tr-TR" dirty="0" err="1"/>
              <a:t>man</a:t>
            </a:r>
            <a:r>
              <a:rPr lang="tr-TR" dirty="0"/>
              <a:t>’: Yön tuşları, boşluk, </a:t>
            </a:r>
            <a:r>
              <a:rPr lang="tr-TR" dirty="0" err="1"/>
              <a:t>enter</a:t>
            </a:r>
            <a:r>
              <a:rPr lang="tr-TR" dirty="0"/>
              <a:t> ile etkileşimlidir. </a:t>
            </a:r>
            <a:r>
              <a:rPr lang="tr-TR" dirty="0" err="1"/>
              <a:t>Esc</a:t>
            </a:r>
            <a:r>
              <a:rPr lang="tr-TR" dirty="0"/>
              <a:t> ve Q ile çıkılır.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7B45648-A636-488A-9597-1736EDA9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A87A2-9459-4B23-9DA4-D2EAE62BDC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290320"/>
            <a:ext cx="8579296" cy="530703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sz="3800" dirty="0">
                <a:latin typeface="Consolas" panose="020B0609020204030204" pitchFamily="49" charset="0"/>
              </a:rPr>
              <a:t>&gt;</a:t>
            </a:r>
            <a:r>
              <a:rPr lang="en-US" sz="3800" dirty="0">
                <a:latin typeface="Consolas" panose="020B0609020204030204" pitchFamily="49" charset="0"/>
              </a:rPr>
              <a:t> </a:t>
            </a:r>
            <a:r>
              <a:rPr lang="tr-TR" sz="3800" dirty="0" err="1">
                <a:latin typeface="Consolas" panose="020B0609020204030204" pitchFamily="49" charset="0"/>
              </a:rPr>
              <a:t>man</a:t>
            </a:r>
            <a:r>
              <a:rPr lang="tr-TR" sz="3800" dirty="0">
                <a:latin typeface="Consolas" panose="020B0609020204030204" pitchFamily="49" charset="0"/>
              </a:rPr>
              <a:t> </a:t>
            </a:r>
            <a:r>
              <a:rPr lang="en-US" sz="3800" dirty="0">
                <a:latin typeface="Consolas" panose="020B0609020204030204" pitchFamily="49" charset="0"/>
              </a:rPr>
              <a:t>cp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CP(1)                            User Commands                           CP(1)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NAME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cp - copy files and directories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SYNOPSIS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cp [OPTION]... [-T] SOURCE DEST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cp [OPTION]... SOURCE... DIRECTORY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cp [OPTION]... -t DIRECTORY SOURCE...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DESCRIPTION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Copy SOURCE to DEST, or multiple SOURCE(s) to DIRECTORY.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Mandatory  arguments  to  long  options are mandatory for short options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too.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-a, --archive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       same as -</a:t>
            </a:r>
            <a:r>
              <a:rPr lang="en-US" dirty="0" err="1">
                <a:latin typeface="Consolas" panose="020B0609020204030204" pitchFamily="49" charset="0"/>
              </a:rPr>
              <a:t>dR</a:t>
            </a:r>
            <a:r>
              <a:rPr lang="en-US" dirty="0">
                <a:latin typeface="Consolas" panose="020B0609020204030204" pitchFamily="49" charset="0"/>
              </a:rPr>
              <a:t> --preserve=all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--attributes-only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Consolas" panose="020B0609020204030204" pitchFamily="49" charset="0"/>
              </a:rPr>
              <a:t>              don't copy the file data, just the attributes</a:t>
            </a:r>
          </a:p>
        </p:txBody>
      </p:sp>
    </p:spTree>
    <p:extLst>
      <p:ext uri="{BB962C8B-B14F-4D97-AF65-F5344CB8AC3E}">
        <p14:creationId xmlns:p14="http://schemas.microsoft.com/office/powerpoint/2010/main" val="683411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C30D-FFD8-4757-9982-C516B32A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Donanım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FD02BB-2B78-45EA-9D3B-BDA14E3B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DD627-9A4D-4A58-83E0-E7E6DB67AB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Aşağıdaki komutu terminal üzerinden çalıştırarak donanım listesine ulaşabilirsiniz.</a:t>
            </a:r>
          </a:p>
          <a:p>
            <a:pPr marL="0" indent="0">
              <a:buNone/>
            </a:pPr>
            <a:r>
              <a:rPr lang="tr-TR" dirty="0"/>
              <a:t> 	&gt; </a:t>
            </a:r>
            <a:r>
              <a:rPr lang="tr-TR" dirty="0" err="1">
                <a:latin typeface="Consolas" panose="020B0609020204030204" pitchFamily="49" charset="0"/>
              </a:rPr>
              <a:t>sudo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lshw</a:t>
            </a:r>
            <a:r>
              <a:rPr lang="tr-TR" dirty="0">
                <a:latin typeface="Consolas" panose="020B0609020204030204" pitchFamily="49" charset="0"/>
              </a:rPr>
              <a:t> -</a:t>
            </a:r>
            <a:r>
              <a:rPr lang="tr-TR" dirty="0" err="1">
                <a:latin typeface="Consolas" panose="020B0609020204030204" pitchFamily="49" charset="0"/>
              </a:rPr>
              <a:t>short</a:t>
            </a:r>
            <a:r>
              <a:rPr lang="tr-TR" dirty="0">
                <a:latin typeface="Consolas" panose="020B0609020204030204" pitchFamily="49" charset="0"/>
              </a:rPr>
              <a:t> </a:t>
            </a:r>
          </a:p>
          <a:p>
            <a:r>
              <a:rPr lang="tr-TR" dirty="0"/>
              <a:t>Daha detaylı çıktı için;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tr-TR" dirty="0" err="1">
                <a:latin typeface="Consolas" panose="020B0609020204030204" pitchFamily="49" charset="0"/>
              </a:rPr>
              <a:t>sudo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lshw</a:t>
            </a:r>
            <a:r>
              <a:rPr lang="tr-TR" dirty="0"/>
              <a:t> </a:t>
            </a:r>
          </a:p>
          <a:p>
            <a:r>
              <a:rPr lang="tr-TR" dirty="0"/>
              <a:t>‘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lspci</a:t>
            </a:r>
            <a:r>
              <a:rPr lang="tr-TR" dirty="0"/>
              <a:t>’ PCI bilgileri içindir. (uzun bir liste)</a:t>
            </a:r>
          </a:p>
        </p:txBody>
      </p:sp>
    </p:spTree>
    <p:extLst>
      <p:ext uri="{BB962C8B-B14F-4D97-AF65-F5344CB8AC3E}">
        <p14:creationId xmlns:p14="http://schemas.microsoft.com/office/powerpoint/2010/main" val="84862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C30D-FFD8-4757-9982-C516B32A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Donanım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FD02BB-2B78-45EA-9D3B-BDA14E3B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DD627-9A4D-4A58-83E0-E7E6DB67AB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9227368" cy="5378152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CPU hakkında bilgi almak için (Makine 8 çekirdek imiş) :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tr-TR" dirty="0" err="1">
                <a:latin typeface="Consolas" panose="020B0609020204030204" pitchFamily="49" charset="0"/>
              </a:rPr>
              <a:t>cat</a:t>
            </a:r>
            <a:r>
              <a:rPr lang="tr-TR" dirty="0">
                <a:latin typeface="Consolas" panose="020B0609020204030204" pitchFamily="49" charset="0"/>
              </a:rPr>
              <a:t> /</a:t>
            </a:r>
            <a:r>
              <a:rPr lang="tr-TR" dirty="0" err="1">
                <a:latin typeface="Consolas" panose="020B0609020204030204" pitchFamily="49" charset="0"/>
              </a:rPr>
              <a:t>proc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cpuinfo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processor</a:t>
            </a:r>
            <a:r>
              <a:rPr lang="tr-TR" dirty="0">
                <a:latin typeface="Consolas" panose="020B0609020204030204" pitchFamily="49" charset="0"/>
              </a:rPr>
              <a:t>       : 0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vendor_id</a:t>
            </a:r>
            <a:r>
              <a:rPr lang="tr-TR" dirty="0">
                <a:latin typeface="Consolas" panose="020B0609020204030204" pitchFamily="49" charset="0"/>
              </a:rPr>
              <a:t>       : </a:t>
            </a:r>
            <a:r>
              <a:rPr lang="tr-TR" dirty="0" err="1">
                <a:latin typeface="Consolas" panose="020B0609020204030204" pitchFamily="49" charset="0"/>
              </a:rPr>
              <a:t>GenuineIntel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family</a:t>
            </a:r>
            <a:r>
              <a:rPr lang="tr-TR" dirty="0">
                <a:latin typeface="Consolas" panose="020B0609020204030204" pitchFamily="49" charset="0"/>
              </a:rPr>
              <a:t>      : 6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model           : 79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model name      : Intel(R) </a:t>
            </a:r>
            <a:r>
              <a:rPr lang="tr-TR" dirty="0" err="1">
                <a:latin typeface="Consolas" panose="020B0609020204030204" pitchFamily="49" charset="0"/>
              </a:rPr>
              <a:t>Xeon</a:t>
            </a:r>
            <a:r>
              <a:rPr lang="tr-TR" dirty="0">
                <a:latin typeface="Consolas" panose="020B0609020204030204" pitchFamily="49" charset="0"/>
              </a:rPr>
              <a:t>(R) CPU E5-2620 v4 @ 2.10GHz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stepping</a:t>
            </a:r>
            <a:r>
              <a:rPr lang="tr-TR" dirty="0">
                <a:latin typeface="Consolas" panose="020B0609020204030204" pitchFamily="49" charset="0"/>
              </a:rPr>
              <a:t>        : 1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microcode</a:t>
            </a:r>
            <a:r>
              <a:rPr lang="tr-TR" dirty="0">
                <a:latin typeface="Consolas" panose="020B0609020204030204" pitchFamily="49" charset="0"/>
              </a:rPr>
              <a:t>       : 0xb000012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MHz         : 1200.000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cache size      : 20480 KB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physical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id</a:t>
            </a:r>
            <a:r>
              <a:rPr lang="tr-TR" dirty="0">
                <a:latin typeface="Consolas" panose="020B0609020204030204" pitchFamily="49" charset="0"/>
              </a:rPr>
              <a:t>     : 0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siblings</a:t>
            </a:r>
            <a:r>
              <a:rPr lang="tr-TR" dirty="0">
                <a:latin typeface="Consolas" panose="020B0609020204030204" pitchFamily="49" charset="0"/>
              </a:rPr>
              <a:t>        : 16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core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id</a:t>
            </a:r>
            <a:r>
              <a:rPr lang="tr-TR" dirty="0">
                <a:latin typeface="Consolas" panose="020B0609020204030204" pitchFamily="49" charset="0"/>
              </a:rPr>
              <a:t>         : 0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u="sng" dirty="0" err="1">
                <a:solidFill>
                  <a:srgbClr val="FF0000"/>
                </a:solidFill>
                <a:latin typeface="Consolas" panose="020B0609020204030204" pitchFamily="49" charset="0"/>
              </a:rPr>
              <a:t>cpu</a:t>
            </a:r>
            <a:r>
              <a:rPr lang="tr-TR" b="1" u="sng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b="1" u="sng" dirty="0" err="1">
                <a:solidFill>
                  <a:srgbClr val="FF0000"/>
                </a:solidFill>
                <a:latin typeface="Consolas" panose="020B0609020204030204" pitchFamily="49" charset="0"/>
              </a:rPr>
              <a:t>cores</a:t>
            </a:r>
            <a:r>
              <a:rPr lang="tr-TR" b="1" u="sng" dirty="0">
                <a:solidFill>
                  <a:srgbClr val="FF0000"/>
                </a:solidFill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rgbClr val="FF0000"/>
                </a:solidFill>
                <a:latin typeface="Consolas" panose="020B0609020204030204" pitchFamily="49" charset="0"/>
              </a:rPr>
              <a:t>. . .</a:t>
            </a: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5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C30D-FFD8-4757-9982-C516B32A9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Donanım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FD02BB-2B78-45EA-9D3B-BDA14E3B9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DD627-9A4D-4A58-83E0-E7E6DB67ABE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CPU sanal çekirdek sayısı hakkında bilgi almak için, aşağıdaki komutun kaç satır döndürdüğüne bakılır:</a:t>
            </a:r>
          </a:p>
          <a:p>
            <a:pPr lvl="1"/>
            <a:r>
              <a:rPr lang="tr-TR" dirty="0"/>
              <a:t>Bu makinede 16 satır döndü…</a:t>
            </a:r>
          </a:p>
          <a:p>
            <a:pPr lvl="1"/>
            <a:endParaRPr lang="tr-TR" dirty="0"/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tr-TR" dirty="0" err="1">
                <a:latin typeface="Consolas" panose="020B0609020204030204" pitchFamily="49" charset="0"/>
              </a:rPr>
              <a:t>cat</a:t>
            </a:r>
            <a:r>
              <a:rPr lang="tr-TR" dirty="0">
                <a:latin typeface="Consolas" panose="020B0609020204030204" pitchFamily="49" charset="0"/>
              </a:rPr>
              <a:t> /</a:t>
            </a:r>
            <a:r>
              <a:rPr lang="tr-TR" dirty="0" err="1">
                <a:latin typeface="Consolas" panose="020B0609020204030204" pitchFamily="49" charset="0"/>
              </a:rPr>
              <a:t>proc</a:t>
            </a:r>
            <a:r>
              <a:rPr lang="tr-TR" dirty="0">
                <a:latin typeface="Consolas" panose="020B0609020204030204" pitchFamily="49" charset="0"/>
              </a:rPr>
              <a:t>/</a:t>
            </a:r>
            <a:r>
              <a:rPr lang="tr-TR" dirty="0" err="1">
                <a:latin typeface="Consolas" panose="020B0609020204030204" pitchFamily="49" charset="0"/>
              </a:rPr>
              <a:t>cpuinfo</a:t>
            </a:r>
            <a:r>
              <a:rPr lang="tr-TR" dirty="0">
                <a:latin typeface="Consolas" panose="020B0609020204030204" pitchFamily="49" charset="0"/>
              </a:rPr>
              <a:t> | </a:t>
            </a:r>
            <a:r>
              <a:rPr lang="tr-TR" dirty="0" err="1">
                <a:latin typeface="Consolas" panose="020B0609020204030204" pitchFamily="49" charset="0"/>
              </a:rPr>
              <a:t>grep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endParaRPr lang="tr-TR" dirty="0">
              <a:latin typeface="Consolas" panose="020B0609020204030204" pitchFamily="49" charset="0"/>
            </a:endParaRP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r>
              <a:rPr lang="tr-TR" dirty="0"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r>
              <a:rPr lang="tr-TR" dirty="0"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r>
              <a:rPr lang="tr-TR" dirty="0"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r>
              <a:rPr lang="tr-TR" dirty="0"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err="1">
                <a:latin typeface="Consolas" panose="020B0609020204030204" pitchFamily="49" charset="0"/>
              </a:rPr>
              <a:t>cpu</a:t>
            </a:r>
            <a:r>
              <a:rPr lang="tr-TR" dirty="0">
                <a:latin typeface="Consolas" panose="020B0609020204030204" pitchFamily="49" charset="0"/>
              </a:rPr>
              <a:t> </a:t>
            </a:r>
            <a:r>
              <a:rPr lang="tr-TR" dirty="0" err="1">
                <a:latin typeface="Consolas" panose="020B0609020204030204" pitchFamily="49" charset="0"/>
              </a:rPr>
              <a:t>cores</a:t>
            </a:r>
            <a:r>
              <a:rPr lang="tr-TR" dirty="0">
                <a:latin typeface="Consolas" panose="020B0609020204030204" pitchFamily="49" charset="0"/>
              </a:rPr>
              <a:t>       : 8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latin typeface="Consolas" panose="020B0609020204030204" pitchFamily="49" charset="0"/>
              </a:rPr>
              <a:t>. . .</a:t>
            </a:r>
          </a:p>
          <a:p>
            <a:pPr marL="274320" lvl="1" indent="0">
              <a:lnSpc>
                <a:spcPct val="120000"/>
              </a:lnSpc>
              <a:spcBef>
                <a:spcPts val="0"/>
              </a:spcBef>
              <a:buNone/>
            </a:pPr>
            <a:endParaRPr lang="tr-TR" b="1" u="sng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tr-TR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31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42C5E-EEC6-4813-A86C-C6C3C5C6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Bellek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187CAE-9169-42A2-9654-82C83155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FE63F-B735-4640-B258-C61FB27BD03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Sistemin ne kadar bellek miktarına sahip olduğunu aşağıdaki komut ile öğrenebilirsiniz.</a:t>
            </a:r>
          </a:p>
          <a:p>
            <a:pPr lvl="1"/>
            <a:r>
              <a:rPr lang="tr-TR" dirty="0"/>
              <a:t>Bu makinede 64GB varmış.</a:t>
            </a:r>
          </a:p>
          <a:p>
            <a:pPr lvl="1"/>
            <a:r>
              <a:rPr lang="tr-TR" dirty="0"/>
              <a:t>-m yerine –h derseniz GB olarak verir.</a:t>
            </a:r>
          </a:p>
          <a:p>
            <a:pPr marL="27432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tr-TR" dirty="0">
                <a:latin typeface="Consolas" panose="020B0609020204030204" pitchFamily="49" charset="0"/>
              </a:rPr>
              <a:t>&gt; </a:t>
            </a:r>
            <a:r>
              <a:rPr lang="en-US" dirty="0">
                <a:latin typeface="Consolas" panose="020B0609020204030204" pitchFamily="49" charset="0"/>
              </a:rPr>
              <a:t>free -m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total   used   free shared  buff/cache   available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Mem:</a:t>
            </a:r>
            <a:r>
              <a:rPr lang="tr-TR" sz="1800" dirty="0">
                <a:latin typeface="Consolas" panose="020B0609020204030204" pitchFamily="49" charset="0"/>
              </a:rPr>
              <a:t>     </a:t>
            </a:r>
            <a:r>
              <a:rPr lang="en-US" sz="1800" dirty="0">
                <a:latin typeface="Consolas" panose="020B0609020204030204" pitchFamily="49" charset="0"/>
              </a:rPr>
              <a:t>64134   1674    682   3238  </a:t>
            </a:r>
            <a:r>
              <a:rPr lang="tr-TR" sz="1800" dirty="0">
                <a:latin typeface="Consolas" panose="020B0609020204030204" pitchFamily="49" charset="0"/>
              </a:rPr>
              <a:t>     </a:t>
            </a:r>
            <a:r>
              <a:rPr lang="en-US" sz="1800" dirty="0">
                <a:latin typeface="Consolas" panose="020B0609020204030204" pitchFamily="49" charset="0"/>
              </a:rPr>
              <a:t>61777</a:t>
            </a:r>
            <a:r>
              <a:rPr lang="tr-TR" sz="1800" dirty="0">
                <a:latin typeface="Consolas" panose="020B0609020204030204" pitchFamily="49" charset="0"/>
              </a:rPr>
              <a:t>     </a:t>
            </a:r>
            <a:r>
              <a:rPr lang="en-US" sz="1800" dirty="0">
                <a:latin typeface="Consolas" panose="020B0609020204030204" pitchFamily="49" charset="0"/>
              </a:rPr>
              <a:t>  58697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Swap:    32191</a:t>
            </a:r>
            <a:r>
              <a:rPr lang="tr-TR" sz="1800" dirty="0">
                <a:latin typeface="Consolas" panose="020B0609020204030204" pitchFamily="49" charset="0"/>
              </a:rPr>
              <a:t>     </a:t>
            </a:r>
            <a:r>
              <a:rPr lang="en-US" sz="1800" dirty="0">
                <a:latin typeface="Consolas" panose="020B0609020204030204" pitchFamily="49" charset="0"/>
              </a:rPr>
              <a:t>36  32155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5362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42C5E-EEC6-4813-A86C-C6C3C5C6A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Disk Bilgileri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187CAE-9169-42A2-9654-82C831556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EED06-A45B-49F7-A4E7-E4A0A60926E4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DFE63F-B735-4640-B258-C61FB27BD0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7815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Sistemdeki fiziksel ve sanal diskler için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&gt; 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sudo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fdisk</a:t>
            </a:r>
            <a:r>
              <a:rPr lang="tr-TR" sz="2800" b="1" dirty="0">
                <a:solidFill>
                  <a:srgbClr val="FF0000"/>
                </a:solidFill>
                <a:latin typeface="Consolas" panose="020B0609020204030204" pitchFamily="49" charset="0"/>
              </a:rPr>
              <a:t> –l</a:t>
            </a:r>
            <a:endParaRPr lang="tr-TR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tr-TR" dirty="0"/>
              <a:t>  demeniz yeterlidir.</a:t>
            </a:r>
          </a:p>
          <a:p>
            <a:r>
              <a:rPr lang="tr-TR" dirty="0"/>
              <a:t>Sistemdeki disklerin boş </a:t>
            </a:r>
            <a:r>
              <a:rPr lang="tr-TR" dirty="0" err="1"/>
              <a:t>kısımımları</a:t>
            </a:r>
            <a:r>
              <a:rPr lang="tr-TR" dirty="0"/>
              <a:t> ‘</a:t>
            </a:r>
            <a:r>
              <a:rPr lang="tr-TR" dirty="0" err="1"/>
              <a:t>df</a:t>
            </a:r>
            <a:r>
              <a:rPr lang="tr-TR" dirty="0"/>
              <a:t>’ (disk </a:t>
            </a:r>
            <a:r>
              <a:rPr lang="tr-TR" dirty="0" err="1"/>
              <a:t>free</a:t>
            </a:r>
            <a:r>
              <a:rPr lang="tr-TR" dirty="0"/>
              <a:t>) komutuyla öğrenilir.</a:t>
            </a:r>
          </a:p>
          <a:p>
            <a:pPr marL="0" indent="0">
              <a:buNone/>
            </a:pPr>
            <a:r>
              <a:rPr lang="tr-TR" sz="2400" b="1" dirty="0">
                <a:solidFill>
                  <a:srgbClr val="FF0000"/>
                </a:solidFill>
                <a:latin typeface="Consolas" panose="020B0609020204030204" pitchFamily="49" charset="0"/>
              </a:rPr>
              <a:t>	&gt; </a:t>
            </a:r>
            <a:r>
              <a:rPr lang="tr-TR" sz="24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df</a:t>
            </a:r>
            <a:endParaRPr lang="tr-TR" sz="24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 err="1"/>
              <a:t>root</a:t>
            </a:r>
            <a:r>
              <a:rPr lang="tr-TR" dirty="0"/>
              <a:t> (yani / kısmı) önemli %66 doluymuş.</a:t>
            </a:r>
          </a:p>
          <a:p>
            <a:pPr lvl="1"/>
            <a:r>
              <a:rPr lang="tr-TR" dirty="0"/>
              <a:t>Aynı komutu ‘</a:t>
            </a:r>
            <a:r>
              <a:rPr lang="tr-TR" dirty="0" err="1"/>
              <a:t>df</a:t>
            </a:r>
            <a:r>
              <a:rPr lang="tr-TR" dirty="0"/>
              <a:t> –h’ olarak </a:t>
            </a:r>
            <a:r>
              <a:rPr lang="tr-TR" dirty="0" err="1"/>
              <a:t>çağırısak</a:t>
            </a:r>
            <a:r>
              <a:rPr lang="tr-TR" dirty="0"/>
              <a:t>, </a:t>
            </a:r>
            <a:r>
              <a:rPr lang="tr-TR" dirty="0" err="1"/>
              <a:t>K,M,Gbyte</a:t>
            </a:r>
            <a:r>
              <a:rPr lang="tr-TR" dirty="0"/>
              <a:t> olarak listeler.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D6036A-D67C-4DD6-BD5E-6B3824BCB8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4013976"/>
            <a:ext cx="7920880" cy="14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170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13617</TotalTime>
  <Words>1118</Words>
  <Application>Microsoft Office PowerPoint</Application>
  <PresentationFormat>On-screen Show (4:3)</PresentationFormat>
  <Paragraphs>172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Bookman Old Style</vt:lpstr>
      <vt:lpstr>Calibri</vt:lpstr>
      <vt:lpstr>Consolas</vt:lpstr>
      <vt:lpstr>Gill Sans MT</vt:lpstr>
      <vt:lpstr>Verdana</vt:lpstr>
      <vt:lpstr>Wingdings</vt:lpstr>
      <vt:lpstr>Wingdings 3</vt:lpstr>
      <vt:lpstr>Origin</vt:lpstr>
      <vt:lpstr>Linux Bilgi Alma Sistemi</vt:lpstr>
      <vt:lpstr>Linux Yardım Dökümanları</vt:lpstr>
      <vt:lpstr>Örnek ‘- -help’: Tüm bilgiyi döker, çıkar</vt:lpstr>
      <vt:lpstr>Örnek ‘man’: Yön tuşları, boşluk, enter ile etkileşimlidir. Esc ve Q ile çıkılır.</vt:lpstr>
      <vt:lpstr>Donanım bilgileri</vt:lpstr>
      <vt:lpstr>Donanım bilgileri</vt:lpstr>
      <vt:lpstr>Donanım bilgileri</vt:lpstr>
      <vt:lpstr>Bellek Bilgileri</vt:lpstr>
      <vt:lpstr>Disk Bilgileri</vt:lpstr>
      <vt:lpstr>Dosya Boyutları</vt:lpstr>
      <vt:lpstr>Kullanıcı hakkında bilgi almak</vt:lpstr>
      <vt:lpstr>Kullanıcı Bilgileri</vt:lpstr>
      <vt:lpstr>Kullanıcı Bilgileri</vt:lpstr>
      <vt:lpstr>Süreçler hakkında bilgiler (canlı)</vt:lpstr>
      <vt:lpstr>Süreçler hakkında bilgiler</vt:lpstr>
      <vt:lpstr>Çalışma seviyeleri</vt:lpstr>
      <vt:lpstr>Sistemi kapatmak</vt:lpstr>
      <vt:lpstr>&gt; shutdown -h now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GUNGOR</dc:creator>
  <cp:lastModifiedBy>cengiz gungor</cp:lastModifiedBy>
  <cp:revision>568</cp:revision>
  <dcterms:created xsi:type="dcterms:W3CDTF">2013-09-20T11:24:12Z</dcterms:created>
  <dcterms:modified xsi:type="dcterms:W3CDTF">2021-02-22T01:41:53Z</dcterms:modified>
</cp:coreProperties>
</file>