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4"/>
  </p:notesMasterIdLst>
  <p:sldIdLst>
    <p:sldId id="301" r:id="rId2"/>
    <p:sldId id="302" r:id="rId3"/>
    <p:sldId id="303" r:id="rId4"/>
    <p:sldId id="306" r:id="rId5"/>
    <p:sldId id="304" r:id="rId6"/>
    <p:sldId id="305" r:id="rId7"/>
    <p:sldId id="307" r:id="rId8"/>
    <p:sldId id="308" r:id="rId9"/>
    <p:sldId id="311" r:id="rId10"/>
    <p:sldId id="309" r:id="rId11"/>
    <p:sldId id="310" r:id="rId12"/>
    <p:sldId id="312" r:id="rId13"/>
    <p:sldId id="316" r:id="rId14"/>
    <p:sldId id="317" r:id="rId15"/>
    <p:sldId id="318" r:id="rId16"/>
    <p:sldId id="322" r:id="rId17"/>
    <p:sldId id="330" r:id="rId18"/>
    <p:sldId id="313" r:id="rId19"/>
    <p:sldId id="331" r:id="rId20"/>
    <p:sldId id="314" r:id="rId21"/>
    <p:sldId id="319" r:id="rId22"/>
    <p:sldId id="315" r:id="rId23"/>
    <p:sldId id="320" r:id="rId24"/>
    <p:sldId id="332" r:id="rId25"/>
    <p:sldId id="337" r:id="rId26"/>
    <p:sldId id="338" r:id="rId27"/>
    <p:sldId id="333" r:id="rId28"/>
    <p:sldId id="334" r:id="rId29"/>
    <p:sldId id="335" r:id="rId30"/>
    <p:sldId id="336" r:id="rId31"/>
    <p:sldId id="339" r:id="rId32"/>
    <p:sldId id="321" r:id="rId33"/>
    <p:sldId id="340" r:id="rId34"/>
    <p:sldId id="323" r:id="rId35"/>
    <p:sldId id="341" r:id="rId36"/>
    <p:sldId id="324" r:id="rId37"/>
    <p:sldId id="325" r:id="rId38"/>
    <p:sldId id="327" r:id="rId39"/>
    <p:sldId id="326" r:id="rId40"/>
    <p:sldId id="328" r:id="rId41"/>
    <p:sldId id="329" r:id="rId42"/>
    <p:sldId id="342" r:id="rId43"/>
    <p:sldId id="343" r:id="rId44"/>
    <p:sldId id="348" r:id="rId45"/>
    <p:sldId id="349" r:id="rId46"/>
    <p:sldId id="350" r:id="rId47"/>
    <p:sldId id="352" r:id="rId48"/>
    <p:sldId id="351" r:id="rId49"/>
    <p:sldId id="344" r:id="rId50"/>
    <p:sldId id="345" r:id="rId51"/>
    <p:sldId id="346" r:id="rId52"/>
    <p:sldId id="347" r:id="rId5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00" autoAdjust="0"/>
  </p:normalViewPr>
  <p:slideViewPr>
    <p:cSldViewPr>
      <p:cViewPr varScale="1">
        <p:scale>
          <a:sx n="63" d="100"/>
          <a:sy n="63" d="100"/>
        </p:scale>
        <p:origin x="133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60C12-1A27-4A64-B0B2-F796C1A51EED}" type="datetimeFigureOut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C25BA-1208-4CE7-BA56-982F150D70B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44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pPr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536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pPr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278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467544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CDFDF45-B05A-4083-AAC7-D93DF07C3BB8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521152" y="6375608"/>
            <a:ext cx="2227312" cy="365760"/>
          </a:xfrm>
        </p:spPr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EDD-4205-433A-B6CB-CF6DD2DA6306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127D-451D-47F7-9B1A-9E708C5295EA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79201-FC9B-4FA7-808D-5B3C3CF957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7002D3-6063-4943-BD8E-198411180E57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35969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BFD24-6C52-40D0-AEF6-ED73A9F50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4C8DF00-CFF6-47FD-AA66-CFCB486148CC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26879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3F5B-CA1F-4DB0-9F24-ACC79FBE47D7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8224" y="6356350"/>
            <a:ext cx="2126304" cy="365760"/>
          </a:xfrm>
          <a:solidFill>
            <a:schemeClr val="bg1"/>
          </a:solidFill>
        </p:spPr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spcBef>
                <a:spcPts val="1200"/>
              </a:spcBef>
              <a:defRPr sz="2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2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0960DCE6-766E-49E7-B2E2-340AE244AD26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9279-1099-4222-AFEC-1F85D6D8FBE7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A600-E9D0-4753-AE05-DF97FF1B874E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0A70-7FCC-4E86-B076-A7933EB67FD1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BC2A-2C61-4C3A-9217-4299804337F2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07F5-DE31-4F58-B5B9-CA4D40378050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95C6-6473-48B2-A712-1EE437C3E56F}" type="datetime1">
              <a:rPr lang="tr-TR" smtClean="0"/>
              <a:pPr/>
              <a:t>22.02.2021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ctr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23528" y="6237312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536975" y="6375608"/>
            <a:ext cx="2139481" cy="36576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0678150-2F3D-4E05-931D-3530E2373772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67544" y="6342464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88B272E-DE6C-4CD0-BFE9-F935876A97FC}" type="datetime1">
              <a:rPr lang="tr-TR" smtClean="0"/>
              <a:pPr/>
              <a:t>22.02.2021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717032"/>
            <a:ext cx="6858000" cy="10081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r-TR" dirty="0">
                <a:solidFill>
                  <a:srgbClr val="C00000"/>
                </a:solidFill>
              </a:rPr>
              <a:t>Linux Kurulumu</a:t>
            </a:r>
            <a:endParaRPr lang="tr-TR" sz="2000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608806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Dr. Cengiz Güngör</a:t>
            </a:r>
          </a:p>
          <a:p>
            <a:r>
              <a:rPr lang="tr-TR" dirty="0"/>
              <a:t>Teşekkürler: Ahmet Gürel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387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AF02-A340-40B5-96D3-E0DE0110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 nasıl kurulur?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E652F-CC09-42AE-94E4-58460C77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05C70-198C-470E-A3E4-267B837B3DF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Herkesin Windows kullandığını varsayarsak 3 şekilde kurabilirsiniz.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/>
              <a:t>Linux’u tüm diske kurarak Windows silinebilir.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/>
              <a:t>Windows’un yanına ikinci bir işletim sistemi olarak kurabilirsiniz.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/>
              <a:t>Windows’a sanal makina ile kurup kullanabilirsiniz.</a:t>
            </a:r>
          </a:p>
          <a:p>
            <a:endParaRPr lang="tr-TR" dirty="0"/>
          </a:p>
          <a:p>
            <a:r>
              <a:rPr lang="tr-TR" dirty="0"/>
              <a:t>Bize sorarsanız ikinci işletim sistemi olarak kurup kullanmanızı tavsiye ederiz, fakat Linux’a çok yabancı iseniz Windows’a sanal makina ile kurup Linux’u görüp kullanmanız açısından sunumda </a:t>
            </a:r>
            <a:r>
              <a:rPr lang="tr-TR" dirty="0" err="1"/>
              <a:t>VirtualBox</a:t>
            </a:r>
            <a:r>
              <a:rPr lang="tr-TR" dirty="0"/>
              <a:t> ile </a:t>
            </a:r>
            <a:r>
              <a:rPr lang="tr-TR" dirty="0" err="1"/>
              <a:t>Ubuntu</a:t>
            </a:r>
            <a:r>
              <a:rPr lang="tr-TR" dirty="0"/>
              <a:t> kurulumu yapmayı göstereceğiz. </a:t>
            </a:r>
          </a:p>
          <a:p>
            <a:r>
              <a:rPr lang="tr-TR" dirty="0"/>
              <a:t>İlerleyen zamanlarda ikinci işletim sistemi olarak kurmayı tercih edin :)</a:t>
            </a:r>
          </a:p>
        </p:txBody>
      </p:sp>
    </p:spTree>
    <p:extLst>
      <p:ext uri="{BB962C8B-B14F-4D97-AF65-F5344CB8AC3E}">
        <p14:creationId xmlns:p14="http://schemas.microsoft.com/office/powerpoint/2010/main" val="65605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3D1B-9B9D-40F2-9B75-C84D7569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C073C-5108-4AD4-9A91-271B1B19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8571A-2EF1-47E9-AB2D-8D90800B66E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Sanal Makina: Gerçek bir bilgisayar gibi işleyen içine işletim sistemi kurup kullanabileceğiniz yazılımdır.</a:t>
            </a:r>
          </a:p>
          <a:p>
            <a:pPr lvl="1"/>
            <a:r>
              <a:rPr lang="tr-TR" dirty="0"/>
              <a:t> </a:t>
            </a:r>
            <a:r>
              <a:rPr lang="tr-TR" dirty="0" err="1"/>
              <a:t>VMware</a:t>
            </a:r>
            <a:r>
              <a:rPr lang="tr-TR" dirty="0"/>
              <a:t>, </a:t>
            </a:r>
            <a:r>
              <a:rPr lang="tr-TR" dirty="0" err="1"/>
              <a:t>VirtualBox</a:t>
            </a:r>
            <a:r>
              <a:rPr lang="tr-TR" dirty="0"/>
              <a:t>, </a:t>
            </a:r>
            <a:r>
              <a:rPr lang="tr-TR" dirty="0" err="1"/>
              <a:t>VirtualPC</a:t>
            </a:r>
            <a:r>
              <a:rPr lang="tr-TR" dirty="0"/>
              <a:t> bunlardan bazılarıdır.</a:t>
            </a:r>
          </a:p>
          <a:p>
            <a:r>
              <a:rPr lang="tr-TR" dirty="0"/>
              <a:t>Bu sunumda </a:t>
            </a:r>
            <a:r>
              <a:rPr lang="tr-TR" dirty="0" err="1"/>
              <a:t>VirtualBox</a:t>
            </a:r>
            <a:r>
              <a:rPr lang="tr-TR" dirty="0"/>
              <a:t> ile bir </a:t>
            </a:r>
            <a:r>
              <a:rPr lang="tr-TR" dirty="0" err="1"/>
              <a:t>debian</a:t>
            </a:r>
            <a:r>
              <a:rPr lang="tr-TR" dirty="0"/>
              <a:t> dağıtımı olan </a:t>
            </a:r>
            <a:r>
              <a:rPr lang="tr-TR" dirty="0" err="1"/>
              <a:t>Ubuntu</a:t>
            </a:r>
            <a:r>
              <a:rPr lang="tr-TR" dirty="0"/>
              <a:t> işletim sistemini kuracağız.</a:t>
            </a:r>
          </a:p>
          <a:p>
            <a:r>
              <a:rPr lang="tr-TR" dirty="0" err="1"/>
              <a:t>Ubuntu</a:t>
            </a:r>
            <a:r>
              <a:rPr lang="tr-TR" dirty="0"/>
              <a:t> en çok kullanılan Linux dağıtımıdır. Grafik </a:t>
            </a:r>
            <a:r>
              <a:rPr lang="tr-TR" dirty="0" err="1"/>
              <a:t>arayüzüyle</a:t>
            </a:r>
            <a:r>
              <a:rPr lang="tr-TR" dirty="0"/>
              <a:t> son kullanıcıya yönelik işletim sistemidir.</a:t>
            </a:r>
          </a:p>
        </p:txBody>
      </p:sp>
    </p:spTree>
    <p:extLst>
      <p:ext uri="{BB962C8B-B14F-4D97-AF65-F5344CB8AC3E}">
        <p14:creationId xmlns:p14="http://schemas.microsoft.com/office/powerpoint/2010/main" val="4546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3D1B-9B9D-40F2-9B75-C84D7569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C073C-5108-4AD4-9A91-271B1B19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8571A-2EF1-47E9-AB2D-8D90800B66E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Önce </a:t>
            </a:r>
            <a:r>
              <a:rPr lang="tr-TR" dirty="0" err="1"/>
              <a:t>VirtualBox’u</a:t>
            </a:r>
            <a:r>
              <a:rPr lang="tr-TR" dirty="0"/>
              <a:t> indirip kuruyoruz.</a:t>
            </a:r>
          </a:p>
          <a:p>
            <a:pPr lvl="1"/>
            <a:r>
              <a:rPr lang="tr-TR" b="1" dirty="0">
                <a:solidFill>
                  <a:srgbClr val="FF0000"/>
                </a:solidFill>
              </a:rPr>
              <a:t>https://www.virtualbox.org/wiki/Downloads</a:t>
            </a:r>
          </a:p>
          <a:p>
            <a:r>
              <a:rPr lang="tr-TR" dirty="0"/>
              <a:t>Daha sonra kuracağımız işletim sistemi olan </a:t>
            </a:r>
            <a:r>
              <a:rPr lang="tr-TR" dirty="0" err="1"/>
              <a:t>Ubuntuyu</a:t>
            </a:r>
            <a:r>
              <a:rPr lang="tr-TR" dirty="0"/>
              <a:t> indiriyoruz.</a:t>
            </a:r>
          </a:p>
          <a:p>
            <a:pPr lvl="1"/>
            <a:r>
              <a:rPr lang="tr-TR" b="1" dirty="0">
                <a:solidFill>
                  <a:srgbClr val="FF0000"/>
                </a:solidFill>
              </a:rPr>
              <a:t>http://www.ubuntu.com/download/desktop</a:t>
            </a:r>
          </a:p>
          <a:p>
            <a:endParaRPr lang="tr-TR" dirty="0"/>
          </a:p>
          <a:p>
            <a:pPr lvl="1"/>
            <a:r>
              <a:rPr lang="tr-TR" dirty="0" err="1"/>
              <a:t>Download</a:t>
            </a:r>
            <a:r>
              <a:rPr lang="tr-TR" dirty="0"/>
              <a:t> dedikten sonra önünüze sayfa açılırsa en alta inip sol alt köşedeki</a:t>
            </a:r>
          </a:p>
          <a:p>
            <a:pPr marL="274320" lvl="1" indent="0">
              <a:buNone/>
            </a:pPr>
            <a:r>
              <a:rPr lang="tr-TR" dirty="0"/>
              <a:t>"Not </a:t>
            </a:r>
            <a:r>
              <a:rPr lang="tr-TR" dirty="0" err="1"/>
              <a:t>now</a:t>
            </a:r>
            <a:r>
              <a:rPr lang="tr-TR" dirty="0"/>
              <a:t>, </a:t>
            </a:r>
            <a:r>
              <a:rPr lang="tr-TR" dirty="0" err="1"/>
              <a:t>take</a:t>
            </a:r>
            <a:r>
              <a:rPr lang="tr-TR" dirty="0"/>
              <a:t> me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download</a:t>
            </a:r>
            <a:r>
              <a:rPr lang="tr-TR" dirty="0"/>
              <a:t>" </a:t>
            </a:r>
          </a:p>
          <a:p>
            <a:pPr marL="274320" lvl="1" indent="0">
              <a:buNone/>
            </a:pPr>
            <a:r>
              <a:rPr lang="tr-TR" dirty="0"/>
              <a:t>kısmına tıklayarak indirmeyi başlatabilirsiniz.</a:t>
            </a:r>
          </a:p>
        </p:txBody>
      </p:sp>
    </p:spTree>
    <p:extLst>
      <p:ext uri="{BB962C8B-B14F-4D97-AF65-F5344CB8AC3E}">
        <p14:creationId xmlns:p14="http://schemas.microsoft.com/office/powerpoint/2010/main" val="3163624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6842-0EF2-4413-A7F3-84643728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816E7-1CB2-4E16-A21C-6DBE4342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CE2A0A6-9E6D-45EC-83D4-10390BD01AC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49B84-C436-48DD-AB43-888D5B26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7315200" cy="6200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954B2-DF52-4612-9BFB-A7CE86B10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731" y="3356992"/>
            <a:ext cx="4263765" cy="33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05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E113F-67A2-4DC9-9559-6B3DC475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VirtualBox</a:t>
            </a:r>
            <a:r>
              <a:rPr lang="tr-TR" dirty="0"/>
              <a:t> ekranı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1A605-264F-4076-84F6-AA4644D1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14</a:t>
            </a:fld>
            <a:endParaRPr lang="tr-T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BAA849-7398-41F5-806F-7C6B7DB4B7B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254234"/>
            <a:ext cx="8229600" cy="4867056"/>
          </a:xfrm>
        </p:spPr>
      </p:pic>
    </p:spTree>
    <p:extLst>
      <p:ext uri="{BB962C8B-B14F-4D97-AF65-F5344CB8AC3E}">
        <p14:creationId xmlns:p14="http://schemas.microsoft.com/office/powerpoint/2010/main" val="94161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D3CBC-7E1C-424B-BE28-D619EF08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Ubuntu</a:t>
            </a:r>
            <a:r>
              <a:rPr lang="tr-TR" dirty="0"/>
              <a:t> </a:t>
            </a:r>
            <a:r>
              <a:rPr lang="tr-TR" dirty="0" err="1"/>
              <a:t>download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6840C-A61C-421A-9E79-DF355A60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7FE16-8B01-4C64-8090-64DAEA0A1FE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2,7 </a:t>
            </a:r>
            <a:r>
              <a:rPr lang="tr-TR" dirty="0" err="1"/>
              <a:t>gb</a:t>
            </a:r>
            <a:r>
              <a:rPr lang="tr-TR" dirty="0"/>
              <a:t> veya üzeri bir ISO dosyadır.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500F3-61FD-4BC7-890C-5EF0475E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7237"/>
            <a:ext cx="9144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15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CE08B-B566-4053-A9E0-57813441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Önemli not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263AE4-A58E-4BF2-BACC-C8000C1BC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EED06-A45B-49F7-A4E7-E4A0A60926E4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159BE-767F-47D1-B559-E550F83FD44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Eğer Intel işlemci kullanıyorsanız sanallaştırmayı aktifleştirmeniz lazım.</a:t>
            </a:r>
          </a:p>
          <a:p>
            <a:pPr lvl="1"/>
            <a:r>
              <a:rPr lang="tr-TR" dirty="0"/>
              <a:t>Aksi taktirde bu noktadan sonra anlatılan kurulum çalışmıyor.</a:t>
            </a:r>
          </a:p>
          <a:p>
            <a:r>
              <a:rPr lang="tr-TR" dirty="0"/>
              <a:t>Nasıl yaparsınız?</a:t>
            </a:r>
          </a:p>
          <a:p>
            <a:r>
              <a:rPr lang="tr-TR" dirty="0"/>
              <a:t>Makinenizin </a:t>
            </a:r>
            <a:r>
              <a:rPr lang="tr-TR" dirty="0" err="1"/>
              <a:t>BIOS’unda</a:t>
            </a:r>
            <a:r>
              <a:rPr lang="tr-TR" dirty="0"/>
              <a:t> bir ayar var.</a:t>
            </a:r>
          </a:p>
          <a:p>
            <a:r>
              <a:rPr lang="tr-TR" dirty="0"/>
              <a:t>İsmi Intel </a:t>
            </a:r>
            <a:r>
              <a:rPr lang="tr-TR" dirty="0" err="1"/>
              <a:t>Virtualization</a:t>
            </a:r>
            <a:r>
              <a:rPr lang="tr-TR" dirty="0"/>
              <a:t> veya </a:t>
            </a:r>
            <a:r>
              <a:rPr lang="tr-TR" dirty="0" err="1"/>
              <a:t>Hyper</a:t>
            </a:r>
            <a:r>
              <a:rPr lang="tr-TR" dirty="0"/>
              <a:t> </a:t>
            </a:r>
            <a:r>
              <a:rPr lang="tr-TR" dirty="0" err="1"/>
              <a:t>Threading</a:t>
            </a:r>
            <a:r>
              <a:rPr lang="tr-TR" dirty="0"/>
              <a:t>.</a:t>
            </a:r>
          </a:p>
          <a:p>
            <a:r>
              <a:rPr lang="tr-TR" dirty="0"/>
              <a:t>Advanced </a:t>
            </a:r>
            <a:r>
              <a:rPr lang="tr-TR" dirty="0" err="1"/>
              <a:t>BIOS’ta</a:t>
            </a:r>
            <a:r>
              <a:rPr lang="tr-TR" dirty="0"/>
              <a:t>, güvenlikte bile olabiliyor.</a:t>
            </a:r>
          </a:p>
          <a:p>
            <a:r>
              <a:rPr lang="tr-TR" dirty="0"/>
              <a:t>Makinenizin ayarlarını </a:t>
            </a:r>
            <a:r>
              <a:rPr lang="tr-TR" dirty="0" err="1"/>
              <a:t>Internetten</a:t>
            </a:r>
            <a:r>
              <a:rPr lang="tr-TR" dirty="0"/>
              <a:t> arayınız.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5025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68C4-8E05-4E6B-AE48-2FF55260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Lenovo</a:t>
            </a:r>
            <a:r>
              <a:rPr lang="tr-TR" dirty="0"/>
              <a:t> Laptop için: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199620-CD97-422B-B11C-4F8D9CBE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EED06-A45B-49F7-A4E7-E4A0A60926E4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D146E-33F2-4127-A8CA-62012286BDC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005E4F-5C77-4816-A37D-6148B858D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3" y="1143000"/>
            <a:ext cx="8820296" cy="5089484"/>
          </a:xfrm>
          <a:prstGeom prst="rect">
            <a:avLst/>
          </a:prstGeom>
        </p:spPr>
      </p:pic>
      <p:sp>
        <p:nvSpPr>
          <p:cNvPr id="5" name="Arrow: Bent 4">
            <a:extLst>
              <a:ext uri="{FF2B5EF4-FFF2-40B4-BE49-F238E27FC236}">
                <a16:creationId xmlns:a16="http://schemas.microsoft.com/office/drawing/2014/main" id="{48D9787E-F6DD-4C98-BF70-4AE8FF5228BF}"/>
              </a:ext>
            </a:extLst>
          </p:cNvPr>
          <p:cNvSpPr/>
          <p:nvPr/>
        </p:nvSpPr>
        <p:spPr>
          <a:xfrm>
            <a:off x="4716016" y="2636912"/>
            <a:ext cx="936104" cy="7200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67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12710-4EDF-49D7-9F36-B6E4E9A5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873"/>
            <a:ext cx="9144000" cy="5449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1E1E07-37EE-4387-A2F7-4644F91D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67A31-3D98-4CEC-AF29-A313D50D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BC878-DEF2-474E-B159-6F6107EF92FD}"/>
              </a:ext>
            </a:extLst>
          </p:cNvPr>
          <p:cNvSpPr txBox="1"/>
          <p:nvPr/>
        </p:nvSpPr>
        <p:spPr>
          <a:xfrm>
            <a:off x="133793" y="4084037"/>
            <a:ext cx="2205959" cy="203132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/>
            <a:r>
              <a:rPr lang="tr-TR" sz="1800" b="0" i="0" u="none" strike="noStrike" baseline="0" dirty="0" err="1">
                <a:solidFill>
                  <a:schemeClr val="bg1"/>
                </a:solidFill>
                <a:latin typeface="ArialMT"/>
              </a:rPr>
              <a:t>VirtualBox’ı</a:t>
            </a:r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 indirip kurduysanız üstten </a:t>
            </a:r>
            <a:r>
              <a:rPr lang="tr-TR" sz="1800" b="0" i="0" u="none" strike="noStrike" baseline="0" dirty="0" err="1">
                <a:solidFill>
                  <a:schemeClr val="bg1"/>
                </a:solidFill>
                <a:latin typeface="ArialMT"/>
              </a:rPr>
              <a:t>new’e</a:t>
            </a:r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 tıklayarak seçimlerinizi ekran</a:t>
            </a:r>
          </a:p>
          <a:p>
            <a:pPr algn="l"/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Görüntüsü gelir. Adı kısmına </a:t>
            </a:r>
            <a:r>
              <a:rPr lang="tr-TR" sz="1800" b="0" i="0" u="none" strike="noStrike" baseline="0" dirty="0" err="1">
                <a:solidFill>
                  <a:schemeClr val="bg1"/>
                </a:solidFill>
                <a:latin typeface="ArialMT"/>
              </a:rPr>
              <a:t>Ubuntu</a:t>
            </a:r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 yazın…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38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D26EB4F-B938-4579-BF6B-CCADC154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792"/>
            <a:ext cx="9144000" cy="5431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1E1E07-37EE-4387-A2F7-4644F91D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67A31-3D98-4CEC-AF29-A313D50D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BC878-DEF2-474E-B159-6F6107EF92FD}"/>
              </a:ext>
            </a:extLst>
          </p:cNvPr>
          <p:cNvSpPr txBox="1"/>
          <p:nvPr/>
        </p:nvSpPr>
        <p:spPr>
          <a:xfrm>
            <a:off x="133793" y="4084037"/>
            <a:ext cx="2205959" cy="203132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/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Bu ekran</a:t>
            </a:r>
          </a:p>
          <a:p>
            <a:pPr algn="l"/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Görüntüsüne ulaşmalısınız  </a:t>
            </a:r>
            <a:r>
              <a:rPr lang="tr-TR" sz="1800" b="0" i="0" u="none" strike="noStrike" baseline="0" dirty="0" err="1">
                <a:solidFill>
                  <a:schemeClr val="bg1"/>
                </a:solidFill>
                <a:latin typeface="ArialMT"/>
              </a:rPr>
              <a:t>Ubuntu’yu</a:t>
            </a:r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 32 bit indirdiyseniz 32 bit kurulum seçmeniz gereklidir.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2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D5CA-6969-4223-A946-337CA8903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 Nedir?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0048EB-E3FA-4967-B88F-0428141D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02BAE-9165-4E66-B6AE-DFACDD409CD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Linux GNU Genel Kamu Lisansı ile lisanslanmış özgür, açık kaynak kodlu ücretsiz bir işletim sistemi çekirdeğidir.</a:t>
            </a:r>
          </a:p>
          <a:p>
            <a:pPr lvl="1"/>
            <a:r>
              <a:rPr lang="tr-TR" dirty="0"/>
              <a:t>Linux, Unix’e fikirsel ve teknik anlamda atıfta bulunarak geliştirilmiş; fakat her hangi bir kod ortaklığı bulunmayıp sıfırdan kodlanmıştır.</a:t>
            </a:r>
          </a:p>
          <a:p>
            <a:endParaRPr lang="tr-TR" dirty="0"/>
          </a:p>
          <a:p>
            <a:r>
              <a:rPr lang="tr-TR" dirty="0"/>
              <a:t>Linux, 1991 yılında Finlandiyalı bir üniversite öğrencisi olan </a:t>
            </a:r>
            <a:r>
              <a:rPr lang="tr-TR" dirty="0" err="1"/>
              <a:t>Linus</a:t>
            </a:r>
            <a:r>
              <a:rPr lang="tr-TR" dirty="0"/>
              <a:t> </a:t>
            </a:r>
            <a:r>
              <a:rPr lang="tr-TR" dirty="0" err="1"/>
              <a:t>Torvalds</a:t>
            </a:r>
            <a:r>
              <a:rPr lang="tr-TR" dirty="0"/>
              <a:t> tarafından geliştirmeye başlanmıştır. Linux ismini ilk olarak </a:t>
            </a:r>
            <a:r>
              <a:rPr lang="tr-TR" dirty="0" err="1"/>
              <a:t>Linus</a:t>
            </a:r>
            <a:r>
              <a:rPr lang="tr-TR" dirty="0"/>
              <a:t> </a:t>
            </a:r>
            <a:r>
              <a:rPr lang="tr-TR" dirty="0" err="1"/>
              <a:t>Torvalds</a:t>
            </a:r>
            <a:r>
              <a:rPr lang="tr-TR" dirty="0"/>
              <a:t> tarafından 5 Ekim 1991 Linux 0.02 etiketiyle duyurulmuştur.</a:t>
            </a:r>
          </a:p>
        </p:txBody>
      </p:sp>
    </p:spTree>
    <p:extLst>
      <p:ext uri="{BB962C8B-B14F-4D97-AF65-F5344CB8AC3E}">
        <p14:creationId xmlns:p14="http://schemas.microsoft.com/office/powerpoint/2010/main" val="2532491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7E3AF4-9F75-4366-A938-05592C221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685156"/>
            <a:ext cx="5472608" cy="4128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0FD84-658F-44DE-A3F8-E7E96325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973FA7-BFE9-407B-8003-629979AD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4C3B1-BA4D-4F08-BB3E-F44A921A1D4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/>
              <a:t>Next</a:t>
            </a:r>
            <a:r>
              <a:rPr lang="tr-TR" dirty="0"/>
              <a:t> dedikten sonra ekran görüntüsündeki adım gelecektir.</a:t>
            </a:r>
          </a:p>
          <a:p>
            <a:pPr lvl="1"/>
            <a:r>
              <a:rPr lang="tr-TR" dirty="0"/>
              <a:t>Sanal makinanızın kullanacağı ram miktarını soruyor 1024 </a:t>
            </a:r>
            <a:r>
              <a:rPr lang="tr-TR" dirty="0" err="1"/>
              <a:t>mb</a:t>
            </a:r>
            <a:r>
              <a:rPr lang="tr-TR" dirty="0"/>
              <a:t> yani 1 </a:t>
            </a:r>
            <a:r>
              <a:rPr lang="tr-TR" dirty="0" err="1"/>
              <a:t>gb</a:t>
            </a:r>
            <a:r>
              <a:rPr lang="tr-TR" dirty="0"/>
              <a:t> yeterli olacaktır.</a:t>
            </a:r>
          </a:p>
        </p:txBody>
      </p:sp>
    </p:spTree>
    <p:extLst>
      <p:ext uri="{BB962C8B-B14F-4D97-AF65-F5344CB8AC3E}">
        <p14:creationId xmlns:p14="http://schemas.microsoft.com/office/powerpoint/2010/main" val="4102716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02F82F-384F-4FBC-AF85-76B5CE783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88840"/>
            <a:ext cx="6120680" cy="4539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0FD84-658F-44DE-A3F8-E7E96325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4C3B1-BA4D-4F08-BB3E-F44A921A1D4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/>
            <a:r>
              <a:rPr lang="tr-TR" sz="2000" b="0" i="0" u="none" strike="noStrike" baseline="0" dirty="0">
                <a:latin typeface="ArialMT"/>
              </a:rPr>
              <a:t>Bu adımda sistemde sanal disk oluştururuz. </a:t>
            </a:r>
          </a:p>
        </p:txBody>
      </p:sp>
    </p:spTree>
    <p:extLst>
      <p:ext uri="{BB962C8B-B14F-4D97-AF65-F5344CB8AC3E}">
        <p14:creationId xmlns:p14="http://schemas.microsoft.com/office/powerpoint/2010/main" val="3250540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EE719C-1354-4C2C-953B-54BBDCBA6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596" y="1521822"/>
            <a:ext cx="5186908" cy="5283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0FD84-658F-44DE-A3F8-E7E96325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4C3B1-BA4D-4F08-BB3E-F44A921A1D4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000" dirty="0">
                <a:latin typeface="ArialMT"/>
              </a:rPr>
              <a:t>Disk boyutunu sorana dek ileri-ileri diyerek gidelim.</a:t>
            </a:r>
            <a:endParaRPr lang="tr-TR" sz="2800" dirty="0"/>
          </a:p>
          <a:p>
            <a:pPr algn="l"/>
            <a:r>
              <a:rPr lang="tr-TR" sz="2000" b="0" i="0" u="none" strike="noStrike" baseline="0" dirty="0">
                <a:latin typeface="ArialMT"/>
              </a:rPr>
              <a:t>Bu adımda sistemin kullanacağı </a:t>
            </a:r>
            <a:br>
              <a:rPr lang="tr-TR" sz="2000" b="0" i="0" u="none" strike="noStrike" baseline="0" dirty="0">
                <a:latin typeface="ArialMT"/>
              </a:rPr>
            </a:br>
            <a:r>
              <a:rPr lang="tr-TR" sz="2000" b="0" i="0" u="none" strike="noStrike" baseline="0" dirty="0" err="1">
                <a:latin typeface="ArialMT"/>
              </a:rPr>
              <a:t>harddisk</a:t>
            </a:r>
            <a:r>
              <a:rPr lang="tr-TR" sz="2000" b="0" i="0" u="none" strike="noStrike" baseline="0" dirty="0">
                <a:latin typeface="ArialMT"/>
              </a:rPr>
              <a:t> miktarını veriyoruz</a:t>
            </a:r>
          </a:p>
          <a:p>
            <a:pPr lvl="1"/>
            <a:r>
              <a:rPr lang="tr-TR" sz="1800" b="0" i="0" u="none" strike="noStrike" baseline="0" dirty="0">
                <a:latin typeface="ArialMT"/>
              </a:rPr>
              <a:t>Sürekli sanaldan </a:t>
            </a:r>
            <a:br>
              <a:rPr lang="tr-TR" sz="1800" b="0" i="0" u="none" strike="noStrike" baseline="0" dirty="0">
                <a:latin typeface="ArialMT"/>
              </a:rPr>
            </a:br>
            <a:r>
              <a:rPr lang="tr-TR" sz="1800" b="0" i="0" u="none" strike="noStrike" baseline="0" dirty="0">
                <a:latin typeface="ArialMT"/>
              </a:rPr>
              <a:t>kullanmayacak, </a:t>
            </a:r>
            <a:br>
              <a:rPr lang="tr-TR" sz="1800" b="0" i="0" u="none" strike="noStrike" baseline="0" dirty="0">
                <a:latin typeface="ArialMT"/>
              </a:rPr>
            </a:br>
            <a:r>
              <a:rPr lang="tr-TR" sz="1800" b="0" i="0" u="none" strike="noStrike" baseline="0" dirty="0">
                <a:latin typeface="ArialMT"/>
              </a:rPr>
              <a:t>gerçeğini kuracaksanız </a:t>
            </a:r>
            <a:br>
              <a:rPr lang="tr-TR" sz="1800" b="0" i="0" u="none" strike="noStrike" baseline="0" dirty="0">
                <a:latin typeface="ArialMT"/>
              </a:rPr>
            </a:br>
            <a:r>
              <a:rPr lang="tr-TR" sz="1800" b="0" i="0" u="none" strike="noStrike" baseline="0" dirty="0">
                <a:latin typeface="ArialMT"/>
              </a:rPr>
              <a:t>8-10 </a:t>
            </a:r>
            <a:r>
              <a:rPr lang="tr-TR" sz="1800" b="0" i="0" u="none" strike="noStrike" baseline="0" dirty="0" err="1">
                <a:latin typeface="ArialMT"/>
              </a:rPr>
              <a:t>gb</a:t>
            </a:r>
            <a:r>
              <a:rPr lang="tr-TR" sz="1800" b="0" i="0" u="none" strike="noStrike" baseline="0" dirty="0">
                <a:latin typeface="ArialMT"/>
              </a:rPr>
              <a:t> yeterli bir alandır. </a:t>
            </a:r>
          </a:p>
          <a:p>
            <a:pPr lvl="1"/>
            <a:r>
              <a:rPr lang="tr-TR" sz="1800" b="0" i="0" u="none" strike="noStrike" baseline="0" dirty="0">
                <a:latin typeface="ArialMT"/>
              </a:rPr>
              <a:t>Sürekli kullanacaksanız </a:t>
            </a:r>
            <a:br>
              <a:rPr lang="tr-TR" sz="1800" b="0" i="0" u="none" strike="noStrike" baseline="0" dirty="0">
                <a:latin typeface="ArialMT"/>
              </a:rPr>
            </a:br>
            <a:r>
              <a:rPr lang="tr-TR" sz="1800" b="0" i="0" u="none" strike="noStrike" baseline="0" dirty="0">
                <a:latin typeface="ArialMT"/>
              </a:rPr>
              <a:t>işletim sistemini kurarken </a:t>
            </a:r>
            <a:br>
              <a:rPr lang="tr-TR" sz="1800" b="0" i="0" u="none" strike="noStrike" baseline="0" dirty="0">
                <a:latin typeface="ArialMT"/>
              </a:rPr>
            </a:br>
            <a:r>
              <a:rPr lang="tr-TR" sz="1800" b="0" i="0" u="none" strike="noStrike" baseline="0" dirty="0">
                <a:latin typeface="ArialMT"/>
              </a:rPr>
              <a:t>en az 20 </a:t>
            </a:r>
            <a:r>
              <a:rPr lang="tr-TR" sz="1800" b="0" i="0" u="none" strike="noStrike" baseline="0" dirty="0" err="1">
                <a:latin typeface="ArialMT"/>
              </a:rPr>
              <a:t>gb</a:t>
            </a:r>
            <a:r>
              <a:rPr lang="tr-TR" sz="1800" b="0" i="0" u="none" strike="noStrike" baseline="0" dirty="0">
                <a:latin typeface="ArialMT"/>
              </a:rPr>
              <a:t> iyid</a:t>
            </a:r>
            <a:r>
              <a:rPr lang="tr-TR" sz="1800" dirty="0">
                <a:latin typeface="ArialMT"/>
              </a:rPr>
              <a:t>i</a:t>
            </a:r>
            <a:r>
              <a:rPr lang="tr-TR" sz="1800" b="0" i="0" u="none" strike="noStrike" baseline="0" dirty="0">
                <a:latin typeface="ArialMT"/>
              </a:rPr>
              <a:t>r. </a:t>
            </a:r>
          </a:p>
          <a:p>
            <a:r>
              <a:rPr lang="tr-TR" sz="2000" b="0" i="0" u="none" strike="noStrike" baseline="0" dirty="0" err="1">
                <a:latin typeface="ArialMT"/>
              </a:rPr>
              <a:t>Oluştur’a</a:t>
            </a:r>
            <a:r>
              <a:rPr lang="tr-TR" sz="2000" b="0" i="0" u="none" strike="noStrike" baseline="0" dirty="0">
                <a:latin typeface="ArialMT"/>
              </a:rPr>
              <a:t> tıklayarak </a:t>
            </a:r>
            <a:br>
              <a:rPr lang="tr-TR" sz="2000" b="0" i="0" u="none" strike="noStrike" baseline="0" dirty="0">
                <a:latin typeface="ArialMT"/>
              </a:rPr>
            </a:br>
            <a:r>
              <a:rPr lang="tr-TR" sz="2000" b="0" i="0" u="none" strike="noStrike" baseline="0" dirty="0">
                <a:latin typeface="ArialMT"/>
              </a:rPr>
              <a:t>sanal makinemizi </a:t>
            </a:r>
            <a:br>
              <a:rPr lang="tr-TR" sz="2000" b="0" i="0" u="none" strike="noStrike" baseline="0" dirty="0">
                <a:latin typeface="ArialMT"/>
              </a:rPr>
            </a:br>
            <a:r>
              <a:rPr lang="tr-TR" sz="2000" b="0" i="0" u="none" strike="noStrike" baseline="0" dirty="0">
                <a:latin typeface="ArialMT"/>
              </a:rPr>
              <a:t>oluşturmuş </a:t>
            </a:r>
            <a:br>
              <a:rPr lang="tr-TR" sz="2000" b="0" i="0" u="none" strike="noStrike" baseline="0" dirty="0">
                <a:latin typeface="ArialMT"/>
              </a:rPr>
            </a:br>
            <a:r>
              <a:rPr lang="tr-TR" sz="2000" b="0" i="0" u="none" strike="noStrike" baseline="0" dirty="0">
                <a:latin typeface="ArialMT"/>
              </a:rPr>
              <a:t>olacağız.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764713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3F18-45BF-4955-A782-193DFABF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Sanal disk hazır, sistem kurulabilir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E9DAB0-71E9-46E8-9D49-B7866FCC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30232-31C6-4E20-90D7-AD9558A6408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/>
              <a:t>Başlat’ı</a:t>
            </a:r>
            <a:r>
              <a:rPr lang="tr-TR" dirty="0"/>
              <a:t> tıklayın.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AAE45-1635-43DF-B891-1F363730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8" y="1840868"/>
            <a:ext cx="8787204" cy="48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9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92F70-DA20-4FEB-8CAA-D7514754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tr-TR" dirty="0"/>
              <a:t>Ayarlar bölümünü halledelim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9375A-8B0A-494E-9638-1E8AD30C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A2D46-DAD9-4582-82E0-0E0EA0E7B9E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AA61C-140F-412D-9D14-6597D6E05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00" y="764704"/>
            <a:ext cx="8285056" cy="60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39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75A8-D30E-4D28-AB86-2276E0FF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Sistem ayarları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6C3002-EFAF-43D7-8264-EE742841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05A89-DD65-474A-8A79-4F54F95BB23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İşlemciniz 8 çekirdek ise 2 çekirdeği ayırtın.</a:t>
            </a:r>
          </a:p>
          <a:p>
            <a:r>
              <a:rPr lang="tr-TR" dirty="0"/>
              <a:t>%100 kullanım olsun.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7A7080-EA9E-42C5-A34B-0B2DD67F5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9" y="2204864"/>
            <a:ext cx="8827162" cy="41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3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75A8-D30E-4D28-AB86-2276E0FF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Sistem ayarları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6C3002-EFAF-43D7-8264-EE742841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05A89-DD65-474A-8A79-4F54F95BB23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Bunu</a:t>
            </a:r>
            <a:br>
              <a:rPr lang="tr-TR" dirty="0"/>
            </a:br>
            <a:r>
              <a:rPr lang="tr-TR" dirty="0"/>
              <a:t>açın.</a:t>
            </a:r>
          </a:p>
          <a:p>
            <a:r>
              <a:rPr lang="tr-TR" dirty="0"/>
              <a:t>Önemli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42AE36-6BAA-4722-9A14-22D6C1B95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71" y="1135335"/>
            <a:ext cx="709612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33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6947-BBBF-4163-8310-1F4271CF7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Ağda mısınız, Kablosuz mu?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87964-2B4C-439F-9256-30A1B571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45D7E-7B4F-4E7E-BB4A-F87684D24EC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Ağa bağlı iseniz NAT, ama kablosuz bağlanacaksanız aşağıdaki ayarı yapın.</a:t>
            </a:r>
          </a:p>
          <a:p>
            <a:r>
              <a:rPr lang="tr-TR" dirty="0"/>
              <a:t>Farklı bağdaştırıcılar aynı anda kurulabilir.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ED82F-1BC3-405D-AD9C-4596A49B5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79442"/>
            <a:ext cx="8784976" cy="40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67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4428-1184-4954-988F-AE20C8D0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İndirdiğiniz dosyayı gösteriniz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93A3E7-B263-4C6D-B399-0F5397E9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751E0-3C60-4114-B8C6-9BE6706478C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Bu dosyayı kurulum anında da gösterebiliriz.</a:t>
            </a:r>
          </a:p>
          <a:p>
            <a:r>
              <a:rPr lang="tr-TR" dirty="0"/>
              <a:t>Yine de yapalım.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558F3-281C-4FC0-AB8E-5FB92D028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21492"/>
            <a:ext cx="8784976" cy="34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08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5643FC-F061-4A8F-B68B-174B791AA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6254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B4428-1184-4954-988F-AE20C8D0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İndirdiğiniz dosyayı gösteriniz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93A3E7-B263-4C6D-B399-0F5397E9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D1B7E7-EDB7-47B8-ADF2-532D699586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3770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D5CA-6969-4223-A946-337CA8903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 nedir?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0048EB-E3FA-4967-B88F-0428141D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02BAE-9165-4E66-B6AE-DFACDD409CD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63272" cy="4937760"/>
          </a:xfrm>
        </p:spPr>
        <p:txBody>
          <a:bodyPr>
            <a:normAutofit/>
          </a:bodyPr>
          <a:lstStyle/>
          <a:p>
            <a:r>
              <a:rPr lang="tr-TR" dirty="0"/>
              <a:t>Linux çekirdek olarak tek başına bir şey ifade etmez. </a:t>
            </a:r>
          </a:p>
          <a:p>
            <a:pPr lvl="1"/>
            <a:r>
              <a:rPr lang="tr-TR" dirty="0"/>
              <a:t>Son kullanıcı açısından Linux dağıtımları grafiksel </a:t>
            </a:r>
            <a:r>
              <a:rPr lang="tr-TR" dirty="0" err="1"/>
              <a:t>arayüzle</a:t>
            </a:r>
            <a:r>
              <a:rPr lang="tr-TR" dirty="0"/>
              <a:t> desteklenmiş, paket yönetim sistemi, ofis yazılım seti ve internet tarayıcısı gibi şeyler ekleyerek son kullanıcıya bir işletim sistemi sunmaktadır.</a:t>
            </a:r>
          </a:p>
          <a:p>
            <a:endParaRPr lang="tr-TR" dirty="0"/>
          </a:p>
          <a:p>
            <a:r>
              <a:rPr lang="tr-TR" dirty="0"/>
              <a:t>Linux sözcüğünü yalnız çekirdek için kullanılmakta, işletim sisteminin tamamı için, GNU Projesi’nin yazılım ve araçlarını içermesi nedeniyle “GNU/Linux” adını kullanmaktadır</a:t>
            </a:r>
          </a:p>
        </p:txBody>
      </p:sp>
    </p:spTree>
    <p:extLst>
      <p:ext uri="{BB962C8B-B14F-4D97-AF65-F5344CB8AC3E}">
        <p14:creationId xmlns:p14="http://schemas.microsoft.com/office/powerpoint/2010/main" val="2295146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4428-1184-4954-988F-AE20C8D0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İndirdiğiniz dosyayı gösteriniz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93A3E7-B263-4C6D-B399-0F5397E9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751E0-3C60-4114-B8C6-9BE6706478C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/>
              <a:t>CDRom</a:t>
            </a:r>
            <a:r>
              <a:rPr lang="tr-TR" dirty="0"/>
              <a:t> yerine dosyamızı gösterdik.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3100D-CA2D-4BC5-BA6C-1CF75AD76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4864"/>
            <a:ext cx="8784976" cy="414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0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6628-4F63-4039-8ECB-FE1B65B1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Sistem kurulumu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F4735-D4F0-4697-87D6-234FD387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14A4C-15F4-4362-A4A5-9CF54FFC6A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Ayarlardan çıkıp, ‘</a:t>
            </a:r>
            <a:r>
              <a:rPr lang="tr-TR" sz="2000" dirty="0" err="1"/>
              <a:t>Başlat’a</a:t>
            </a:r>
            <a:r>
              <a:rPr lang="tr-TR" sz="2000" dirty="0"/>
              <a:t> tıklayın.</a:t>
            </a:r>
            <a:br>
              <a:rPr lang="tr-TR" sz="2000" dirty="0"/>
            </a:br>
            <a:r>
              <a:rPr lang="tr-TR" sz="2000" dirty="0"/>
              <a:t>Biz ayarlarda D: diskini indirdiğimiz dosyaya atadık.</a:t>
            </a:r>
          </a:p>
          <a:p>
            <a:r>
              <a:rPr lang="tr-TR" sz="2000" dirty="0"/>
              <a:t>Şu ekran gelmeli.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3967A4-B1FF-4489-8455-3C1B444DFE30}"/>
              </a:ext>
            </a:extLst>
          </p:cNvPr>
          <p:cNvSpPr/>
          <p:nvPr/>
        </p:nvSpPr>
        <p:spPr>
          <a:xfrm>
            <a:off x="4860032" y="3702928"/>
            <a:ext cx="576064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61A9E-7748-489C-AB77-EE0167751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900831"/>
            <a:ext cx="5112568" cy="4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84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6628-4F63-4039-8ECB-FE1B65B1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Sistem kurulumu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F4735-D4F0-4697-87D6-234FD387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14A4C-15F4-4362-A4A5-9CF54FFC6A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Önceden seçmediyseniz, D: diskini değil, indirdiğimiz dosyayı seçeceğiz. Sarı klasör simgesini tıklayın, gelen ekranda da ‘Ekle’ </a:t>
            </a:r>
            <a:r>
              <a:rPr lang="tr-TR" sz="2000" dirty="0" err="1"/>
              <a:t>yi</a:t>
            </a:r>
            <a:r>
              <a:rPr lang="tr-TR" sz="2000" dirty="0"/>
              <a:t> seçip, dosyanızı ekleyin.</a:t>
            </a:r>
          </a:p>
          <a:p>
            <a:r>
              <a:rPr lang="tr-TR" sz="2000" dirty="0"/>
              <a:t>Sonra </a:t>
            </a:r>
            <a:r>
              <a:rPr lang="tr-TR" sz="2000" dirty="0" err="1"/>
              <a:t>Başlat’ı</a:t>
            </a:r>
            <a:r>
              <a:rPr lang="tr-TR" sz="2000" dirty="0"/>
              <a:t>  tıklayın.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7B8981-81B4-44DB-87D0-4AE6FAEE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24944"/>
            <a:ext cx="4096295" cy="3816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6DEE03-3252-4C33-A50E-93AB2D3EF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929527"/>
            <a:ext cx="3998391" cy="381184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B26418B-156C-40FD-BD50-BC1E91D3139D}"/>
              </a:ext>
            </a:extLst>
          </p:cNvPr>
          <p:cNvSpPr/>
          <p:nvPr/>
        </p:nvSpPr>
        <p:spPr>
          <a:xfrm>
            <a:off x="3707904" y="5638800"/>
            <a:ext cx="576064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3967A4-B1FF-4489-8455-3C1B444DFE30}"/>
              </a:ext>
            </a:extLst>
          </p:cNvPr>
          <p:cNvSpPr/>
          <p:nvPr/>
        </p:nvSpPr>
        <p:spPr>
          <a:xfrm>
            <a:off x="4860032" y="3702928"/>
            <a:ext cx="576064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54C458-B76E-4E42-A1A7-5D27D9047986}"/>
              </a:ext>
            </a:extLst>
          </p:cNvPr>
          <p:cNvSpPr/>
          <p:nvPr/>
        </p:nvSpPr>
        <p:spPr>
          <a:xfrm>
            <a:off x="6660232" y="6295216"/>
            <a:ext cx="576064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9F91F6-0D67-4125-8472-8BE961A79B92}"/>
              </a:ext>
            </a:extLst>
          </p:cNvPr>
          <p:cNvSpPr/>
          <p:nvPr/>
        </p:nvSpPr>
        <p:spPr>
          <a:xfrm>
            <a:off x="5220072" y="4869160"/>
            <a:ext cx="2664296" cy="320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9874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42BB-F6CC-4F2B-B91D-44816E1F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Makine ayaklandırılır, bekleyiniz.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264DBC-98E3-47D9-9DAC-FC853414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CC967-1F10-4DD4-A88A-B51BE6DCD2B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BFA47-B176-40DF-A312-4FF1B559A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01985"/>
            <a:ext cx="61055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52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9B7DCA-2D95-4910-9C7A-9B52F4D6A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8248"/>
            <a:ext cx="4963688" cy="4421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CAB34-4909-4C18-B916-DEBE05D1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İngilizce seçin, Türkçede problem olabilir.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94825-8429-43DB-9504-14D1565C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34</a:t>
            </a:fld>
            <a:endParaRPr lang="tr-T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07E04F-AF9F-4A12-B47C-33375C587CD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000" dirty="0" err="1"/>
              <a:t>Ubuntu’yu</a:t>
            </a:r>
            <a:r>
              <a:rPr lang="tr-TR" sz="2000" dirty="0"/>
              <a:t> Kur seçilmelidir. Klavye </a:t>
            </a:r>
            <a:r>
              <a:rPr lang="tr-TR" sz="2000" dirty="0" err="1"/>
              <a:t>Turkish</a:t>
            </a:r>
            <a:r>
              <a:rPr lang="tr-TR" sz="2000" dirty="0"/>
              <a:t> (veya Alt-Q)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D9FD4-C330-479C-A4A0-A919DC68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320296"/>
            <a:ext cx="4938302" cy="44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7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FA063F-1B88-4224-AB7C-A3DCB85AA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97ADC-3647-488F-A7D9-9C8EF30D852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6B001-7B42-4531-B084-523B82E5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692696"/>
            <a:ext cx="6768752" cy="6096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B0987-612C-46F9-AD5B-F977D2EF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Sorarsa ‘Normal Kurulum’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16AB9C4-AE0D-4BD4-A1C1-330F1F8C39BE}"/>
              </a:ext>
            </a:extLst>
          </p:cNvPr>
          <p:cNvSpPr/>
          <p:nvPr/>
        </p:nvSpPr>
        <p:spPr>
          <a:xfrm>
            <a:off x="107504" y="3717032"/>
            <a:ext cx="1872208" cy="108012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A5C86-8D22-4939-A228-7653F64DE159}"/>
              </a:ext>
            </a:extLst>
          </p:cNvPr>
          <p:cNvSpPr txBox="1"/>
          <p:nvPr/>
        </p:nvSpPr>
        <p:spPr>
          <a:xfrm flipH="1">
            <a:off x="107504" y="393305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Update</a:t>
            </a:r>
            <a:br>
              <a:rPr lang="tr-TR" dirty="0"/>
            </a:br>
            <a:r>
              <a:rPr lang="tr-TR" dirty="0"/>
              <a:t>kapatılmalı</a:t>
            </a:r>
          </a:p>
        </p:txBody>
      </p:sp>
    </p:spTree>
    <p:extLst>
      <p:ext uri="{BB962C8B-B14F-4D97-AF65-F5344CB8AC3E}">
        <p14:creationId xmlns:p14="http://schemas.microsoft.com/office/powerpoint/2010/main" val="439684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6628-4F63-4039-8ECB-FE1B65B1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Sistem kurulumu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F4735-D4F0-4697-87D6-234FD387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36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14A4C-15F4-4362-A4A5-9CF54FFC6A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Burada diski </a:t>
            </a:r>
            <a:br>
              <a:rPr lang="tr-TR" dirty="0"/>
            </a:br>
            <a:r>
              <a:rPr lang="tr-TR" dirty="0"/>
              <a:t>sileceğini </a:t>
            </a:r>
            <a:br>
              <a:rPr lang="tr-TR" dirty="0"/>
            </a:br>
            <a:r>
              <a:rPr lang="tr-TR" dirty="0"/>
              <a:t>ifade eder </a:t>
            </a:r>
            <a:br>
              <a:rPr lang="tr-TR" dirty="0"/>
            </a:br>
            <a:r>
              <a:rPr lang="tr-TR" dirty="0"/>
              <a:t>ama sileceği </a:t>
            </a:r>
            <a:br>
              <a:rPr lang="tr-TR" dirty="0"/>
            </a:br>
            <a:r>
              <a:rPr lang="tr-TR" dirty="0"/>
              <a:t>sanal disk, </a:t>
            </a:r>
            <a:br>
              <a:rPr lang="tr-TR" dirty="0"/>
            </a:br>
            <a:r>
              <a:rPr lang="tr-TR" dirty="0"/>
              <a:t>sorun yok..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73A19-5919-4A3D-BD8A-563784F0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96" y="1366126"/>
            <a:ext cx="5980800" cy="53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16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24C920-3183-4EA6-BB43-B82B2981E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624776"/>
            <a:ext cx="5760640" cy="5116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936628-4F63-4039-8ECB-FE1B65B1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Sistem kurulumu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F4735-D4F0-4697-87D6-234FD387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37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14A4C-15F4-4362-A4A5-9CF54FFC6A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Burada İstanbul seçili olmalıdır.</a:t>
            </a:r>
          </a:p>
        </p:txBody>
      </p:sp>
    </p:spTree>
    <p:extLst>
      <p:ext uri="{BB962C8B-B14F-4D97-AF65-F5344CB8AC3E}">
        <p14:creationId xmlns:p14="http://schemas.microsoft.com/office/powerpoint/2010/main" val="3129556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917DB-2B5C-46CE-9610-BC87853B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Şifre ayarlanır.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124F58-B9C1-48BA-85A0-D89704AE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38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1FD68-B16C-4F2B-8BAC-93590D32E37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78482B-7141-4C0F-BB7C-17D819813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60458"/>
            <a:ext cx="6336704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78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3BD4-7D02-489D-970C-287C56B6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Sonunda… Türkçe veya İng. Karşılaşama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1F8268-4946-48CB-8BE1-515710DE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39</a:t>
            </a:fld>
            <a:endParaRPr lang="tr-T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DAC92A-F0A1-4912-8B45-15755F38D9A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7504" y="908720"/>
            <a:ext cx="6629242" cy="534991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2AB8A-52F2-4235-83AE-D1177231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124744"/>
            <a:ext cx="6192688" cy="56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6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339D-9971-4E38-B0CE-59A72C54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Windows ne zaman gerekli?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70172E-4C0B-4D38-8304-91AECC91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99A424-3E37-4544-947C-76F804674D8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Oyunların çoğu Windows işletim sisteminde çalışır Mac ve Linux’a uyumlu olanlar çok azdır.</a:t>
            </a:r>
          </a:p>
          <a:p>
            <a:r>
              <a:rPr lang="tr-TR" dirty="0"/>
              <a:t>Kullandığınız bir yazılım sadece Windows’ta çalışıyor ise… </a:t>
            </a:r>
          </a:p>
          <a:p>
            <a:r>
              <a:rPr lang="tr-TR" dirty="0"/>
              <a:t>Nadir bile olsa donanımınız Linux’u desteklemiyorsa…</a:t>
            </a:r>
          </a:p>
          <a:p>
            <a:r>
              <a:rPr lang="tr-TR" dirty="0"/>
              <a:t>Bu durumlarda Windows’a ihtiyaç duyabilirsiniz bunların haricinde Linux her ihtiyacınıza cevap verecektir. </a:t>
            </a:r>
          </a:p>
          <a:p>
            <a:r>
              <a:rPr lang="tr-TR" dirty="0"/>
              <a:t>Bu durumlarda bile ikinci işletim sistemi olarak Linux kurup kullanabilir ihtiyaç durumunda Windows’a geçebilirsiniz.</a:t>
            </a:r>
          </a:p>
        </p:txBody>
      </p:sp>
    </p:spTree>
    <p:extLst>
      <p:ext uri="{BB962C8B-B14F-4D97-AF65-F5344CB8AC3E}">
        <p14:creationId xmlns:p14="http://schemas.microsoft.com/office/powerpoint/2010/main" val="143800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EEE3-0AD8-4C49-AA5F-4ADACD068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Sanal olarak yeniden başlatın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C984E-953A-441E-B80C-34584CC7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40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3C6DAE-63D4-4AC7-9C7D-EDF34E6169C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11D2C-767F-4807-9C1E-39E75B200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6059846" cy="4814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9D770-BB9B-438B-A9F4-443E14784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7" y="1526608"/>
            <a:ext cx="5760639" cy="52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74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6FD3D-221E-40AF-87A4-0884C5C1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Hoşgeldiniz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D557CA-8C90-4F0F-8DAC-7E12D4CE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41</a:t>
            </a:fld>
            <a:endParaRPr lang="tr-T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34BBA3-BCB4-4EBD-B8DF-A611C6C7FF4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6BF1FB-96D1-4B19-AA3C-1D1B1711C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52736"/>
            <a:ext cx="6192688" cy="555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84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5C65C-3550-4758-9A60-9AC4CABE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442E0F-D800-4820-96A9-CDB7292B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B7688-4C1A-4335-978E-0AC5E533466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7C3C7-07AD-423F-ABA0-4783A482B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4287"/>
            <a:ext cx="77152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55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94B6B-ED05-4D4B-B2AB-FE985456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tr-TR" dirty="0"/>
              <a:t>Terminal (Türkçede: Uçbirim) penceresi için sağ tuş tıklanır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7A3BF-D3E0-4C86-8BE9-418ADF68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43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3A12A-97EA-49B4-BB5D-202784673E7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DA654B-3FF3-4F38-B61C-DD29483EF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52736"/>
            <a:ext cx="7600950" cy="5743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45433-ACC2-4D16-9854-9944A4CFA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780928"/>
            <a:ext cx="5040562" cy="378512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4B9B042-41C6-45BA-96FE-64C32B7970C0}"/>
              </a:ext>
            </a:extLst>
          </p:cNvPr>
          <p:cNvSpPr/>
          <p:nvPr/>
        </p:nvSpPr>
        <p:spPr>
          <a:xfrm>
            <a:off x="1537504" y="5331688"/>
            <a:ext cx="1296144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8608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72ACA-F59D-4C59-8DA0-0C45CD3E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Tam Ekran Yapmak (Tavsiye etmem)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5D529-8F5E-4B8B-9AB2-88424442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44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7C369-B750-488E-882F-3AFBB67375A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9BB0F-EEA5-4344-BCAF-79BE17CB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14118"/>
            <a:ext cx="6950840" cy="5899258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F1FF99B6-1DC2-4732-879B-54F6D3E76E4E}"/>
              </a:ext>
            </a:extLst>
          </p:cNvPr>
          <p:cNvSpPr/>
          <p:nvPr/>
        </p:nvSpPr>
        <p:spPr>
          <a:xfrm>
            <a:off x="6300192" y="4221088"/>
            <a:ext cx="115212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0691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72ACA-F59D-4C59-8DA0-0C45CD3E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Tam Ekran Yapmak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5D529-8F5E-4B8B-9AB2-88424442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7C369-B750-488E-882F-3AFBB67375A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Şifre sorar kendi şifrenizi girin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E0DF5-9E3D-4ADA-9211-2CE9081BE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09" y="1988840"/>
            <a:ext cx="4690196" cy="4367510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3651BF79-D3C9-426F-B610-9F05D9B47C4C}"/>
              </a:ext>
            </a:extLst>
          </p:cNvPr>
          <p:cNvSpPr/>
          <p:nvPr/>
        </p:nvSpPr>
        <p:spPr>
          <a:xfrm>
            <a:off x="6012160" y="5805264"/>
            <a:ext cx="115212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6565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3BCE76-5CBD-4E3F-82B7-D91C5979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290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E1E45F-4F99-49EA-8256-3F2EE7120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005064"/>
            <a:ext cx="3024336" cy="1220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72ACA-F59D-4C59-8DA0-0C45CD3E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Tam Ekran Yapmak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7C369-B750-488E-882F-3AFBB67375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229600" cy="4937760"/>
          </a:xfrm>
        </p:spPr>
        <p:txBody>
          <a:bodyPr/>
          <a:lstStyle/>
          <a:p>
            <a:r>
              <a:rPr lang="tr-TR" dirty="0"/>
              <a:t>Kurulumu yapar ve </a:t>
            </a:r>
            <a:r>
              <a:rPr lang="tr-TR" dirty="0" err="1"/>
              <a:t>restart</a:t>
            </a:r>
            <a:r>
              <a:rPr lang="tr-TR" dirty="0"/>
              <a:t> ister.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3651BF79-D3C9-426F-B610-9F05D9B47C4C}"/>
              </a:ext>
            </a:extLst>
          </p:cNvPr>
          <p:cNvSpPr/>
          <p:nvPr/>
        </p:nvSpPr>
        <p:spPr>
          <a:xfrm>
            <a:off x="5004048" y="4749928"/>
            <a:ext cx="115212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C2DB76F1-2B8F-4F08-A08F-F4C36A605301}"/>
              </a:ext>
            </a:extLst>
          </p:cNvPr>
          <p:cNvSpPr/>
          <p:nvPr/>
        </p:nvSpPr>
        <p:spPr>
          <a:xfrm>
            <a:off x="7236296" y="5877272"/>
            <a:ext cx="115212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3645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72ACA-F59D-4C59-8DA0-0C45CD3E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Tam Ekran Yapmak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5D529-8F5E-4B8B-9AB2-88424442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47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7C369-B750-488E-882F-3AFBB67375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73819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tr-TR" b="0" i="0" u="none" strike="noStrike" baseline="0" dirty="0">
                <a:latin typeface="ArialMT"/>
              </a:rPr>
              <a:t>Bilgisayarımız açıldığında </a:t>
            </a:r>
            <a:r>
              <a:rPr lang="tr-TR" b="0" i="0" u="none" strike="noStrike" baseline="0" dirty="0" err="1">
                <a:latin typeface="ArialMT"/>
              </a:rPr>
              <a:t>View</a:t>
            </a:r>
            <a:r>
              <a:rPr lang="tr-TR" b="0" i="0" u="none" strike="noStrike" baseline="0" dirty="0">
                <a:latin typeface="ArialMT"/>
              </a:rPr>
              <a:t> den Switch to </a:t>
            </a:r>
            <a:r>
              <a:rPr lang="tr-TR" b="0" i="0" u="none" strike="noStrike" baseline="0" dirty="0" err="1">
                <a:latin typeface="ArialMT"/>
              </a:rPr>
              <a:t>fullscreen</a:t>
            </a:r>
            <a:r>
              <a:rPr lang="tr-TR" b="0" i="0" u="none" strike="noStrike" baseline="0" dirty="0">
                <a:latin typeface="ArialMT"/>
              </a:rPr>
              <a:t> (tam ekran kullan) a tıklayarak sanal makinanızı artık tam ekran olarak kullanabilirsiniz.</a:t>
            </a: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r>
              <a:rPr lang="tr-TR" b="0" i="0" u="none" strike="noStrike" baseline="0" dirty="0">
                <a:latin typeface="ArialMT"/>
              </a:rPr>
              <a:t>Saatin yanında sağ üstte </a:t>
            </a:r>
            <a:r>
              <a:rPr lang="tr-TR" b="0" i="0" u="none" strike="noStrike" baseline="0" dirty="0" err="1">
                <a:latin typeface="ArialMT"/>
              </a:rPr>
              <a:t>ayarları,kullanıcıları</a:t>
            </a:r>
            <a:r>
              <a:rPr lang="tr-TR" b="0" i="0" u="none" strike="noStrike" baseline="0" dirty="0">
                <a:latin typeface="ArialMT"/>
              </a:rPr>
              <a:t>, açma ve kapatma ayarlarını bulabilirsiniz. Güle güle kullanın :)</a:t>
            </a:r>
            <a:endParaRPr lang="tr-TR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3650E-00DE-40CA-9041-E3F86994B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88840"/>
            <a:ext cx="7488832" cy="3902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86E46-A913-4F4C-968A-BE9870AE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861048"/>
            <a:ext cx="3249737" cy="186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5D529-8F5E-4B8B-9AB2-88424442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48</a:t>
            </a:fld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5464A-34DA-4C7C-AAEB-5A93F3F4B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95662"/>
            <a:ext cx="7632848" cy="4473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72ACA-F59D-4C59-8DA0-0C45CD3E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Tam Ekran Yapmak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7C369-B750-488E-882F-3AFBB67375A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Kurulumu yapar ve </a:t>
            </a:r>
            <a:r>
              <a:rPr lang="tr-TR" dirty="0" err="1"/>
              <a:t>restart</a:t>
            </a:r>
            <a:r>
              <a:rPr lang="tr-TR" dirty="0"/>
              <a:t> ister.</a:t>
            </a:r>
          </a:p>
          <a:p>
            <a:r>
              <a:rPr lang="tr-TR" dirty="0"/>
              <a:t>Sağ üstten </a:t>
            </a:r>
            <a:r>
              <a:rPr lang="tr-TR" dirty="0" err="1"/>
              <a:t>restart</a:t>
            </a:r>
            <a:r>
              <a:rPr lang="tr-TR" dirty="0"/>
              <a:t> yaptırın.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3651BF79-D3C9-426F-B610-9F05D9B47C4C}"/>
              </a:ext>
            </a:extLst>
          </p:cNvPr>
          <p:cNvSpPr/>
          <p:nvPr/>
        </p:nvSpPr>
        <p:spPr>
          <a:xfrm>
            <a:off x="4427984" y="5968623"/>
            <a:ext cx="115212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5403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68ED-7990-46F5-A603-72E2D85E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Uzak bağlantı ile terminal penceresi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758830-C7CE-455E-9177-1261C6D5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49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1FE79-4D72-4F05-96B6-16C4DF3125A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Unix/Linux </a:t>
            </a:r>
            <a:r>
              <a:rPr lang="tr-TR" dirty="0" err="1"/>
              <a:t>admin</a:t>
            </a:r>
            <a:r>
              <a:rPr lang="tr-TR" dirty="0"/>
              <a:t> kullanıcıları uzak bağlantı ile terminalden her şeyi yapabilirler, görsellikle pek işleri yoktur.</a:t>
            </a:r>
          </a:p>
          <a:p>
            <a:pPr lvl="1"/>
            <a:r>
              <a:rPr lang="tr-TR" dirty="0"/>
              <a:t>Bakınız hacker filmleri. </a:t>
            </a:r>
            <a:r>
              <a:rPr lang="tr-TR" sz="2800" dirty="0">
                <a:sym typeface="Wingdings" panose="05000000000000000000" pitchFamily="2" charset="2"/>
              </a:rPr>
              <a:t></a:t>
            </a:r>
          </a:p>
          <a:p>
            <a:r>
              <a:rPr lang="tr-TR" dirty="0">
                <a:sym typeface="Wingdings" panose="05000000000000000000" pitchFamily="2" charset="2"/>
              </a:rPr>
              <a:t>Birçok uzak bağlantı programı önerebilirim, ama Windows için ücretsiz, küçücük bir program var: </a:t>
            </a:r>
          </a:p>
          <a:p>
            <a:pPr lvl="1"/>
            <a:r>
              <a:rPr lang="tr-TR" dirty="0" err="1">
                <a:sym typeface="Wingdings" panose="05000000000000000000" pitchFamily="2" charset="2"/>
              </a:rPr>
              <a:t>Putty</a:t>
            </a:r>
            <a:r>
              <a:rPr lang="tr-TR" dirty="0">
                <a:sym typeface="Wingdings" panose="05000000000000000000" pitchFamily="2" charset="2"/>
              </a:rPr>
              <a:t> !</a:t>
            </a:r>
          </a:p>
          <a:p>
            <a:r>
              <a:rPr lang="tr-TR" dirty="0">
                <a:sym typeface="Wingdings" panose="05000000000000000000" pitchFamily="2" charset="2"/>
              </a:rPr>
              <a:t>Uzak bağlantı şekilleri:</a:t>
            </a:r>
          </a:p>
          <a:p>
            <a:pPr lvl="1"/>
            <a:r>
              <a:rPr lang="tr-TR" dirty="0">
                <a:sym typeface="Wingdings" panose="05000000000000000000" pitchFamily="2" charset="2"/>
              </a:rPr>
              <a:t>Açık iletişim telnet : 23 portundan veya </a:t>
            </a:r>
          </a:p>
          <a:p>
            <a:pPr lvl="1"/>
            <a:r>
              <a:rPr lang="tr-TR" dirty="0">
                <a:sym typeface="Wingdings" panose="05000000000000000000" pitchFamily="2" charset="2"/>
              </a:rPr>
              <a:t>Güvenli </a:t>
            </a:r>
            <a:r>
              <a:rPr lang="tr-TR" dirty="0" err="1">
                <a:sym typeface="Wingdings" panose="05000000000000000000" pitchFamily="2" charset="2"/>
              </a:rPr>
              <a:t>ssh</a:t>
            </a:r>
            <a:r>
              <a:rPr lang="tr-TR" dirty="0">
                <a:sym typeface="Wingdings" panose="05000000000000000000" pitchFamily="2" charset="2"/>
              </a:rPr>
              <a:t> : 22 portundan olabilir.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245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557D-6A64-4FC1-8789-1B8FBFBA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 neden hepsinden iyi?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33352-1CD4-43E3-96E6-B06A9CC6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7473B-CD6F-4F71-94D2-8FE7DE7E0D2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Ücretsiz bir işletim sistemidir.</a:t>
            </a:r>
          </a:p>
          <a:p>
            <a:pPr lvl="1"/>
            <a:r>
              <a:rPr lang="tr-TR" dirty="0"/>
              <a:t>İnternetten indirip kurun hepsi bu kadar.</a:t>
            </a:r>
          </a:p>
          <a:p>
            <a:r>
              <a:rPr lang="tr-TR" dirty="0"/>
              <a:t>Açık kaynak kodlu olup isterseniz siz de katkıda bulunabilirsiniz yada kullandığınız işletim sisteminin kodlarını inceleyebilirsiniz.</a:t>
            </a:r>
          </a:p>
          <a:p>
            <a:r>
              <a:rPr lang="tr-TR" dirty="0"/>
              <a:t>Virüslere son! </a:t>
            </a:r>
          </a:p>
          <a:p>
            <a:pPr lvl="1"/>
            <a:r>
              <a:rPr lang="tr-TR" dirty="0"/>
              <a:t>Açık kaynak yazılım olduğundan tespit edilen bir açık saatler en fazla bir yada iki gün içinde giderilecektir.</a:t>
            </a:r>
          </a:p>
          <a:p>
            <a:pPr lvl="1"/>
            <a:r>
              <a:rPr lang="tr-TR" dirty="0"/>
              <a:t>Çünkü sayısız geliştirici o sorunla ilgilenip en kısa sürede çözüm buluyor.</a:t>
            </a:r>
          </a:p>
        </p:txBody>
      </p:sp>
    </p:spTree>
    <p:extLst>
      <p:ext uri="{BB962C8B-B14F-4D97-AF65-F5344CB8AC3E}">
        <p14:creationId xmlns:p14="http://schemas.microsoft.com/office/powerpoint/2010/main" val="1079731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B65DF-DF67-47EF-A418-4F6E6949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18729-1364-4619-8D80-D2970EED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50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09D77-105E-41ED-9F65-D9D4C4A4779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793312" y="1219200"/>
            <a:ext cx="1893487" cy="4937760"/>
          </a:xfrm>
        </p:spPr>
        <p:txBody>
          <a:bodyPr/>
          <a:lstStyle/>
          <a:p>
            <a:r>
              <a:rPr lang="tr-TR" dirty="0"/>
              <a:t>IP adres ile bağlana-bilirsiniz.</a:t>
            </a:r>
          </a:p>
          <a:p>
            <a:endParaRPr lang="tr-TR" dirty="0"/>
          </a:p>
          <a:p>
            <a:r>
              <a:rPr lang="tr-TR" dirty="0"/>
              <a:t>Daha sonra gerekli ise isim verip ‘</a:t>
            </a:r>
            <a:r>
              <a:rPr lang="tr-TR" dirty="0" err="1"/>
              <a:t>save</a:t>
            </a:r>
            <a:r>
              <a:rPr lang="tr-TR" dirty="0"/>
              <a:t>’ dersiniz.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17557-6E05-4E95-8161-3C096274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6757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26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78C2F-EB04-4393-9B2F-508B93AE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Open ile uzak terminale bağlanır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52485-EFCD-4036-B697-8BF420D3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51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FE0D4-5DFF-4FA6-8F4D-2CC57C01EEC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5C033-4578-4425-9A8F-0788D4FF6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392"/>
            <a:ext cx="9144000" cy="51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78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0AD0-2B96-4362-80F3-7D6EDAAA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Uzak Linux’a </a:t>
            </a:r>
            <a:r>
              <a:rPr lang="tr-TR" dirty="0" err="1"/>
              <a:t>hoşgeldiniz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C154E8-9B1A-442B-A9A1-C2B5AC09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61A65-5B61-4EE1-A30C-7C16F693D3D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Kullanıcı ismi/şifre girilir. </a:t>
            </a:r>
            <a:r>
              <a:rPr lang="tr-TR" dirty="0" err="1"/>
              <a:t>Root</a:t>
            </a:r>
            <a:r>
              <a:rPr lang="tr-TR" dirty="0"/>
              <a:t> kabul edilmez.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AE5FC-A334-4A54-9E2D-ED78A4677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98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3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557D-6A64-4FC1-8789-1B8FBFBA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 neden hepsinden iyi?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33352-1CD4-43E3-96E6-B06A9CC6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7473B-CD6F-4F71-94D2-8FE7DE7E0D2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Paket yönetim sistemi ile istediğiniz yazılımlara kolayca ulaşıp ücret ödemeden yükleyebilirsiniz.</a:t>
            </a:r>
          </a:p>
          <a:p>
            <a:r>
              <a:rPr lang="tr-TR" dirty="0"/>
              <a:t>Linux’ta her ihtiyaca göre dağıtımlar bulmak mümkündür bu yüzden yaptığınız işe göre dağıtım seçip en iyi performans ile işlerinizi halledebilirsiniz.</a:t>
            </a:r>
          </a:p>
          <a:p>
            <a:pPr lvl="1"/>
            <a:r>
              <a:rPr lang="tr-TR" dirty="0"/>
              <a:t>Örneğin: Sunucularda </a:t>
            </a:r>
            <a:r>
              <a:rPr lang="tr-TR" dirty="0" err="1"/>
              <a:t>Debian</a:t>
            </a:r>
            <a:r>
              <a:rPr lang="tr-TR" dirty="0"/>
              <a:t>, </a:t>
            </a:r>
            <a:r>
              <a:rPr lang="tr-TR" dirty="0" err="1"/>
              <a:t>Centos</a:t>
            </a:r>
            <a:r>
              <a:rPr lang="tr-TR" dirty="0"/>
              <a:t> iyidir. </a:t>
            </a:r>
          </a:p>
          <a:p>
            <a:pPr lvl="1"/>
            <a:r>
              <a:rPr lang="tr-TR" dirty="0"/>
              <a:t>Güvenlik ile uğraşanlar </a:t>
            </a:r>
            <a:r>
              <a:rPr lang="tr-TR" dirty="0" err="1"/>
              <a:t>Backtrack</a:t>
            </a:r>
            <a:r>
              <a:rPr lang="tr-TR" dirty="0"/>
              <a:t>, </a:t>
            </a:r>
            <a:r>
              <a:rPr lang="tr-TR" dirty="0" err="1"/>
              <a:t>Kali</a:t>
            </a:r>
            <a:r>
              <a:rPr lang="tr-TR" dirty="0"/>
              <a:t> gibi dağıtımlardan faydalanabilir.</a:t>
            </a:r>
          </a:p>
        </p:txBody>
      </p:sp>
    </p:spTree>
    <p:extLst>
      <p:ext uri="{BB962C8B-B14F-4D97-AF65-F5344CB8AC3E}">
        <p14:creationId xmlns:p14="http://schemas.microsoft.com/office/powerpoint/2010/main" val="321216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9DDD-958E-4C27-8421-086C8DEB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Linux’ta dağıtımlar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651DC-CB5D-4BAF-B3C4-AD0CEB8B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DC773-8266-4D30-8B06-6342D90FAB8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Dağıtım kavramı, özgür yazılım felsefesinin çok alternatifli dünyasının bir sonucu olarak ortaya çıkmış, Linux'a özgü bir terimdir.</a:t>
            </a:r>
          </a:p>
          <a:p>
            <a:r>
              <a:rPr lang="tr-TR" dirty="0"/>
              <a:t>Linux Dağıtımı ile vurgulanan aslında tam bir işletim sistemi olarak çalışır hale gelmiş bir özgür yazılım projeleri topluluğudur.</a:t>
            </a:r>
          </a:p>
          <a:p>
            <a:r>
              <a:rPr lang="tr-TR" dirty="0"/>
              <a:t>Bunun için sistemi kullanacak kullanıcı ya da sistemin üstleneceği göreve uygun olarak Linux çekirdeği ve birlikte binlerce özgür yazılım projesi ürünü kullanılarak birlikte çalışacak şekilde bir sistem oluşturulur.</a:t>
            </a:r>
          </a:p>
        </p:txBody>
      </p:sp>
    </p:spTree>
    <p:extLst>
      <p:ext uri="{BB962C8B-B14F-4D97-AF65-F5344CB8AC3E}">
        <p14:creationId xmlns:p14="http://schemas.microsoft.com/office/powerpoint/2010/main" val="3936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9DDD-958E-4C27-8421-086C8DEB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Linux’ta dağıtım türleri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651DC-CB5D-4BAF-B3C4-AD0CEB8B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DC773-8266-4D30-8B06-6342D90FAB8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sz="2600" dirty="0"/>
              <a:t>Dağıtımları şu şekilde ayırabiliriz.</a:t>
            </a:r>
            <a:r>
              <a:rPr lang="tr-TR" sz="2800" dirty="0"/>
              <a:t> </a:t>
            </a:r>
          </a:p>
          <a:p>
            <a:pPr lvl="1"/>
            <a:r>
              <a:rPr lang="tr-TR" sz="2600" dirty="0"/>
              <a:t>1-Debian - </a:t>
            </a:r>
            <a:r>
              <a:rPr lang="tr-TR" sz="2600" dirty="0" err="1"/>
              <a:t>Debian</a:t>
            </a:r>
            <a:r>
              <a:rPr lang="tr-TR" sz="2600" dirty="0"/>
              <a:t> tabanlı dağıtımlar</a:t>
            </a:r>
          </a:p>
          <a:p>
            <a:pPr lvl="2"/>
            <a:r>
              <a:rPr lang="tr-TR" sz="2200" dirty="0"/>
              <a:t>1.1 </a:t>
            </a:r>
            <a:r>
              <a:rPr lang="tr-TR" sz="2200" dirty="0" err="1"/>
              <a:t>Knoppix</a:t>
            </a:r>
            <a:r>
              <a:rPr lang="tr-TR" sz="2200" dirty="0"/>
              <a:t> - </a:t>
            </a:r>
            <a:r>
              <a:rPr lang="tr-TR" sz="2200" dirty="0" err="1"/>
              <a:t>Knoppix</a:t>
            </a:r>
            <a:r>
              <a:rPr lang="tr-TR" sz="2200" dirty="0"/>
              <a:t> tabanlı dağıtımlar</a:t>
            </a:r>
          </a:p>
          <a:p>
            <a:pPr lvl="2"/>
            <a:r>
              <a:rPr lang="tr-TR" sz="2200" dirty="0"/>
              <a:t>1.2 </a:t>
            </a:r>
            <a:r>
              <a:rPr lang="tr-TR" sz="2200" dirty="0" err="1"/>
              <a:t>Ubuntu</a:t>
            </a:r>
            <a:r>
              <a:rPr lang="tr-TR" sz="2200" dirty="0"/>
              <a:t> - </a:t>
            </a:r>
            <a:r>
              <a:rPr lang="tr-TR" sz="2200" dirty="0" err="1"/>
              <a:t>Ubuntu</a:t>
            </a:r>
            <a:r>
              <a:rPr lang="tr-TR" sz="2200" dirty="0"/>
              <a:t> tabanlı dağıtımlar</a:t>
            </a:r>
          </a:p>
          <a:p>
            <a:pPr lvl="1"/>
            <a:r>
              <a:rPr lang="tr-TR" sz="2600" dirty="0"/>
              <a:t>2-Gentoo - </a:t>
            </a:r>
            <a:r>
              <a:rPr lang="tr-TR" sz="2600" dirty="0" err="1"/>
              <a:t>Gentoo</a:t>
            </a:r>
            <a:r>
              <a:rPr lang="tr-TR" sz="2600" dirty="0"/>
              <a:t> tabanlı dağıtımlar</a:t>
            </a:r>
          </a:p>
          <a:p>
            <a:pPr lvl="2"/>
            <a:r>
              <a:rPr lang="tr-TR" sz="2200" dirty="0"/>
              <a:t>2.1 </a:t>
            </a:r>
            <a:r>
              <a:rPr lang="tr-TR" sz="2200" dirty="0" err="1"/>
              <a:t>Fedora</a:t>
            </a:r>
            <a:r>
              <a:rPr lang="tr-TR" sz="2200" dirty="0"/>
              <a:t> - </a:t>
            </a:r>
            <a:r>
              <a:rPr lang="tr-TR" sz="2200" dirty="0" err="1"/>
              <a:t>Fedora</a:t>
            </a:r>
            <a:r>
              <a:rPr lang="tr-TR" sz="2200" dirty="0"/>
              <a:t> tabanlı dağıtımlar</a:t>
            </a:r>
          </a:p>
          <a:p>
            <a:pPr lvl="2"/>
            <a:r>
              <a:rPr lang="tr-TR" sz="2200" dirty="0"/>
              <a:t>2.2 </a:t>
            </a:r>
            <a:r>
              <a:rPr lang="tr-TR" sz="2200" dirty="0" err="1"/>
              <a:t>Red</a:t>
            </a:r>
            <a:r>
              <a:rPr lang="tr-TR" sz="2200" dirty="0"/>
              <a:t> Hat Enterprise Linux - </a:t>
            </a:r>
            <a:r>
              <a:rPr lang="tr-TR" sz="2200" dirty="0" err="1"/>
              <a:t>RedHat</a:t>
            </a:r>
            <a:r>
              <a:rPr lang="tr-TR" sz="2200" dirty="0"/>
              <a:t> tabanlı dağıtımlar</a:t>
            </a:r>
          </a:p>
          <a:p>
            <a:pPr lvl="2"/>
            <a:r>
              <a:rPr lang="tr-TR" sz="2200" dirty="0"/>
              <a:t>2.3 Diğer RPM tabanlı dağıtımlar</a:t>
            </a:r>
          </a:p>
          <a:p>
            <a:pPr lvl="1"/>
            <a:r>
              <a:rPr lang="tr-TR" sz="2600" dirty="0"/>
              <a:t>3-Slackware - </a:t>
            </a:r>
            <a:r>
              <a:rPr lang="tr-TR" sz="2600" dirty="0" err="1"/>
              <a:t>Slackware</a:t>
            </a:r>
            <a:r>
              <a:rPr lang="tr-TR" sz="2600" dirty="0"/>
              <a:t> tabanlı dağıtımlar</a:t>
            </a:r>
          </a:p>
          <a:p>
            <a:pPr lvl="2"/>
            <a:r>
              <a:rPr lang="tr-TR" sz="2200" dirty="0"/>
              <a:t>3.1 SLAX - SLAX tabanlı dağıtımlar</a:t>
            </a:r>
          </a:p>
          <a:p>
            <a:pPr lvl="1"/>
            <a:r>
              <a:rPr lang="tr-TR" sz="2600" dirty="0"/>
              <a:t>4-Başka bir dağıtımı temel almamış olan dağıtımlar</a:t>
            </a:r>
          </a:p>
          <a:p>
            <a:endParaRPr lang="tr-TR" dirty="0"/>
          </a:p>
          <a:p>
            <a:r>
              <a:rPr lang="tr-TR" dirty="0"/>
              <a:t>Daha fazla merak ederseniz internete </a:t>
            </a:r>
            <a:r>
              <a:rPr lang="tr-TR" dirty="0" err="1"/>
              <a:t>Debian</a:t>
            </a:r>
            <a:r>
              <a:rPr lang="tr-TR" dirty="0"/>
              <a:t> tabanlı dağıtımlar yada </a:t>
            </a:r>
            <a:r>
              <a:rPr lang="tr-TR"/>
              <a:t>Fedora</a:t>
            </a:r>
            <a:r>
              <a:rPr lang="tr-TR" dirty="0"/>
              <a:t> tabanlı dağıtımlar gibi aramalar yapmanız yeterli olacaktır.</a:t>
            </a:r>
          </a:p>
        </p:txBody>
      </p:sp>
    </p:spTree>
    <p:extLst>
      <p:ext uri="{BB962C8B-B14F-4D97-AF65-F5344CB8AC3E}">
        <p14:creationId xmlns:p14="http://schemas.microsoft.com/office/powerpoint/2010/main" val="130339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27E40C-C544-4D92-BCCC-632C18B35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Linux Kurulumu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9CE219E-CD8D-43A5-A772-3D3FC2432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013176"/>
            <a:ext cx="6858000" cy="1112862"/>
          </a:xfrm>
        </p:spPr>
        <p:txBody>
          <a:bodyPr>
            <a:normAutofit/>
          </a:bodyPr>
          <a:lstStyle/>
          <a:p>
            <a:r>
              <a:rPr lang="tr-TR" dirty="0"/>
              <a:t>Anlatım için Mert </a:t>
            </a:r>
            <a:r>
              <a:rPr lang="tr-TR" dirty="0" err="1"/>
              <a:t>Kuşkapan’a</a:t>
            </a:r>
            <a:r>
              <a:rPr lang="tr-TR" dirty="0"/>
              <a:t> teşekkürler</a:t>
            </a:r>
          </a:p>
          <a:p>
            <a:r>
              <a:rPr lang="tr-TR" dirty="0"/>
              <a:t>https://youtu.be/2nU_Jo72T04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153CA8-7F60-4637-B440-6FDA054D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19675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9073</TotalTime>
  <Words>1378</Words>
  <Application>Microsoft Office PowerPoint</Application>
  <PresentationFormat>On-screen Show (4:3)</PresentationFormat>
  <Paragraphs>227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ArialMT</vt:lpstr>
      <vt:lpstr>Bookman Old Style</vt:lpstr>
      <vt:lpstr>Calibri</vt:lpstr>
      <vt:lpstr>Gill Sans MT</vt:lpstr>
      <vt:lpstr>Verdana</vt:lpstr>
      <vt:lpstr>Wingdings</vt:lpstr>
      <vt:lpstr>Wingdings 3</vt:lpstr>
      <vt:lpstr>Origin</vt:lpstr>
      <vt:lpstr>Linux Kurulumu</vt:lpstr>
      <vt:lpstr>Linux Nedir?</vt:lpstr>
      <vt:lpstr>Linux nedir?</vt:lpstr>
      <vt:lpstr>Windows ne zaman gerekli?</vt:lpstr>
      <vt:lpstr>Linux neden hepsinden iyi?</vt:lpstr>
      <vt:lpstr>Linux neden hepsinden iyi?</vt:lpstr>
      <vt:lpstr>Linux’ta dağıtımlar</vt:lpstr>
      <vt:lpstr>Linux’ta dağıtım türleri</vt:lpstr>
      <vt:lpstr>Linux Kurulumu</vt:lpstr>
      <vt:lpstr>Linux nasıl kurulur?</vt:lpstr>
      <vt:lpstr>Sanal makinede Ubuntu kurulumu</vt:lpstr>
      <vt:lpstr>Sanal makinede Ubuntu kurulumu</vt:lpstr>
      <vt:lpstr>PowerPoint Presentation</vt:lpstr>
      <vt:lpstr>VirtualBox ekranı</vt:lpstr>
      <vt:lpstr>Ubuntu download</vt:lpstr>
      <vt:lpstr>Önemli not</vt:lpstr>
      <vt:lpstr>Lenovo Laptop için:</vt:lpstr>
      <vt:lpstr>Sanal makinede Ubuntu kurulumu</vt:lpstr>
      <vt:lpstr>Sanal makinede Ubuntu kurulumu</vt:lpstr>
      <vt:lpstr>Sanal makinede Ubuntu kurulumu</vt:lpstr>
      <vt:lpstr>Sanal makinede Ubuntu kurulumu</vt:lpstr>
      <vt:lpstr>Sanal makinede Ubuntu kurulumu</vt:lpstr>
      <vt:lpstr>Sanal disk hazır, sistem kurulabilir</vt:lpstr>
      <vt:lpstr>Ayarlar bölümünü halledelim</vt:lpstr>
      <vt:lpstr>Sistem ayarları</vt:lpstr>
      <vt:lpstr>Sistem ayarları</vt:lpstr>
      <vt:lpstr>Ağda mısınız, Kablosuz mu?</vt:lpstr>
      <vt:lpstr>İndirdiğiniz dosyayı gösteriniz</vt:lpstr>
      <vt:lpstr>İndirdiğiniz dosyayı gösteriniz</vt:lpstr>
      <vt:lpstr>İndirdiğiniz dosyayı gösteriniz</vt:lpstr>
      <vt:lpstr>Sistem kurulumu</vt:lpstr>
      <vt:lpstr>Sistem kurulumu</vt:lpstr>
      <vt:lpstr>Makine ayaklandırılır, bekleyiniz.</vt:lpstr>
      <vt:lpstr>İngilizce seçin, Türkçede problem olabilir.</vt:lpstr>
      <vt:lpstr>Sorarsa ‘Normal Kurulum’</vt:lpstr>
      <vt:lpstr>Sistem kurulumu</vt:lpstr>
      <vt:lpstr>Sistem kurulumu</vt:lpstr>
      <vt:lpstr>Şifre ayarlanır.</vt:lpstr>
      <vt:lpstr>Sonunda… Türkçe veya İng. Karşılaşama</vt:lpstr>
      <vt:lpstr>Sanal olarak yeniden başlatın</vt:lpstr>
      <vt:lpstr>Hoşgeldiniz</vt:lpstr>
      <vt:lpstr>PowerPoint Presentation</vt:lpstr>
      <vt:lpstr>Terminal (Türkçede: Uçbirim) penceresi için sağ tuş tıklanır</vt:lpstr>
      <vt:lpstr>Tam Ekran Yapmak (Tavsiye etmem)</vt:lpstr>
      <vt:lpstr>Tam Ekran Yapmak</vt:lpstr>
      <vt:lpstr>Tam Ekran Yapmak</vt:lpstr>
      <vt:lpstr>Tam Ekran Yapmak</vt:lpstr>
      <vt:lpstr>Tam Ekran Yapmak</vt:lpstr>
      <vt:lpstr>Uzak bağlantı ile terminal penceresi</vt:lpstr>
      <vt:lpstr>PowerPoint Presentation</vt:lpstr>
      <vt:lpstr>Open ile uzak terminale bağlanır</vt:lpstr>
      <vt:lpstr>Uzak Linux’a hoşgeldiniz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GUNGOR</dc:creator>
  <cp:lastModifiedBy>cengiz gungor</cp:lastModifiedBy>
  <cp:revision>483</cp:revision>
  <dcterms:created xsi:type="dcterms:W3CDTF">2013-09-20T11:24:12Z</dcterms:created>
  <dcterms:modified xsi:type="dcterms:W3CDTF">2021-02-22T14:06:35Z</dcterms:modified>
</cp:coreProperties>
</file>