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9"/>
  </p:notesMasterIdLst>
  <p:sldIdLst>
    <p:sldId id="256" r:id="rId2"/>
    <p:sldId id="338" r:id="rId3"/>
    <p:sldId id="33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40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41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9" r:id="rId48"/>
    <p:sldId id="298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42" r:id="rId58"/>
    <p:sldId id="308" r:id="rId59"/>
    <p:sldId id="309" r:id="rId60"/>
    <p:sldId id="318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00" autoAdjust="0"/>
  </p:normalViewPr>
  <p:slideViewPr>
    <p:cSldViewPr>
      <p:cViewPr varScale="1">
        <p:scale>
          <a:sx n="59" d="100"/>
          <a:sy n="59" d="100"/>
        </p:scale>
        <p:origin x="14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9018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146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041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04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0797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5820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46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2467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900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920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693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5973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1565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1737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1737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8470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2279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0031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7335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4555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3839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747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5706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50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6808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51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7691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52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0259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53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8269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55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5128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56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094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57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1155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59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7956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6699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439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54297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8687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9465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10074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57765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53379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10255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7a9b46ab6d983a85dd4d9a1aa64a3945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394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69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876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878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845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305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425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484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pPr/>
              <a:t>23.02.2021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pPr/>
              <a:t>23.02.2021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İşletim Sistemleri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6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b="1" dirty="0">
                <a:solidFill>
                  <a:srgbClr val="FF0000"/>
                </a:solidFill>
              </a:rPr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7762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Bilgisayar sisteminin çalışması</a:t>
            </a:r>
          </a:p>
          <a:p>
            <a:r>
              <a:rPr lang="tr-TR" sz="2000" dirty="0"/>
              <a:t>Günümüz genel amaçlı bilgisayarları </a:t>
            </a:r>
            <a:r>
              <a:rPr lang="tr-TR" sz="2000" b="1" dirty="0"/>
              <a:t>bir veya birden fazla CPU’ya</a:t>
            </a:r>
            <a:r>
              <a:rPr lang="tr-TR" sz="2000" dirty="0"/>
              <a:t>, ortak bus üzerinden kontrol edilen </a:t>
            </a:r>
            <a:r>
              <a:rPr lang="tr-TR" sz="2000" b="1" dirty="0"/>
              <a:t>cihazlara</a:t>
            </a:r>
            <a:r>
              <a:rPr lang="tr-TR" sz="2000" dirty="0"/>
              <a:t> ve </a:t>
            </a:r>
            <a:r>
              <a:rPr lang="tr-TR" sz="2000" b="1" dirty="0"/>
              <a:t>paylaşılmış hafızaya sahiptir</a:t>
            </a:r>
            <a:r>
              <a:rPr lang="tr-TR" sz="2000" dirty="0"/>
              <a:t>.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b="1" dirty="0"/>
              <a:t>CPU</a:t>
            </a:r>
            <a:r>
              <a:rPr lang="tr-TR" sz="2000" dirty="0"/>
              <a:t> ile </a:t>
            </a:r>
            <a:r>
              <a:rPr lang="tr-TR" sz="2000" b="1" dirty="0"/>
              <a:t>cihaz denetleyicileri eş zamanlı çalışırlar</a:t>
            </a:r>
            <a:r>
              <a:rPr lang="tr-TR" sz="2000" dirty="0"/>
              <a:t> ve paylaşılmış hafızaya aynı anda erişmek isteyebilirler.</a:t>
            </a:r>
          </a:p>
          <a:p>
            <a:r>
              <a:rPr lang="tr-TR" sz="2000" dirty="0"/>
              <a:t>Hafıza denetleyicisi cihazların hafızaya erişimini yönetir.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C6458B1-E6DE-47B1-9DDB-08A94AAA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62" y="2727055"/>
            <a:ext cx="4537276" cy="22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Bilgisayar sisteminin çalışması</a:t>
            </a:r>
          </a:p>
          <a:p>
            <a:r>
              <a:rPr lang="tr-TR" dirty="0"/>
              <a:t>Bilgisayar çalışmaya başladığında, </a:t>
            </a:r>
            <a:r>
              <a:rPr lang="tr-TR" b="1" dirty="0"/>
              <a:t>başlangıç programı</a:t>
            </a:r>
            <a:r>
              <a:rPr lang="tr-TR" dirty="0"/>
              <a:t> olarak </a:t>
            </a:r>
            <a:r>
              <a:rPr lang="tr-TR" b="1" i="1" dirty="0">
                <a:solidFill>
                  <a:srgbClr val="FF0000"/>
                </a:solidFill>
              </a:rPr>
              <a:t>bootstrap</a:t>
            </a:r>
            <a:r>
              <a:rPr lang="tr-TR" dirty="0"/>
              <a:t> programını kullanır.</a:t>
            </a:r>
          </a:p>
          <a:p>
            <a:r>
              <a:rPr lang="tr-TR" dirty="0"/>
              <a:t>Bootstrap programı oldukça basittir ve </a:t>
            </a:r>
            <a:r>
              <a:rPr lang="tr-TR" b="1" dirty="0"/>
              <a:t>ROM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Read-Only Memory</a:t>
            </a:r>
            <a:r>
              <a:rPr lang="tr-TR" dirty="0"/>
              <a:t>) veya </a:t>
            </a:r>
            <a:r>
              <a:rPr lang="en-US" b="1" dirty="0"/>
              <a:t>EEPROM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Electrically Erasable Programmable Read-Only Memory</a:t>
            </a:r>
            <a:r>
              <a:rPr lang="en-US" dirty="0"/>
              <a:t>)</a:t>
            </a:r>
            <a:r>
              <a:rPr lang="tr-TR" dirty="0"/>
              <a:t>içerisinde saklanır.</a:t>
            </a:r>
          </a:p>
          <a:p>
            <a:r>
              <a:rPr lang="tr-TR" dirty="0"/>
              <a:t>Bootstrap programlarına </a:t>
            </a:r>
            <a:r>
              <a:rPr lang="tr-TR" b="1" i="1" dirty="0">
                <a:solidFill>
                  <a:srgbClr val="FF0000"/>
                </a:solidFill>
              </a:rPr>
              <a:t>firmware</a:t>
            </a:r>
            <a:r>
              <a:rPr lang="tr-TR" dirty="0"/>
              <a:t> adı verilir.</a:t>
            </a:r>
          </a:p>
          <a:p>
            <a:r>
              <a:rPr lang="tr-TR" dirty="0"/>
              <a:t>Firmware programı bilgisayarın tüm bileşenlerini (CPU register, cihaz denetleyicileri, hafıza içeriği) başlatır.</a:t>
            </a:r>
          </a:p>
          <a:p>
            <a:r>
              <a:rPr lang="tr-TR" dirty="0"/>
              <a:t>Bootstrap programı, işletim sistemi </a:t>
            </a:r>
            <a:r>
              <a:rPr lang="tr-TR" b="1" dirty="0"/>
              <a:t>kernel’ının bulunduğu konumu bilmek </a:t>
            </a:r>
            <a:r>
              <a:rPr lang="tr-TR" dirty="0"/>
              <a:t>ve</a:t>
            </a:r>
            <a:r>
              <a:rPr lang="tr-TR" b="1" dirty="0"/>
              <a:t> hafızaya yüklemek zorundadır</a:t>
            </a:r>
            <a:r>
              <a:rPr lang="tr-TR" dirty="0"/>
              <a:t>.</a:t>
            </a:r>
          </a:p>
          <a:p>
            <a:r>
              <a:rPr lang="tr-TR" dirty="0"/>
              <a:t>Kernel hafızaya yüklendikten sonra sisteme ve kullanıcılara servis sağlamaya başlar.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910082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Bilgisayar sisteminin çalışması</a:t>
            </a:r>
          </a:p>
          <a:p>
            <a:r>
              <a:rPr lang="tr-TR" dirty="0"/>
              <a:t>Bazı servisler kernel dışındaki </a:t>
            </a:r>
            <a:r>
              <a:rPr lang="tr-TR" b="1" dirty="0"/>
              <a:t>sistem programları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system daemons, system processes</a:t>
            </a:r>
            <a:r>
              <a:rPr lang="tr-TR" dirty="0"/>
              <a:t>) tarafından sağlanır.</a:t>
            </a:r>
          </a:p>
          <a:p>
            <a:r>
              <a:rPr lang="tr-TR" dirty="0"/>
              <a:t>UNIX üzerinde </a:t>
            </a:r>
            <a:r>
              <a:rPr lang="tr-TR" b="1" i="1" dirty="0">
                <a:solidFill>
                  <a:srgbClr val="FF0000"/>
                </a:solidFill>
              </a:rPr>
              <a:t>init</a:t>
            </a:r>
            <a:r>
              <a:rPr lang="tr-TR" dirty="0"/>
              <a:t> ilk sistem prosesidir ve çok sayıda daemon başlatır. Bundan sonra sistem tümüyle </a:t>
            </a:r>
            <a:r>
              <a:rPr lang="tr-TR" b="1" i="1" dirty="0">
                <a:solidFill>
                  <a:srgbClr val="FF0000"/>
                </a:solidFill>
              </a:rPr>
              <a:t>boot</a:t>
            </a:r>
            <a:r>
              <a:rPr lang="tr-TR" dirty="0"/>
              <a:t> edilmiş olur.</a:t>
            </a:r>
          </a:p>
          <a:p>
            <a:r>
              <a:rPr lang="tr-TR" dirty="0"/>
              <a:t>İşletim sistemi boot edildikten sonra bir </a:t>
            </a:r>
            <a:r>
              <a:rPr lang="tr-TR" b="1" dirty="0"/>
              <a:t>olay (</a:t>
            </a:r>
            <a:r>
              <a:rPr lang="tr-TR" b="1" i="1" dirty="0">
                <a:solidFill>
                  <a:srgbClr val="FF0000"/>
                </a:solidFill>
              </a:rPr>
              <a:t>event</a:t>
            </a:r>
            <a:r>
              <a:rPr lang="tr-TR" b="1" dirty="0"/>
              <a:t>) gerçekleşmesi için beklemeye başlar</a:t>
            </a:r>
            <a:r>
              <a:rPr lang="tr-TR" dirty="0"/>
              <a:t>.</a:t>
            </a:r>
          </a:p>
          <a:p>
            <a:r>
              <a:rPr lang="tr-TR" dirty="0"/>
              <a:t>Bilgisayar sistemlerinde bir olayın oluştuğu yazılım veya donanım tarafından </a:t>
            </a:r>
            <a:r>
              <a:rPr lang="tr-TR" b="1" i="1" dirty="0">
                <a:solidFill>
                  <a:srgbClr val="FF0000"/>
                </a:solidFill>
              </a:rPr>
              <a:t>interrupt</a:t>
            </a:r>
            <a:r>
              <a:rPr lang="tr-TR" dirty="0"/>
              <a:t> kullanılarak bildirilir.</a:t>
            </a:r>
          </a:p>
          <a:p>
            <a:r>
              <a:rPr lang="tr-TR" b="1" dirty="0"/>
              <a:t>Donanımlar</a:t>
            </a:r>
            <a:r>
              <a:rPr lang="tr-TR" dirty="0"/>
              <a:t>, CPU’ya bir sinyal ile interrupt bildirimi yapar.</a:t>
            </a:r>
          </a:p>
          <a:p>
            <a:r>
              <a:rPr lang="tr-TR" b="1" dirty="0"/>
              <a:t>Yazılımlar</a:t>
            </a:r>
            <a:r>
              <a:rPr lang="tr-TR" dirty="0"/>
              <a:t>, </a:t>
            </a:r>
            <a:r>
              <a:rPr lang="tr-TR" b="1" i="1" dirty="0">
                <a:solidFill>
                  <a:srgbClr val="FF0000"/>
                </a:solidFill>
              </a:rPr>
              <a:t>system call</a:t>
            </a:r>
            <a:r>
              <a:rPr lang="tr-TR" dirty="0"/>
              <a:t> işlemlerini çalıştırarak interrupt başlatır.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2529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Bilgisayar sisteminin çalışması</a:t>
            </a:r>
          </a:p>
          <a:p>
            <a:r>
              <a:rPr lang="tr-TR" sz="2000" dirty="0"/>
              <a:t>CPU bir interrupt aldığında çalışmasını bulunduğu yerde keser ve belirtilen diğer noktaya geçiş yapar.</a:t>
            </a:r>
          </a:p>
          <a:p>
            <a:r>
              <a:rPr lang="tr-TR" sz="2000" dirty="0"/>
              <a:t>Geçiş yaptığı yer, gelen kesmeyle ilişkilendirilmiş service routine’nin başlangıç adresidir.</a:t>
            </a:r>
          </a:p>
          <a:p>
            <a:r>
              <a:rPr lang="tr-TR" sz="2000" dirty="0"/>
              <a:t>Interrupt’a ait service outine bittiğinde ise önceki yere geçiş yaparak çalışmasına devam eder.</a:t>
            </a:r>
            <a:endParaRPr lang="tr-TR" sz="1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A6EAAF3-651A-4A5A-8A4E-210971375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70" y="3933056"/>
            <a:ext cx="5554134" cy="26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3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Bilgisayar sisteminin çalışması</a:t>
            </a:r>
          </a:p>
          <a:p>
            <a:r>
              <a:rPr lang="tr-TR" b="1" dirty="0"/>
              <a:t>Interrupt routine adresleri pointer ile gösterilir.</a:t>
            </a:r>
          </a:p>
          <a:p>
            <a:r>
              <a:rPr lang="tr-TR" dirty="0"/>
              <a:t>Bu pointer’lar tablo halinde (</a:t>
            </a:r>
            <a:r>
              <a:rPr lang="tr-TR" b="1" i="1" dirty="0">
                <a:solidFill>
                  <a:srgbClr val="FF0000"/>
                </a:solidFill>
              </a:rPr>
              <a:t>interrupt vector</a:t>
            </a:r>
            <a:r>
              <a:rPr lang="tr-TR" dirty="0"/>
              <a:t>) hafızanın 0-100 adresleri aralığında saklanır.</a:t>
            </a:r>
          </a:p>
          <a:p>
            <a:r>
              <a:rPr lang="tr-TR" b="1" dirty="0"/>
              <a:t>Interrupt pointer’la her cihaz için ayrı adresi gösterir</a:t>
            </a:r>
            <a:r>
              <a:rPr lang="tr-TR" dirty="0"/>
              <a:t> ve interrupt gönderen cihazın routine’inin adresini sağlarlar.</a:t>
            </a:r>
          </a:p>
          <a:p>
            <a:r>
              <a:rPr lang="tr-TR" dirty="0"/>
              <a:t>Interrupt geldiğinde çalışan komutun (</a:t>
            </a:r>
            <a:r>
              <a:rPr lang="tr-TR" b="1" i="1" dirty="0">
                <a:solidFill>
                  <a:srgbClr val="FF0000"/>
                </a:solidFill>
              </a:rPr>
              <a:t>instruction</a:t>
            </a:r>
            <a:r>
              <a:rPr lang="tr-TR" dirty="0"/>
              <a:t>) adresinin ve </a:t>
            </a:r>
            <a:r>
              <a:rPr lang="tr-TR" b="1" dirty="0"/>
              <a:t>CPU’nun konfigürasyonunun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register değerleri</a:t>
            </a:r>
            <a:r>
              <a:rPr lang="tr-TR" dirty="0"/>
              <a:t>) saklanması gereklidir (context switch).</a:t>
            </a:r>
          </a:p>
          <a:p>
            <a:r>
              <a:rPr lang="tr-TR" dirty="0"/>
              <a:t>Komut adresi ve CPU konfigürasyonu </a:t>
            </a:r>
            <a:r>
              <a:rPr lang="tr-TR" b="1" i="1" dirty="0">
                <a:solidFill>
                  <a:srgbClr val="FF0000"/>
                </a:solidFill>
              </a:rPr>
              <a:t>stack</a:t>
            </a:r>
            <a:r>
              <a:rPr lang="tr-TR" dirty="0"/>
              <a:t> (yığın) üzerinde saklanmaktadır.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853335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Depolama yapısı</a:t>
            </a:r>
          </a:p>
          <a:p>
            <a:r>
              <a:rPr lang="tr-TR" b="1" dirty="0"/>
              <a:t>CPU</a:t>
            </a:r>
            <a:r>
              <a:rPr lang="tr-TR" dirty="0"/>
              <a:t>, programlara ait </a:t>
            </a:r>
            <a:r>
              <a:rPr lang="tr-TR" b="1" dirty="0"/>
              <a:t>komutları hafızadan yükler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Bu yüzden, çalışacak programların önce hafızaya alınması gereklidir.</a:t>
            </a:r>
          </a:p>
          <a:p>
            <a:r>
              <a:rPr lang="tr-TR" dirty="0"/>
              <a:t>Genel amaçlı bilgisayarlar programları çalıştırmak için </a:t>
            </a:r>
            <a:r>
              <a:rPr lang="tr-TR" b="1" dirty="0"/>
              <a:t>ana hafızayı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main memory</a:t>
            </a:r>
            <a:r>
              <a:rPr lang="tr-TR" dirty="0"/>
              <a:t>) kullanır.</a:t>
            </a:r>
          </a:p>
          <a:p>
            <a:r>
              <a:rPr lang="tr-TR" dirty="0"/>
              <a:t>Ana hafıza, </a:t>
            </a:r>
            <a:r>
              <a:rPr lang="tr-TR" b="1" dirty="0"/>
              <a:t>RAM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random-access memory</a:t>
            </a:r>
            <a:r>
              <a:rPr lang="tr-TR" dirty="0"/>
              <a:t>) olarak da adlandırılır.</a:t>
            </a:r>
          </a:p>
          <a:p>
            <a:r>
              <a:rPr lang="tr-TR" dirty="0"/>
              <a:t>Ana hafıza yarı iletken teknolojisi kullanılarak oluşturulur (</a:t>
            </a:r>
            <a:r>
              <a:rPr lang="tr-TR" b="1" dirty="0"/>
              <a:t>DRAM</a:t>
            </a:r>
            <a:r>
              <a:rPr lang="tr-TR" dirty="0"/>
              <a:t> </a:t>
            </a:r>
            <a:r>
              <a:rPr lang="tr-TR" b="1" i="1" dirty="0">
                <a:solidFill>
                  <a:srgbClr val="FF0000"/>
                </a:solidFill>
              </a:rPr>
              <a:t>dynamic RAM</a:t>
            </a:r>
            <a:r>
              <a:rPr lang="tr-TR" dirty="0"/>
              <a:t>).</a:t>
            </a:r>
          </a:p>
          <a:p>
            <a:r>
              <a:rPr lang="tr-TR" b="1" dirty="0"/>
              <a:t>von Neumann mimarisi</a:t>
            </a:r>
            <a:r>
              <a:rPr lang="tr-TR" dirty="0"/>
              <a:t>’ne sahip sistemlerde, komutlar </a:t>
            </a:r>
            <a:r>
              <a:rPr lang="tr-TR" b="1" dirty="0"/>
              <a:t>fetch</a:t>
            </a:r>
            <a:r>
              <a:rPr lang="tr-TR" dirty="0"/>
              <a:t> ile (</a:t>
            </a:r>
            <a:r>
              <a:rPr lang="tr-TR" b="1" dirty="0"/>
              <a:t>hafızadan CPU içerisindeki register’a alınması</a:t>
            </a:r>
            <a:r>
              <a:rPr lang="tr-TR" dirty="0"/>
              <a:t>) çalıştırmaya başlanır (IF aşaması).</a:t>
            </a:r>
          </a:p>
          <a:p>
            <a:r>
              <a:rPr lang="tr-TR" dirty="0"/>
              <a:t>Fetch aşaması sonucunda komut </a:t>
            </a:r>
            <a:r>
              <a:rPr lang="tr-TR" b="1" i="1" dirty="0">
                <a:solidFill>
                  <a:srgbClr val="FF0000"/>
                </a:solidFill>
              </a:rPr>
              <a:t>instruction register</a:t>
            </a:r>
            <a:r>
              <a:rPr lang="tr-TR" dirty="0"/>
              <a:t>’a alınmış olur.</a:t>
            </a:r>
          </a:p>
          <a:p>
            <a:r>
              <a:rPr lang="tr-TR" dirty="0"/>
              <a:t>Komut çözümlenir (ID), çalıştırılır (EX) ve sonucu (varsa) </a:t>
            </a:r>
            <a:r>
              <a:rPr lang="tr-TR" b="1" dirty="0"/>
              <a:t>hafızaya (MEM)/reg aktarılır </a:t>
            </a:r>
            <a:r>
              <a:rPr lang="tr-TR" dirty="0"/>
              <a:t>(WB aşamaları).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28855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Depolama yapısı</a:t>
            </a:r>
          </a:p>
          <a:p>
            <a:r>
              <a:rPr lang="tr-TR" dirty="0"/>
              <a:t>Tüm programların hafızada saklanması istenir ancak iki nedenden dolayı mümkün değildir:</a:t>
            </a:r>
          </a:p>
          <a:p>
            <a:pPr lvl="1"/>
            <a:r>
              <a:rPr lang="tr-TR" b="1" dirty="0"/>
              <a:t>Hafıza sınırlı kapasiteye sahiptir.</a:t>
            </a:r>
            <a:r>
              <a:rPr lang="tr-TR" dirty="0"/>
              <a:t> </a:t>
            </a:r>
          </a:p>
          <a:p>
            <a:pPr lvl="2"/>
            <a:r>
              <a:rPr lang="tr-TR" dirty="0"/>
              <a:t>Veri ve programlar çok büyük boyuttadır.</a:t>
            </a:r>
          </a:p>
          <a:p>
            <a:pPr lvl="2"/>
            <a:r>
              <a:rPr lang="tr-TR" dirty="0"/>
              <a:t>64GB telefonumun aslında 4GB belleği vardır mesela…</a:t>
            </a:r>
          </a:p>
          <a:p>
            <a:pPr lvl="1"/>
            <a:r>
              <a:rPr lang="tr-TR" dirty="0"/>
              <a:t>Enerji kesildiğinde hafızadaki veri kaybolur (</a:t>
            </a:r>
            <a:r>
              <a:rPr lang="tr-TR" b="1" i="1" dirty="0">
                <a:solidFill>
                  <a:srgbClr val="FF0000"/>
                </a:solidFill>
              </a:rPr>
              <a:t>volatile</a:t>
            </a:r>
            <a:r>
              <a:rPr lang="tr-TR" dirty="0"/>
              <a:t>).</a:t>
            </a:r>
          </a:p>
          <a:p>
            <a:r>
              <a:rPr lang="tr-TR" dirty="0"/>
              <a:t>Tüm bilgisayar sistemleri, programları ve verileri kalıcı saklamak için ikincil depolama (</a:t>
            </a:r>
            <a:r>
              <a:rPr lang="tr-TR" b="1" i="1" dirty="0">
                <a:solidFill>
                  <a:srgbClr val="FF0000"/>
                </a:solidFill>
              </a:rPr>
              <a:t>secondary storage</a:t>
            </a:r>
            <a:r>
              <a:rPr lang="tr-TR" dirty="0"/>
              <a:t>) birimlerine sahiptir.</a:t>
            </a:r>
          </a:p>
          <a:p>
            <a:r>
              <a:rPr lang="tr-TR" dirty="0"/>
              <a:t>En yaygın kullanılan ikincil depolama birimi disklerdir (hdd veya ssd).</a:t>
            </a:r>
          </a:p>
          <a:p>
            <a:r>
              <a:rPr lang="tr-TR" dirty="0"/>
              <a:t>Programlar hafızaya yüklenmeden önce disklerde tutulur.</a:t>
            </a:r>
          </a:p>
          <a:p>
            <a:r>
              <a:rPr lang="tr-TR" dirty="0"/>
              <a:t>Veri saklama birimleri arasında </a:t>
            </a:r>
            <a:r>
              <a:rPr lang="tr-TR" b="1" dirty="0"/>
              <a:t>hız, maliyet, boyut</a:t>
            </a:r>
            <a:r>
              <a:rPr lang="tr-TR" dirty="0"/>
              <a:t> ve </a:t>
            </a:r>
            <a:r>
              <a:rPr lang="tr-TR" b="1" dirty="0"/>
              <a:t>saklamanın kalıcılığı</a:t>
            </a:r>
            <a:r>
              <a:rPr lang="tr-TR" dirty="0"/>
              <a:t> açısından farklılıklar vardır.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34526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B1EE1EC-AE12-4C0E-A8E6-5B7A9D87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9601"/>
            <a:ext cx="9144000" cy="435775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Depolama yapısı</a:t>
            </a:r>
          </a:p>
          <a:p>
            <a:pPr marL="0" indent="0">
              <a:buNone/>
            </a:pPr>
            <a:r>
              <a:rPr lang="tr-TR" sz="2000" dirty="0"/>
              <a:t>Depolama birimleri arasında hiyerarşik bir ilişki vardır.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415503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Depolama yapısı</a:t>
            </a:r>
          </a:p>
          <a:p>
            <a:r>
              <a:rPr lang="tr-TR" dirty="0"/>
              <a:t>Main memory, cache ve register’lar veriyi geçici saklama (</a:t>
            </a:r>
            <a:r>
              <a:rPr lang="tr-TR" b="1" i="1" dirty="0">
                <a:solidFill>
                  <a:srgbClr val="FF0000"/>
                </a:solidFill>
              </a:rPr>
              <a:t>volatile</a:t>
            </a:r>
            <a:r>
              <a:rPr lang="tr-TR" dirty="0"/>
              <a:t>) birimleridir.</a:t>
            </a:r>
          </a:p>
          <a:p>
            <a:r>
              <a:rPr lang="tr-TR" dirty="0"/>
              <a:t>Solid-state disk, magnetic disk, optical disk ve magnetic tape kalıcı saklama (</a:t>
            </a:r>
            <a:r>
              <a:rPr lang="tr-TR" b="1" i="1" dirty="0">
                <a:solidFill>
                  <a:srgbClr val="FF0000"/>
                </a:solidFill>
              </a:rPr>
              <a:t>nonvolatile</a:t>
            </a:r>
            <a:r>
              <a:rPr lang="tr-TR" dirty="0"/>
              <a:t>) birimleridir.</a:t>
            </a:r>
          </a:p>
          <a:p>
            <a:r>
              <a:rPr lang="tr-TR" dirty="0"/>
              <a:t>Solid-state disklerin farklı versiyonları vardır:</a:t>
            </a:r>
          </a:p>
          <a:p>
            <a:pPr lvl="1"/>
            <a:r>
              <a:rPr lang="tr-TR" dirty="0"/>
              <a:t>DRAM ile manyetik disk birlikte kullanılır. Normal işlem sırasında DRAM kullanılır daha sonra manyetik diske aktarma yapılır (dahili batarya kullanılır).</a:t>
            </a:r>
          </a:p>
          <a:p>
            <a:pPr lvl="1"/>
            <a:r>
              <a:rPr lang="tr-TR" dirty="0"/>
              <a:t>DRAM’den daha yavaş flash memory kullanılır (dahili batarya gerektirmez).</a:t>
            </a:r>
          </a:p>
          <a:p>
            <a:pPr lvl="1"/>
            <a:r>
              <a:rPr lang="tr-TR" dirty="0"/>
              <a:t>NVRAM’de (Nonvolatile RAM) ise DRAM ile batarya kullanılır ve kalıcı saklama yapılır.</a:t>
            </a:r>
          </a:p>
        </p:txBody>
      </p:sp>
    </p:spTree>
    <p:extLst>
      <p:ext uri="{BB962C8B-B14F-4D97-AF65-F5344CB8AC3E}">
        <p14:creationId xmlns:p14="http://schemas.microsoft.com/office/powerpoint/2010/main" val="101730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obocop ile ilgili görsel sonucu">
            <a:extLst>
              <a:ext uri="{FF2B5EF4-FFF2-40B4-BE49-F238E27FC236}">
                <a16:creationId xmlns:a16="http://schemas.microsoft.com/office/drawing/2014/main" id="{81586CBA-7A68-46A9-B8D7-4D5E311B0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8" y="1469107"/>
            <a:ext cx="762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7A8416E-F6CC-4FFC-A2B0-3193D1A8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Uygun işletim sistemi?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5134A88-DA51-438C-A036-DDF02CFD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047E61-E554-40DA-A3B4-9E55475A8A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8" name="Picture 4" descr="robocop command.com ile ilgili görsel sonucu">
            <a:extLst>
              <a:ext uri="{FF2B5EF4-FFF2-40B4-BE49-F238E27FC236}">
                <a16:creationId xmlns:a16="http://schemas.microsoft.com/office/drawing/2014/main" id="{52E50F33-4325-47BD-9D41-465A3487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12518"/>
            <a:ext cx="41624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24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I/O yapısı</a:t>
            </a:r>
          </a:p>
          <a:p>
            <a:r>
              <a:rPr lang="tr-TR" dirty="0"/>
              <a:t>İşletim sistemleri kodunun büyük bir bölümü I/O yönetimine ayrılır.</a:t>
            </a:r>
          </a:p>
          <a:p>
            <a:r>
              <a:rPr lang="tr-TR" dirty="0"/>
              <a:t>I/O cihazlarında </a:t>
            </a:r>
            <a:r>
              <a:rPr lang="tr-TR" b="1" dirty="0"/>
              <a:t>güvenilirlik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reliability</a:t>
            </a:r>
            <a:r>
              <a:rPr lang="tr-TR" dirty="0"/>
              <a:t>) ve </a:t>
            </a:r>
            <a:r>
              <a:rPr lang="tr-TR" b="1" dirty="0"/>
              <a:t>performans</a:t>
            </a:r>
            <a:r>
              <a:rPr lang="tr-TR" dirty="0"/>
              <a:t> çok önemlidir.</a:t>
            </a:r>
          </a:p>
          <a:p>
            <a:r>
              <a:rPr lang="tr-TR" dirty="0"/>
              <a:t>Genel amaçlı bilgisayarlarda CPU ile çok sayıda I/O cihazı bus üzerinden bağlantıya sahiptir.</a:t>
            </a:r>
          </a:p>
          <a:p>
            <a:r>
              <a:rPr lang="tr-TR" dirty="0"/>
              <a:t>Denetleyiciye bağlı olarak birden fazla cihaz bağlanabilir.</a:t>
            </a:r>
          </a:p>
          <a:p>
            <a:pPr lvl="1"/>
            <a:r>
              <a:rPr lang="tr-TR" dirty="0"/>
              <a:t>Örneğin SCSI (</a:t>
            </a:r>
            <a:r>
              <a:rPr lang="tr-TR" b="1" i="1" dirty="0">
                <a:solidFill>
                  <a:srgbClr val="FF0000"/>
                </a:solidFill>
              </a:rPr>
              <a:t>small computer-systems interface</a:t>
            </a:r>
            <a:r>
              <a:rPr lang="tr-TR" dirty="0"/>
              <a:t>) denetleyiciye 7 veya daha fazla cihaz bağlanabilir.</a:t>
            </a:r>
          </a:p>
          <a:p>
            <a:r>
              <a:rPr lang="tr-TR" dirty="0"/>
              <a:t>İşletim sistemi her cihaz denetleyicisi için cihaz sürücüsüne (</a:t>
            </a:r>
            <a:r>
              <a:rPr lang="tr-TR" b="1" i="1" dirty="0">
                <a:solidFill>
                  <a:srgbClr val="FF0000"/>
                </a:solidFill>
              </a:rPr>
              <a:t>device driver</a:t>
            </a:r>
            <a:r>
              <a:rPr lang="tr-TR" dirty="0"/>
              <a:t>) sahiptir.</a:t>
            </a:r>
          </a:p>
        </p:txBody>
      </p:sp>
    </p:spTree>
    <p:extLst>
      <p:ext uri="{BB962C8B-B14F-4D97-AF65-F5344CB8AC3E}">
        <p14:creationId xmlns:p14="http://schemas.microsoft.com/office/powerpoint/2010/main" val="367554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I/O yapısı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/>
              <a:t>Device driver </a:t>
            </a:r>
            <a:r>
              <a:rPr lang="tr-TR" dirty="0"/>
              <a:t>I/O işlemini başlatmak için uygun register içeriğini device controller’a aktarır.	</a:t>
            </a:r>
          </a:p>
          <a:p>
            <a:pPr lvl="1"/>
            <a:r>
              <a:rPr lang="tr-TR" dirty="0"/>
              <a:t>İşlemin tamamlandığı device controller tarafından device driver’a interrupt ile bildirilir.</a:t>
            </a:r>
          </a:p>
          <a:p>
            <a:pPr lvl="1"/>
            <a:r>
              <a:rPr lang="tr-TR" dirty="0"/>
              <a:t>Bu şekilde veri aktarımında overhead fazladır ve aktarım işlemi yavaştır.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/>
              <a:t>DMA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direct memory access</a:t>
            </a:r>
            <a:r>
              <a:rPr lang="tr-TR" dirty="0"/>
              <a:t>) ile blok veri cihaz ile hafıza arasında doğrudan aktarılır.</a:t>
            </a:r>
          </a:p>
          <a:p>
            <a:pPr lvl="1"/>
            <a:r>
              <a:rPr lang="tr-TR" dirty="0"/>
              <a:t>DMA kullanıldığında I/O cihazı için buffer, pointer’lar ve sayıcılar oluşturulur ve device controller tüm aktarımı gerçekleştirir.</a:t>
            </a:r>
          </a:p>
          <a:p>
            <a:pPr lvl="1"/>
            <a:r>
              <a:rPr lang="tr-TR" dirty="0"/>
              <a:t>İşlemin bittiği device driver’a interrupt ile bildirilir. Bu işlem süresince CPU diğer işleri gerçekleştirebilir.</a:t>
            </a:r>
          </a:p>
        </p:txBody>
      </p:sp>
    </p:spTree>
    <p:extLst>
      <p:ext uri="{BB962C8B-B14F-4D97-AF65-F5344CB8AC3E}">
        <p14:creationId xmlns:p14="http://schemas.microsoft.com/office/powerpoint/2010/main" val="312629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organizasyonu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I/O yapısı</a:t>
            </a:r>
          </a:p>
          <a:p>
            <a:r>
              <a:rPr lang="tr-TR" sz="2400" dirty="0"/>
              <a:t>Modern bilgisayar sistemleri DMA ile veri aktarımı yapar ve paylaşılmış bus kullanılmaz.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17508DF-BA14-42EE-9BCC-3D2EF810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564904"/>
            <a:ext cx="5256584" cy="41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53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b="1" dirty="0">
                <a:solidFill>
                  <a:srgbClr val="FF0000"/>
                </a:solidFill>
              </a:rPr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83882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Tek işlemcili sistemler</a:t>
            </a:r>
          </a:p>
          <a:p>
            <a:r>
              <a:rPr lang="tr-TR" dirty="0"/>
              <a:t>Tek işlemciye sahip sistemde, </a:t>
            </a:r>
            <a:r>
              <a:rPr lang="tr-TR" b="1" dirty="0"/>
              <a:t>komut kümesindeki tüm komutlar bir işlemci tarafından çalıştırılmaktadır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Bu sistemler disk, klavye, grafik denetleyici gibi bileşenlere sahiptir.</a:t>
            </a:r>
          </a:p>
          <a:p>
            <a:r>
              <a:rPr lang="tr-TR" dirty="0"/>
              <a:t>Tek işlemcili sistemlerin </a:t>
            </a:r>
            <a:r>
              <a:rPr lang="tr-TR" b="1" dirty="0"/>
              <a:t>yönetimi</a:t>
            </a:r>
            <a:r>
              <a:rPr lang="tr-TR" dirty="0"/>
              <a:t> (sonraki görevin bildirilmesi, durumun izlenmesi) </a:t>
            </a:r>
            <a:r>
              <a:rPr lang="tr-TR" b="1" dirty="0"/>
              <a:t>işletim sistemi tarafından yapılmaktadır</a:t>
            </a:r>
            <a:r>
              <a:rPr lang="tr-TR" dirty="0"/>
              <a:t>.</a:t>
            </a:r>
          </a:p>
          <a:p>
            <a:r>
              <a:rPr lang="tr-TR" dirty="0"/>
              <a:t>Bu sistemler I/O cihazlarında </a:t>
            </a:r>
            <a:r>
              <a:rPr lang="tr-TR" b="1" dirty="0"/>
              <a:t>özel işlemcilere de sahip olabilmektedir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Örneğin, disk denetleyici işlemcisi, ana CPU’dan gelen isteklerin kuyruk yönetimi ve planlamasını gerçekleştirir.</a:t>
            </a:r>
          </a:p>
          <a:p>
            <a:pPr lvl="1"/>
            <a:r>
              <a:rPr lang="tr-TR" dirty="0"/>
              <a:t>Diğer sistemlerde bu tür cihaz işlemcileri donanımların içerisinde yer almaktadır ve işletim sistemi bu işlemcilerle haberleşmez.</a:t>
            </a:r>
          </a:p>
          <a:p>
            <a:r>
              <a:rPr lang="tr-TR" b="1" dirty="0"/>
              <a:t>Genel amaçlı tek işlemciye sahip olan sistemler tek işlemcili olarak adlandırılır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628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u="sng" dirty="0"/>
              <a:t>Çok işlemcili sistemler</a:t>
            </a:r>
          </a:p>
          <a:p>
            <a:r>
              <a:rPr lang="tr-TR" dirty="0"/>
              <a:t>Çok işlemcili sistemler (</a:t>
            </a:r>
            <a:r>
              <a:rPr lang="tr-TR" b="1" i="1" dirty="0">
                <a:solidFill>
                  <a:srgbClr val="FF0000"/>
                </a:solidFill>
              </a:rPr>
              <a:t>multiprocesser systems, parallel systems, multicore systems</a:t>
            </a:r>
            <a:r>
              <a:rPr lang="tr-TR" dirty="0"/>
              <a:t>) yoğun bir şekilde hayatımızdalar.</a:t>
            </a:r>
          </a:p>
          <a:p>
            <a:r>
              <a:rPr lang="tr-TR" dirty="0"/>
              <a:t>Çok işlemcili sistemler, iki veya daha fazla CPU’ya sahiptir ve bus, clock, memory ve çevre birimlerini paylaşırlar.</a:t>
            </a:r>
          </a:p>
          <a:p>
            <a:r>
              <a:rPr lang="tr-TR" dirty="0"/>
              <a:t>Çok işlemcili sistemler </a:t>
            </a:r>
            <a:r>
              <a:rPr lang="tr-TR" b="1" dirty="0"/>
              <a:t>önce sunucu sistemlerinde</a:t>
            </a:r>
            <a:r>
              <a:rPr lang="tr-TR" dirty="0"/>
              <a:t> kullanılmıştır.</a:t>
            </a:r>
          </a:p>
          <a:p>
            <a:r>
              <a:rPr lang="tr-TR" dirty="0"/>
              <a:t>Daha sonra </a:t>
            </a:r>
            <a:r>
              <a:rPr lang="tr-TR" b="1" dirty="0"/>
              <a:t>masaüstü</a:t>
            </a:r>
            <a:r>
              <a:rPr lang="tr-TR" dirty="0"/>
              <a:t> ve </a:t>
            </a:r>
            <a:r>
              <a:rPr lang="tr-TR" b="1" dirty="0"/>
              <a:t>dizüstü</a:t>
            </a:r>
            <a:r>
              <a:rPr lang="tr-TR" dirty="0"/>
              <a:t> bilgisayarlarda kullanılmıştır.</a:t>
            </a:r>
          </a:p>
          <a:p>
            <a:r>
              <a:rPr lang="tr-TR" dirty="0"/>
              <a:t>Günümüzde </a:t>
            </a:r>
            <a:r>
              <a:rPr lang="tr-TR" b="1" dirty="0"/>
              <a:t>mobil</a:t>
            </a:r>
            <a:r>
              <a:rPr lang="tr-TR" dirty="0"/>
              <a:t> cihazlarda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289319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Çok işlemcili sistemler</a:t>
            </a:r>
          </a:p>
          <a:p>
            <a:r>
              <a:rPr lang="tr-TR" dirty="0"/>
              <a:t>Çok işlemcili sistemlerin temel olarak 3 avantajı vardır:</a:t>
            </a:r>
          </a:p>
          <a:p>
            <a:pPr lvl="1"/>
            <a:r>
              <a:rPr lang="tr-TR" b="1" dirty="0"/>
              <a:t>Yüksek throughput</a:t>
            </a:r>
            <a:r>
              <a:rPr lang="tr-TR" dirty="0"/>
              <a:t>: İşlemci sayısı arttıkça daha kısa sürede daha fazla iş yapılır.</a:t>
            </a:r>
          </a:p>
          <a:p>
            <a:pPr lvl="2"/>
            <a:r>
              <a:rPr lang="tr-TR" dirty="0"/>
              <a:t>Fakat hızlanma oranı işlemci sayısıyla doğru orantılı değildir!</a:t>
            </a:r>
          </a:p>
          <a:p>
            <a:pPr lvl="1"/>
            <a:r>
              <a:rPr lang="tr-TR" b="1" dirty="0"/>
              <a:t>Ekonomik ölçeklendirme</a:t>
            </a:r>
            <a:r>
              <a:rPr lang="tr-TR" dirty="0"/>
              <a:t>: Aynı sayıda tek işlemcili sisteme göre </a:t>
            </a:r>
            <a:r>
              <a:rPr lang="tr-TR" b="1" dirty="0"/>
              <a:t>daha ekonomiktir</a:t>
            </a:r>
            <a:r>
              <a:rPr lang="tr-TR" dirty="0"/>
              <a:t>. Çevre birimlerini, depolama birimlerini ve güç birimlerini paylaşırlar.</a:t>
            </a:r>
          </a:p>
          <a:p>
            <a:pPr lvl="1"/>
            <a:r>
              <a:rPr lang="tr-TR" b="1" dirty="0"/>
              <a:t>Yüksek güvenilirlik</a:t>
            </a:r>
            <a:r>
              <a:rPr lang="tr-TR" dirty="0"/>
              <a:t>: Bir işlemcide oluşan hata sistemin tümünü çalışmaz hale getirmez. Performansı azaltır! (</a:t>
            </a:r>
            <a:r>
              <a:rPr lang="tr-TR" b="1" i="1" dirty="0">
                <a:solidFill>
                  <a:srgbClr val="FF0000"/>
                </a:solidFill>
              </a:rPr>
              <a:t>graceful degradation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265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Çok işlemcili sistemler</a:t>
            </a:r>
          </a:p>
          <a:p>
            <a:r>
              <a:rPr lang="tr-TR" b="1" dirty="0"/>
              <a:t>Asimetrik çok işlemcili sistemlerde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AMP-asymmetric multiprocessing</a:t>
            </a:r>
            <a:r>
              <a:rPr lang="tr-TR" dirty="0"/>
              <a:t>), </a:t>
            </a:r>
            <a:r>
              <a:rPr lang="tr-TR" b="1" dirty="0"/>
              <a:t>her işlemci bir işe atanmıştır</a:t>
            </a:r>
            <a:r>
              <a:rPr lang="tr-TR" dirty="0"/>
              <a:t> ve tüm işlemciler başka bir işlemci tarafından denetlenir.</a:t>
            </a:r>
          </a:p>
          <a:p>
            <a:r>
              <a:rPr lang="tr-TR" b="1" dirty="0"/>
              <a:t>Simetrik çok işlemcili sistemlerde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SMP-symmetric multiprocessing</a:t>
            </a:r>
            <a:r>
              <a:rPr lang="tr-TR" dirty="0"/>
              <a:t>), </a:t>
            </a:r>
            <a:r>
              <a:rPr lang="tr-TR" b="1" dirty="0"/>
              <a:t>her işlemci işletim sistemindeki tüm işleri yapabilir</a:t>
            </a:r>
            <a:r>
              <a:rPr lang="tr-TR" dirty="0"/>
              <a:t>. Tüm işlemciler eş düzey (</a:t>
            </a:r>
            <a:r>
              <a:rPr lang="tr-TR" b="1" i="1" dirty="0">
                <a:solidFill>
                  <a:srgbClr val="FF0000"/>
                </a:solidFill>
              </a:rPr>
              <a:t>peer</a:t>
            </a:r>
            <a:r>
              <a:rPr lang="tr-TR" dirty="0"/>
              <a:t>) olarak çalışır.</a:t>
            </a:r>
          </a:p>
        </p:txBody>
      </p:sp>
    </p:spTree>
    <p:extLst>
      <p:ext uri="{BB962C8B-B14F-4D97-AF65-F5344CB8AC3E}">
        <p14:creationId xmlns:p14="http://schemas.microsoft.com/office/powerpoint/2010/main" val="3170328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Çok işlemcili sistemler</a:t>
            </a:r>
          </a:p>
          <a:p>
            <a:r>
              <a:rPr lang="tr-TR" dirty="0"/>
              <a:t>SMP mimarisinde, her CPU kendi register’larına ve lokal cache’e sahiptir ancak hafıza paylaşılmaktadır.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Windows, Mac OS X ve Linux işletim sistemleri SMP mimarisini desteklemektedir.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A873F21-BFDB-4429-A3EE-6D9C39FFD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54" y="2348880"/>
            <a:ext cx="573966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Çok işlemcili sistemler</a:t>
            </a:r>
          </a:p>
          <a:p>
            <a:r>
              <a:rPr lang="tr-TR" dirty="0"/>
              <a:t>RAM’e erişim süresi tüm işlemcilerde aynı olan modele </a:t>
            </a:r>
            <a:r>
              <a:rPr lang="tr-TR" b="1" dirty="0"/>
              <a:t>UMA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uniform memory access</a:t>
            </a:r>
            <a:r>
              <a:rPr lang="tr-TR" dirty="0"/>
              <a:t>) denilmektedir.</a:t>
            </a:r>
          </a:p>
          <a:p>
            <a:r>
              <a:rPr lang="tr-TR" dirty="0"/>
              <a:t>RAM’e erişim süresi tüm işlemcilerde farklı olan modele </a:t>
            </a:r>
            <a:r>
              <a:rPr lang="tr-TR" b="1" dirty="0"/>
              <a:t>NUMA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nonuniform memory access</a:t>
            </a:r>
            <a:r>
              <a:rPr lang="tr-TR" dirty="0"/>
              <a:t>) denilmektedir.</a:t>
            </a:r>
          </a:p>
          <a:p>
            <a:r>
              <a:rPr lang="tr-TR" dirty="0"/>
              <a:t>İşletim sistemi, kaynak yönetimi ile NUMA’nın erişim süresi dezavantajını ortadan kaldırabilir.</a:t>
            </a:r>
          </a:p>
        </p:txBody>
      </p:sp>
    </p:spTree>
    <p:extLst>
      <p:ext uri="{BB962C8B-B14F-4D97-AF65-F5344CB8AC3E}">
        <p14:creationId xmlns:p14="http://schemas.microsoft.com/office/powerpoint/2010/main" val="111734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3DFA13-C28D-4C02-B748-1C87D825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 ihtiyaçlar, yeni OS’lar getirir.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171CC79-04EB-46AD-A956-EE2E577B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2050" name="Picture 2" descr="Apex.OS 1.0 now available, brings ROS-based development to autonomous vehicles">
            <a:extLst>
              <a:ext uri="{FF2B5EF4-FFF2-40B4-BE49-F238E27FC236}">
                <a16:creationId xmlns:a16="http://schemas.microsoft.com/office/drawing/2014/main" id="{C3549042-180A-420D-9C95-6F41BD56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536"/>
            <a:ext cx="91440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C41F648-51FF-4E5D-A485-10BFA2AF8E6F}"/>
              </a:ext>
            </a:extLst>
          </p:cNvPr>
          <p:cNvSpPr txBox="1"/>
          <p:nvPr/>
        </p:nvSpPr>
        <p:spPr>
          <a:xfrm>
            <a:off x="7236296" y="5445224"/>
            <a:ext cx="177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Apex.OS</a:t>
            </a:r>
          </a:p>
          <a:p>
            <a:endParaRPr lang="tr-TR" sz="2800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5CE5DD4-F479-42E7-9F45-9F813BD1B04A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611560" y="1096446"/>
            <a:ext cx="822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iOS mu, Android mi? </a:t>
            </a:r>
          </a:p>
          <a:p>
            <a:r>
              <a:rPr lang="tr-TR" sz="2400" b="1" dirty="0"/>
              <a:t>Peki Windows Mobile? Yok daha neler?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4317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Çok işlemcili sistemler</a:t>
            </a:r>
          </a:p>
          <a:p>
            <a:r>
              <a:rPr lang="tr-TR" sz="2400" dirty="0"/>
              <a:t>Çok işlemcili sistemler denilince artık bir chip üzerinde birden fazla işlemci (</a:t>
            </a:r>
            <a:r>
              <a:rPr lang="tr-TR" sz="2400" b="1" i="1" dirty="0">
                <a:solidFill>
                  <a:srgbClr val="FF0000"/>
                </a:solidFill>
              </a:rPr>
              <a:t>multicore</a:t>
            </a:r>
            <a:r>
              <a:rPr lang="tr-TR" sz="2400" dirty="0"/>
              <a:t>) kullanımı anlaşılmaktadır.</a:t>
            </a:r>
          </a:p>
          <a:p>
            <a:r>
              <a:rPr lang="tr-TR" sz="2400" b="1" dirty="0"/>
              <a:t>Multicore sistemler</a:t>
            </a:r>
            <a:r>
              <a:rPr lang="tr-TR" sz="2400" dirty="0"/>
              <a:t> birden fazla chip’e sahip çok işlemcili sistemlere göre daha hızlıdırlar ve daha az enerji tüketirler.</a:t>
            </a:r>
          </a:p>
          <a:p>
            <a:r>
              <a:rPr lang="tr-TR" sz="2400" dirty="0"/>
              <a:t>Her core kendi register’larına</a:t>
            </a:r>
            <a:br>
              <a:rPr lang="tr-TR" sz="2400" dirty="0"/>
            </a:br>
            <a:r>
              <a:rPr lang="tr-TR" sz="2400" dirty="0"/>
              <a:t>ve önbelleğine sahiptir, </a:t>
            </a:r>
            <a:br>
              <a:rPr lang="tr-TR" sz="2400" dirty="0"/>
            </a:br>
            <a:r>
              <a:rPr lang="tr-TR" sz="2400" dirty="0"/>
              <a:t>ancak hafızayı paylaşırlar.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DC63EF5-F4D6-4918-BDAC-414BB0B4B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688080"/>
            <a:ext cx="3528392" cy="26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69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lade sunucu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05" y="836712"/>
            <a:ext cx="4481190" cy="34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5" name="AutoShape 2" descr="blade sunucu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1028" name="Picture 4" descr="blade sunucu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724965"/>
            <a:ext cx="2880320" cy="31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i="1" u="sng" dirty="0"/>
              <a:t>Çok işlemcili sistemler</a:t>
            </a:r>
          </a:p>
          <a:p>
            <a:r>
              <a:rPr lang="tr-TR" sz="2400" b="1" dirty="0"/>
              <a:t>Blade sunucular</a:t>
            </a:r>
            <a:r>
              <a:rPr lang="tr-TR" sz="2400" dirty="0"/>
              <a:t>, çok işlemci board’ları, I/O board’ları ve ağ bağlantı board’larını </a:t>
            </a:r>
            <a:r>
              <a:rPr lang="tr-TR" sz="2400" b="1" dirty="0"/>
              <a:t>aynı kasada bulundururlar</a:t>
            </a:r>
            <a:r>
              <a:rPr lang="tr-TR" sz="2400" dirty="0"/>
              <a:t>.</a:t>
            </a:r>
          </a:p>
          <a:p>
            <a:r>
              <a:rPr lang="tr-TR" sz="2400" dirty="0"/>
              <a:t>Her blade işlemci board’u ayrı boot yapılır ve kendi işletim sistemini çalıştırır.</a:t>
            </a:r>
          </a:p>
          <a:p>
            <a:r>
              <a:rPr lang="tr-TR" sz="2400" dirty="0"/>
              <a:t>Bazı blade sunucularda, birden fazla çok işlemcili board kullanılabilmektedir.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170486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EBB7A54-5C25-4B05-939B-3106DC8A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187484"/>
            <a:ext cx="5040560" cy="257627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58152" cy="34925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Kümelenmiş (clustered) sistemler</a:t>
            </a:r>
          </a:p>
          <a:p>
            <a:r>
              <a:rPr lang="tr-TR" sz="2400" b="1" dirty="0"/>
              <a:t>Clustered sistemler</a:t>
            </a:r>
            <a:r>
              <a:rPr lang="tr-TR" sz="2400" dirty="0"/>
              <a:t> bağımsız iki veya daha fazla sistemden oluşurlar.</a:t>
            </a:r>
          </a:p>
          <a:p>
            <a:r>
              <a:rPr lang="tr-TR" sz="2400" dirty="0"/>
              <a:t>Bu sistemler, depolama birimlerini paylaşırlar ve </a:t>
            </a:r>
            <a:r>
              <a:rPr lang="tr-TR" sz="2400" b="1" dirty="0"/>
              <a:t>LAN</a:t>
            </a:r>
            <a:r>
              <a:rPr lang="tr-TR" sz="2400" dirty="0"/>
              <a:t> (</a:t>
            </a:r>
            <a:r>
              <a:rPr lang="tr-TR" sz="2400" b="1" i="1" dirty="0">
                <a:solidFill>
                  <a:srgbClr val="FF0000"/>
                </a:solidFill>
              </a:rPr>
              <a:t>local area network</a:t>
            </a:r>
            <a:r>
              <a:rPr lang="tr-TR" sz="2400" dirty="0"/>
              <a:t>) üzerinden haberleşirler.</a:t>
            </a:r>
          </a:p>
          <a:p>
            <a:r>
              <a:rPr lang="tr-TR" sz="2400" dirty="0"/>
              <a:t>Bu sistemler </a:t>
            </a:r>
            <a:r>
              <a:rPr lang="tr-TR" sz="2400" b="1" i="1" dirty="0">
                <a:solidFill>
                  <a:srgbClr val="FF0000"/>
                </a:solidFill>
              </a:rPr>
              <a:t>loosely coupled</a:t>
            </a:r>
            <a:r>
              <a:rPr lang="tr-TR" sz="2400" dirty="0"/>
              <a:t> (gevşek bağlı) olarak adlandırılır-</a:t>
            </a:r>
            <a:br>
              <a:rPr lang="tr-TR" sz="2400" dirty="0"/>
            </a:br>
            <a:r>
              <a:rPr lang="tr-TR" sz="2400" dirty="0"/>
              <a:t>lar.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6860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u="sng" dirty="0"/>
              <a:t>Kümelenmiş (clustered) sistemler</a:t>
            </a:r>
          </a:p>
          <a:p>
            <a:r>
              <a:rPr lang="en-US" dirty="0"/>
              <a:t>Clustered sistemler, </a:t>
            </a:r>
            <a:r>
              <a:rPr lang="en-US" b="1" i="1" dirty="0">
                <a:solidFill>
                  <a:srgbClr val="FF0000"/>
                </a:solidFill>
              </a:rPr>
              <a:t>high-availability</a:t>
            </a:r>
            <a:r>
              <a:rPr lang="en-US" dirty="0"/>
              <a:t> sağlarlar.</a:t>
            </a:r>
          </a:p>
          <a:p>
            <a:r>
              <a:rPr lang="tr-TR" dirty="0"/>
              <a:t>Her node, bir veya birkaç node’u izler hata oluşması durumunda o node’un görevlerini üstlenir.</a:t>
            </a:r>
          </a:p>
          <a:p>
            <a:r>
              <a:rPr lang="tr-TR" b="1" dirty="0"/>
              <a:t>Asymmetric clustering</a:t>
            </a:r>
            <a:r>
              <a:rPr lang="tr-TR" dirty="0"/>
              <a:t> yapısında, bir sistem aktif çalışır diğeri bekleme modundadır (</a:t>
            </a:r>
            <a:r>
              <a:rPr lang="tr-TR" b="1" i="1" dirty="0">
                <a:solidFill>
                  <a:srgbClr val="FF0000"/>
                </a:solidFill>
              </a:rPr>
              <a:t>hot-standby mode</a:t>
            </a:r>
            <a:r>
              <a:rPr lang="tr-TR" dirty="0"/>
              <a:t>) ve çalışan sistemi izlerler. </a:t>
            </a:r>
          </a:p>
          <a:p>
            <a:pPr lvl="1"/>
            <a:r>
              <a:rPr lang="tr-TR" dirty="0"/>
              <a:t>Hata olması halinde bekleyenler aktif çalışmaya başlar.</a:t>
            </a:r>
          </a:p>
          <a:p>
            <a:r>
              <a:rPr lang="tr-TR" b="1" dirty="0"/>
              <a:t>Symmetric clustering </a:t>
            </a:r>
            <a:r>
              <a:rPr lang="tr-TR" dirty="0"/>
              <a:t>yapısında, iki veya daha fazla sistem aktif olarak uygulamaları çalıştırır ve birbirlerini izlerler.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916247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Bilgisayar sistemi mimarisi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Kümelenmiş (clustered) sistemler</a:t>
            </a:r>
          </a:p>
          <a:p>
            <a:r>
              <a:rPr lang="tr-TR" dirty="0"/>
              <a:t>Clustered sistemlerde, bir program parçalara bölünerek  ayrı sistemlerde </a:t>
            </a:r>
            <a:r>
              <a:rPr lang="tr-TR" b="1" dirty="0"/>
              <a:t>eş zamanlı</a:t>
            </a:r>
            <a:r>
              <a:rPr lang="tr-TR" dirty="0"/>
              <a:t> çalıştırılabilir (</a:t>
            </a:r>
            <a:r>
              <a:rPr lang="tr-TR" b="1" i="1" dirty="0">
                <a:solidFill>
                  <a:srgbClr val="FF0000"/>
                </a:solidFill>
              </a:rPr>
              <a:t>parallelization</a:t>
            </a:r>
            <a:r>
              <a:rPr lang="tr-TR" dirty="0"/>
              <a:t>).</a:t>
            </a:r>
          </a:p>
          <a:p>
            <a:r>
              <a:rPr lang="tr-TR" dirty="0"/>
              <a:t>Her sistemden elde edilen sonuçlar birleştirilerek sonuç çözüm elde edilir.</a:t>
            </a:r>
          </a:p>
          <a:p>
            <a:pPr lvl="1"/>
            <a:r>
              <a:rPr lang="tr-TR" dirty="0"/>
              <a:t>Sistemler arasında iletişim </a:t>
            </a:r>
            <a:r>
              <a:rPr lang="tr-TR" b="1" dirty="0"/>
              <a:t>WAN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wide area network</a:t>
            </a:r>
            <a:r>
              <a:rPr lang="tr-TR" dirty="0"/>
              <a:t>) üzerinden sağlanır.</a:t>
            </a:r>
          </a:p>
          <a:p>
            <a:r>
              <a:rPr lang="tr-TR" dirty="0"/>
              <a:t>Bu sistemlerde işlem yapılan veride çakışmayı önlemek için dağıtık kilitleme yönetimi (DLM-distributed lock manager) yapılır.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32726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b="1" dirty="0">
                <a:solidFill>
                  <a:srgbClr val="FF0000"/>
                </a:solidFill>
              </a:rPr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3145316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İşletim sistemi yapısı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İşletim sistemi, programların çalıştırılması için ortam sağlamaktadır.</a:t>
            </a:r>
          </a:p>
          <a:p>
            <a:r>
              <a:rPr lang="tr-TR" dirty="0"/>
              <a:t>İşletim sistemleri birden çok programı çalıştırabilir (multiprogramming).</a:t>
            </a:r>
          </a:p>
          <a:p>
            <a:r>
              <a:rPr lang="tr-TR" dirty="0"/>
              <a:t>Multiprogramming çalışabilen </a:t>
            </a:r>
            <a:br>
              <a:rPr lang="tr-TR" dirty="0"/>
            </a:br>
            <a:r>
              <a:rPr lang="tr-TR" dirty="0"/>
              <a:t>işletim sistemi çok sayıda </a:t>
            </a:r>
            <a:br>
              <a:rPr lang="tr-TR" dirty="0"/>
            </a:br>
            <a:r>
              <a:rPr lang="tr-TR" dirty="0"/>
              <a:t>işi aynı anda hafızada tutar.</a:t>
            </a:r>
          </a:p>
          <a:p>
            <a:r>
              <a:rPr lang="tr-TR" dirty="0"/>
              <a:t>Tüm işler disk üzerindeki </a:t>
            </a:r>
            <a:br>
              <a:rPr lang="tr-TR" dirty="0"/>
            </a:br>
            <a:r>
              <a:rPr lang="tr-TR" dirty="0"/>
              <a:t>job pool içinde tutulur.</a:t>
            </a:r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35D49E0-7959-4A56-A5AC-5A3FB5AF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56" y="2636912"/>
            <a:ext cx="2590440" cy="41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7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İşletim sistemi yapısı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Multiprogramming işletim sistemi bir işi alır ve çalıştırmaya başlar.</a:t>
            </a:r>
          </a:p>
          <a:p>
            <a:pPr lvl="1"/>
            <a:r>
              <a:rPr lang="tr-TR" sz="2000" dirty="0"/>
              <a:t>Çalışan işte </a:t>
            </a:r>
            <a:r>
              <a:rPr lang="tr-TR" sz="2000" b="1" dirty="0"/>
              <a:t>bekleme olduğunda</a:t>
            </a:r>
            <a:r>
              <a:rPr lang="tr-TR" sz="2000" dirty="0"/>
              <a:t> başka bir işe geçiş yaparak çalışmaya devam eder.</a:t>
            </a:r>
            <a:endParaRPr lang="tr-TR" sz="2100" dirty="0"/>
          </a:p>
          <a:p>
            <a:r>
              <a:rPr lang="tr-TR" sz="2400" b="1" dirty="0"/>
              <a:t>Multitasking</a:t>
            </a:r>
            <a:r>
              <a:rPr lang="tr-TR" sz="2400" dirty="0"/>
              <a:t> (</a:t>
            </a:r>
            <a:r>
              <a:rPr lang="tr-TR" sz="2400" b="1" i="1" dirty="0">
                <a:solidFill>
                  <a:srgbClr val="FF0000"/>
                </a:solidFill>
              </a:rPr>
              <a:t>time sharing</a:t>
            </a:r>
            <a:r>
              <a:rPr lang="tr-TR" sz="2400" dirty="0"/>
              <a:t>) işletim sistemlerinde CPU işler arasında çok hızlı geçişler yapar.  </a:t>
            </a:r>
          </a:p>
          <a:p>
            <a:pPr lvl="1"/>
            <a:r>
              <a:rPr lang="tr-TR" sz="2000" dirty="0"/>
              <a:t>Geçiş için işte bekleme oluşması gerekli değildir.</a:t>
            </a:r>
          </a:p>
          <a:p>
            <a:r>
              <a:rPr lang="tr-TR" sz="2400" dirty="0"/>
              <a:t>Multitasking işletim sistemlerinde </a:t>
            </a:r>
            <a:r>
              <a:rPr lang="tr-TR" sz="2400" b="1" dirty="0"/>
              <a:t>kullanıcı herhangi bir iş ile etkileşime geçebilir.</a:t>
            </a:r>
            <a:r>
              <a:rPr lang="tr-TR" sz="2400" dirty="0"/>
              <a:t> </a:t>
            </a:r>
          </a:p>
          <a:p>
            <a:pPr lvl="1"/>
            <a:r>
              <a:rPr lang="tr-TR" sz="2000" dirty="0"/>
              <a:t>Tepki süresinin çok kısa olması gereklidir!</a:t>
            </a:r>
          </a:p>
        </p:txBody>
      </p:sp>
    </p:spTree>
    <p:extLst>
      <p:ext uri="{BB962C8B-B14F-4D97-AF65-F5344CB8AC3E}">
        <p14:creationId xmlns:p14="http://schemas.microsoft.com/office/powerpoint/2010/main" val="4018425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İşletim sistemi yapısı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Hafızaya yüklenen ve çalıştırılmakta olan programa süreç veya</a:t>
            </a:r>
            <a:br>
              <a:rPr lang="tr-TR" sz="2400" dirty="0"/>
            </a:br>
            <a:r>
              <a:rPr lang="tr-TR" sz="2400" dirty="0"/>
              <a:t>	</a:t>
            </a:r>
            <a:r>
              <a:rPr lang="tr-TR" sz="2800" b="1" i="1" dirty="0">
                <a:solidFill>
                  <a:srgbClr val="FF0000"/>
                </a:solidFill>
              </a:rPr>
              <a:t>process</a:t>
            </a:r>
            <a:r>
              <a:rPr lang="tr-TR" sz="2400" dirty="0"/>
              <a:t> </a:t>
            </a:r>
            <a:br>
              <a:rPr lang="tr-TR" sz="2400" dirty="0"/>
            </a:br>
            <a:r>
              <a:rPr lang="tr-TR" sz="2400" dirty="0"/>
              <a:t>denilir.</a:t>
            </a:r>
          </a:p>
          <a:p>
            <a:r>
              <a:rPr lang="tr-TR" sz="2400" dirty="0"/>
              <a:t>Eğer hafızada ayrılan yerden daha çok sayıda iş hafızaya alınmak için hazır ise, hafızaya alınacak olanı seçmeye iş çizelgesi veya</a:t>
            </a:r>
            <a:br>
              <a:rPr lang="tr-TR" sz="2400" dirty="0"/>
            </a:br>
            <a:r>
              <a:rPr lang="tr-TR" sz="2800" dirty="0"/>
              <a:t>	</a:t>
            </a:r>
            <a:r>
              <a:rPr lang="tr-TR" sz="2800" b="1" i="1" dirty="0">
                <a:solidFill>
                  <a:srgbClr val="FF0000"/>
                </a:solidFill>
              </a:rPr>
              <a:t>job scheduling</a:t>
            </a:r>
            <a:r>
              <a:rPr lang="tr-TR" sz="2800" dirty="0"/>
              <a:t> </a:t>
            </a:r>
            <a:br>
              <a:rPr lang="tr-TR" sz="2400" dirty="0"/>
            </a:br>
            <a:r>
              <a:rPr lang="tr-TR" sz="2400" dirty="0"/>
              <a:t>denir.</a:t>
            </a:r>
          </a:p>
          <a:p>
            <a:r>
              <a:rPr lang="tr-TR" sz="2400" dirty="0"/>
              <a:t>Aynı anda hafızada birden fazla iş hazır ise, hangisinin ilk önce çalışacağına karar vermeye </a:t>
            </a:r>
            <a:br>
              <a:rPr lang="tr-TR" sz="2400" dirty="0"/>
            </a:br>
            <a:r>
              <a:rPr lang="tr-TR" sz="2400" dirty="0"/>
              <a:t>	</a:t>
            </a:r>
            <a:r>
              <a:rPr lang="tr-TR" sz="2800" b="1" i="1" dirty="0">
                <a:solidFill>
                  <a:srgbClr val="FF0000"/>
                </a:solidFill>
              </a:rPr>
              <a:t>CPU scheduling</a:t>
            </a:r>
            <a:r>
              <a:rPr lang="tr-TR" sz="2400" dirty="0"/>
              <a:t> </a:t>
            </a:r>
            <a:br>
              <a:rPr lang="tr-TR" sz="2400" dirty="0"/>
            </a:br>
            <a:r>
              <a:rPr lang="tr-TR" sz="2400" dirty="0"/>
              <a:t>denilmektedir.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341539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b="1" dirty="0">
                <a:solidFill>
                  <a:srgbClr val="FF0000"/>
                </a:solidFill>
              </a:rPr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104114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1A76FA-B537-4381-8846-CB9A06BC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İşletim Sistemleri</a:t>
            </a:r>
            <a:br>
              <a:rPr lang="tr-TR" dirty="0"/>
            </a:br>
            <a:r>
              <a:rPr lang="tr-TR" dirty="0"/>
              <a:t>(İng: Operating Systems : OS)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9AEE337-EB0C-4AEE-A38C-2B8F040B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18781E7-02BD-4211-9E3E-BF7B0F4206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Hafta hafta ders içeriği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İşletim Sistemlerine Giriş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Linux: Kurulum, Komutlar, Kullanım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İşletim Sistemi Yapıları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Process’ler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Thread’ler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Process Senkronizasyonu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CPU Scheduling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Deadlocks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Ana Bellek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Sanal Bellek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Kütük İşlemleri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Dosya Sistemi Arayüzü ve Uygulaması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I/O Sistemleri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Koruma ve Güvenlik</a:t>
            </a:r>
          </a:p>
        </p:txBody>
      </p:sp>
    </p:spTree>
    <p:extLst>
      <p:ext uri="{BB962C8B-B14F-4D97-AF65-F5344CB8AC3E}">
        <p14:creationId xmlns:p14="http://schemas.microsoft.com/office/powerpoint/2010/main" val="2801968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İşletim sistemi işlemleri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/>
              <a:t>Modern işletim sistemleri, </a:t>
            </a:r>
            <a:r>
              <a:rPr lang="tr-TR" sz="2400" b="1" dirty="0"/>
              <a:t>kesilmelerle yönetilirler</a:t>
            </a:r>
            <a:r>
              <a:rPr lang="tr-TR" sz="2400" dirty="0"/>
              <a:t> (</a:t>
            </a:r>
            <a:r>
              <a:rPr lang="tr-TR" sz="2400" b="1" i="1" dirty="0">
                <a:solidFill>
                  <a:srgbClr val="FF0000"/>
                </a:solidFill>
              </a:rPr>
              <a:t>interrupt driven</a:t>
            </a:r>
            <a:r>
              <a:rPr lang="tr-TR" sz="2400" dirty="0"/>
              <a:t>).</a:t>
            </a:r>
          </a:p>
          <a:p>
            <a:r>
              <a:rPr lang="tr-TR" sz="2400" b="1" dirty="0"/>
              <a:t>Eğer çalışan process yoksa</a:t>
            </a:r>
            <a:r>
              <a:rPr lang="tr-TR" sz="2400" dirty="0"/>
              <a:t>, hiçbir I/O cihazı servis sağlamıyorsa, kullanıcılardan etkileşim yoksa, </a:t>
            </a:r>
            <a:r>
              <a:rPr lang="tr-TR" sz="2400" b="1" dirty="0"/>
              <a:t>işletim sistemi bekleme durumundadır</a:t>
            </a:r>
            <a:r>
              <a:rPr lang="tr-TR" sz="2400" dirty="0"/>
              <a:t> ve </a:t>
            </a:r>
            <a:r>
              <a:rPr lang="tr-TR" sz="2400" b="1" dirty="0"/>
              <a:t>hiçbir iş yapmaz</a:t>
            </a:r>
            <a:r>
              <a:rPr lang="tr-TR" sz="2400" dirty="0"/>
              <a:t>.</a:t>
            </a:r>
          </a:p>
          <a:p>
            <a:r>
              <a:rPr lang="tr-TR" sz="2400" dirty="0"/>
              <a:t>Bir </a:t>
            </a:r>
            <a:r>
              <a:rPr lang="tr-TR" sz="2400" b="1" i="1" dirty="0">
                <a:solidFill>
                  <a:srgbClr val="FF0000"/>
                </a:solidFill>
              </a:rPr>
              <a:t>trap</a:t>
            </a:r>
            <a:r>
              <a:rPr lang="tr-TR" sz="2400" dirty="0"/>
              <a:t> (veya </a:t>
            </a:r>
            <a:r>
              <a:rPr lang="tr-TR" sz="2400" b="1" i="1" dirty="0">
                <a:solidFill>
                  <a:srgbClr val="FF0000"/>
                </a:solidFill>
              </a:rPr>
              <a:t>exception</a:t>
            </a:r>
            <a:r>
              <a:rPr lang="tr-TR" sz="2400" dirty="0"/>
              <a:t>), yazılım tarafından üretilen interrupt’tır ve işletim sisteminin iş gerçekleştirmesini sağlar.</a:t>
            </a:r>
          </a:p>
          <a:p>
            <a:pPr lvl="1"/>
            <a:r>
              <a:rPr lang="tr-TR" sz="2100" dirty="0"/>
              <a:t>Bir işletim sisteminde çalışan programlardan birisi hata ürettiğinde sadece o programın etkilenmesi istenir.</a:t>
            </a:r>
          </a:p>
          <a:p>
            <a:pPr lvl="1"/>
            <a:r>
              <a:rPr lang="tr-TR" sz="2100" dirty="0"/>
              <a:t>Ancak, bazı durumlarda diğer programların çalışma hızı etkilenebilir, verileri değişebilir veya işletim sisteminin kendisi bile çalışmaz hale gelebilir.</a:t>
            </a:r>
          </a:p>
          <a:p>
            <a:pPr lvl="1"/>
            <a:r>
              <a:rPr lang="tr-TR" sz="2100" dirty="0"/>
              <a:t>İyi tasarlanmış işletim sistemleri bu şekilde hatalı programların (</a:t>
            </a:r>
            <a:r>
              <a:rPr lang="tr-TR" sz="2100" b="1" i="1" dirty="0">
                <a:solidFill>
                  <a:srgbClr val="FF0000"/>
                </a:solidFill>
              </a:rPr>
              <a:t>malicious</a:t>
            </a:r>
            <a:r>
              <a:rPr lang="tr-TR" sz="2100" dirty="0"/>
              <a:t>) diğerlerini etkilemesini engeller.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233483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İşletim sistemi işlemleri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1800" b="1" i="1" u="sng" dirty="0"/>
              <a:t>Dual mode ve multimode işlem</a:t>
            </a:r>
          </a:p>
          <a:p>
            <a:r>
              <a:rPr lang="tr-TR" sz="1800" dirty="0"/>
              <a:t>İşletim sisteminin doğru çalışmasını sağlamak için, </a:t>
            </a:r>
            <a:r>
              <a:rPr lang="tr-TR" sz="1800" b="1" dirty="0"/>
              <a:t>işletim sistemi kodu</a:t>
            </a:r>
            <a:r>
              <a:rPr lang="tr-TR" sz="1800" dirty="0"/>
              <a:t> ile </a:t>
            </a:r>
            <a:r>
              <a:rPr lang="tr-TR" sz="1800" b="1" dirty="0"/>
              <a:t>kullanıcı programının kodunun</a:t>
            </a:r>
            <a:r>
              <a:rPr lang="tr-TR" sz="1800" dirty="0"/>
              <a:t> ayırt edilmesi gereklidir.</a:t>
            </a:r>
          </a:p>
          <a:p>
            <a:r>
              <a:rPr lang="tr-TR" sz="1800" b="1" i="1" dirty="0">
                <a:solidFill>
                  <a:srgbClr val="FF0000"/>
                </a:solidFill>
              </a:rPr>
              <a:t>Mode</a:t>
            </a:r>
            <a:r>
              <a:rPr lang="tr-TR" sz="1800" dirty="0"/>
              <a:t> bit kullanılarak, </a:t>
            </a:r>
          </a:p>
          <a:p>
            <a:pPr lvl="1"/>
            <a:r>
              <a:rPr lang="tr-TR" sz="1600" dirty="0"/>
              <a:t>kullanıcı modu (</a:t>
            </a:r>
            <a:r>
              <a:rPr lang="tr-TR" sz="1600" b="1" i="1" dirty="0">
                <a:solidFill>
                  <a:srgbClr val="FF0000"/>
                </a:solidFill>
              </a:rPr>
              <a:t>user mode = 1</a:t>
            </a:r>
            <a:r>
              <a:rPr lang="tr-TR" sz="1600" dirty="0"/>
              <a:t>) ve </a:t>
            </a:r>
          </a:p>
          <a:p>
            <a:pPr lvl="1"/>
            <a:r>
              <a:rPr lang="tr-TR" sz="1600" dirty="0"/>
              <a:t>kernel modu (</a:t>
            </a:r>
            <a:r>
              <a:rPr lang="tr-TR" sz="1600" b="1" i="1" dirty="0">
                <a:solidFill>
                  <a:srgbClr val="FF0000"/>
                </a:solidFill>
              </a:rPr>
              <a:t>supervisor, system, privileged = 0</a:t>
            </a:r>
            <a:r>
              <a:rPr lang="tr-TR" sz="1600" dirty="0"/>
              <a:t>) </a:t>
            </a:r>
          </a:p>
          <a:p>
            <a:r>
              <a:rPr lang="tr-TR" sz="1800" dirty="0"/>
              <a:t>Ayrımı (</a:t>
            </a:r>
            <a:r>
              <a:rPr lang="tr-TR" sz="1800" b="1" i="1" dirty="0">
                <a:solidFill>
                  <a:srgbClr val="FF0000"/>
                </a:solidFill>
              </a:rPr>
              <a:t>dual mode</a:t>
            </a:r>
            <a:r>
              <a:rPr lang="tr-TR" sz="1800" dirty="0"/>
              <a:t>) yapabilirler.</a:t>
            </a:r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Sistem boot edildiğinde kernel moddadır ve uygulama programı çalışmaya başlayınca user moda geçer.</a:t>
            </a:r>
          </a:p>
          <a:p>
            <a:r>
              <a:rPr lang="tr-TR" sz="1800" dirty="0"/>
              <a:t>Birden fazla bit kullanılarak multimode oluşturulabilir (test mode,…).</a:t>
            </a:r>
            <a:endParaRPr lang="tr-TR" sz="7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1383B6C-4110-4CD7-8088-85DF99DC3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112894"/>
            <a:ext cx="6874824" cy="21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9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İşletim sistemi işlemleri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Timer</a:t>
            </a:r>
          </a:p>
          <a:p>
            <a:r>
              <a:rPr lang="tr-TR" dirty="0"/>
              <a:t>Bir kullanıcı programının </a:t>
            </a:r>
            <a:r>
              <a:rPr lang="tr-TR" b="1" dirty="0"/>
              <a:t>sonsuz döngüye </a:t>
            </a:r>
            <a:r>
              <a:rPr lang="tr-TR" dirty="0"/>
              <a:t>girmesi veya </a:t>
            </a:r>
            <a:r>
              <a:rPr lang="tr-TR" b="1" dirty="0"/>
              <a:t>hata</a:t>
            </a:r>
            <a:r>
              <a:rPr lang="tr-TR" dirty="0"/>
              <a:t> oluşması durumunda, sistem servislerini çağıramaması sonucunda </a:t>
            </a:r>
            <a:r>
              <a:rPr lang="tr-TR" b="1" dirty="0"/>
              <a:t>işletim sistemine dönülemez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Bu sorunu gidermek için </a:t>
            </a:r>
            <a:r>
              <a:rPr lang="tr-TR" b="1" i="1" dirty="0">
                <a:solidFill>
                  <a:srgbClr val="FF0000"/>
                </a:solidFill>
              </a:rPr>
              <a:t>timer</a:t>
            </a:r>
            <a:r>
              <a:rPr lang="tr-TR" dirty="0"/>
              <a:t> kullanılır.</a:t>
            </a:r>
          </a:p>
          <a:p>
            <a:r>
              <a:rPr lang="tr-TR" dirty="0"/>
              <a:t>Timer her programa geçildiğinde set edilir ve aşağıya doğru sayar.</a:t>
            </a:r>
          </a:p>
          <a:p>
            <a:r>
              <a:rPr lang="tr-TR" dirty="0"/>
              <a:t>Timer 0 değerine ulaşınca kontrol işletim sistemine alınır.</a:t>
            </a:r>
          </a:p>
          <a:p>
            <a:pPr lvl="1"/>
            <a:r>
              <a:rPr lang="tr-TR" dirty="0"/>
              <a:t>50 msn = 200 milyon saat sinyali (4GHz’de)</a:t>
            </a:r>
          </a:p>
          <a:p>
            <a:r>
              <a:rPr lang="tr-TR" dirty="0"/>
              <a:t>İşletim sistemleri her program için belirlenen timer süresini </a:t>
            </a:r>
            <a:r>
              <a:rPr lang="tr-TR" b="1" dirty="0"/>
              <a:t>sabit</a:t>
            </a:r>
            <a:r>
              <a:rPr lang="tr-TR" dirty="0"/>
              <a:t> veya </a:t>
            </a:r>
            <a:r>
              <a:rPr lang="tr-TR" b="1" dirty="0"/>
              <a:t>değişken</a:t>
            </a:r>
            <a:r>
              <a:rPr lang="tr-TR" dirty="0"/>
              <a:t> alabilmektedirler.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937425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b="1" dirty="0">
                <a:solidFill>
                  <a:srgbClr val="FF0000"/>
                </a:solidFill>
              </a:rPr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3384486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Süreç yönetimi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CPU tarafından çalıştırılmakta olan program süreç (</a:t>
            </a:r>
            <a:r>
              <a:rPr lang="tr-TR" b="1" i="1" dirty="0">
                <a:solidFill>
                  <a:srgbClr val="FF0000"/>
                </a:solidFill>
              </a:rPr>
              <a:t>process</a:t>
            </a:r>
            <a:r>
              <a:rPr lang="tr-TR" dirty="0"/>
              <a:t>) olarak adlandırılır.</a:t>
            </a:r>
          </a:p>
          <a:p>
            <a:r>
              <a:rPr lang="tr-TR" dirty="0"/>
              <a:t>Bir process yapması gereken işi tamamlamak için </a:t>
            </a:r>
            <a:r>
              <a:rPr lang="tr-TR" b="1" dirty="0"/>
              <a:t>CPU süresine, hafızaya, dosyalara, I/O cihazlarına</a:t>
            </a:r>
            <a:r>
              <a:rPr lang="tr-TR" dirty="0"/>
              <a:t> ihtiyaç duyar.</a:t>
            </a:r>
          </a:p>
          <a:p>
            <a:r>
              <a:rPr lang="tr-TR" dirty="0"/>
              <a:t>Process çalıştığı sürece bu kaynaklardan ihtiyaç duyduğunu kullanır.</a:t>
            </a:r>
          </a:p>
          <a:p>
            <a:r>
              <a:rPr lang="tr-TR" dirty="0"/>
              <a:t>Çalışması </a:t>
            </a:r>
            <a:r>
              <a:rPr lang="tr-TR" b="1" dirty="0"/>
              <a:t>sonlanınca</a:t>
            </a:r>
            <a:r>
              <a:rPr lang="tr-TR" dirty="0"/>
              <a:t> işletim sistemi ayrılmış </a:t>
            </a:r>
            <a:r>
              <a:rPr lang="tr-TR" b="1" dirty="0"/>
              <a:t>kaynakları serbest bırakır</a:t>
            </a:r>
            <a:r>
              <a:rPr lang="tr-TR" dirty="0"/>
              <a:t>.</a:t>
            </a:r>
          </a:p>
          <a:p>
            <a:r>
              <a:rPr lang="tr-TR" dirty="0"/>
              <a:t>Bir program </a:t>
            </a:r>
            <a:r>
              <a:rPr lang="tr-TR" b="1" dirty="0"/>
              <a:t>pasif varlıktır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passive entity</a:t>
            </a:r>
            <a:r>
              <a:rPr lang="tr-TR" dirty="0"/>
              <a:t>), bir process ise </a:t>
            </a:r>
            <a:r>
              <a:rPr lang="tr-TR" b="1" dirty="0"/>
              <a:t>aktif varlıktır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active entity</a:t>
            </a:r>
            <a:r>
              <a:rPr lang="tr-TR" dirty="0"/>
              <a:t>).</a:t>
            </a:r>
          </a:p>
          <a:p>
            <a:pPr lvl="1"/>
            <a:r>
              <a:rPr lang="tr-TR" dirty="0"/>
              <a:t>Program diskte, süreç bellekte olduğundan.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Program counter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PC</a:t>
            </a:r>
            <a:r>
              <a:rPr lang="tr-TR" dirty="0"/>
              <a:t>), CPU içerisinde register’dır ve sonraki çalıştırılacak komutun adresini tutar.</a:t>
            </a:r>
          </a:p>
          <a:p>
            <a:r>
              <a:rPr lang="en-US" b="1" dirty="0"/>
              <a:t>Single-threaded</a:t>
            </a:r>
            <a:r>
              <a:rPr lang="en-US" dirty="0"/>
              <a:t> process bir PC’ye sahiptir, </a:t>
            </a:r>
            <a:r>
              <a:rPr lang="en-US" b="1" dirty="0"/>
              <a:t>multithreaded</a:t>
            </a:r>
            <a:r>
              <a:rPr lang="tr-TR" dirty="0"/>
              <a:t> </a:t>
            </a:r>
            <a:r>
              <a:rPr lang="en-US" dirty="0"/>
              <a:t>process</a:t>
            </a:r>
            <a:r>
              <a:rPr lang="tr-TR" dirty="0"/>
              <a:t> birden çok PC’ye sahiptir.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808489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Süreç yönetimi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işletim sistemi process yönetiminde aşağıdaki işlerden sorumludur:</a:t>
            </a:r>
          </a:p>
          <a:p>
            <a:pPr lvl="1"/>
            <a:r>
              <a:rPr lang="tr-TR" dirty="0"/>
              <a:t>CPU üzerindeki process ve thread’lerin zamanlaması,</a:t>
            </a:r>
          </a:p>
          <a:p>
            <a:pPr lvl="1"/>
            <a:r>
              <a:rPr lang="tr-TR" dirty="0"/>
              <a:t>Kullanıcı ve sistem process’lerinin oluşturulması ve silinmesi,</a:t>
            </a:r>
          </a:p>
          <a:p>
            <a:pPr lvl="1"/>
            <a:r>
              <a:rPr lang="tr-TR" dirty="0"/>
              <a:t>Process’lerin askıya alınması ve devam ettirilmesi,</a:t>
            </a:r>
          </a:p>
          <a:p>
            <a:pPr lvl="1"/>
            <a:r>
              <a:rPr lang="tr-TR" dirty="0"/>
              <a:t>Process’lerin senkronizasyonu,</a:t>
            </a:r>
          </a:p>
          <a:p>
            <a:pPr lvl="1"/>
            <a:r>
              <a:rPr lang="tr-TR" dirty="0"/>
              <a:t>Process’lerin haberleşmesi.</a:t>
            </a:r>
            <a:endParaRPr lang="tr-TR" sz="600" dirty="0"/>
          </a:p>
        </p:txBody>
      </p:sp>
    </p:spTree>
    <p:extLst>
      <p:ext uri="{BB962C8B-B14F-4D97-AF65-F5344CB8AC3E}">
        <p14:creationId xmlns:p14="http://schemas.microsoft.com/office/powerpoint/2010/main" val="1345057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b="1" dirty="0">
                <a:solidFill>
                  <a:srgbClr val="FF0000"/>
                </a:solidFill>
              </a:rPr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3503929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Hafıza yönetimi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/>
              <a:t>Hafıza (</a:t>
            </a:r>
            <a:r>
              <a:rPr lang="tr-TR" sz="2400" b="1" i="1" dirty="0">
                <a:solidFill>
                  <a:srgbClr val="FF0000"/>
                </a:solidFill>
              </a:rPr>
              <a:t>memory</a:t>
            </a:r>
            <a:r>
              <a:rPr lang="tr-TR" sz="2400" dirty="0"/>
              <a:t>), modern işletim sistemlerinde işlemlerin gerçekleşmesinde temel  elemandır.</a:t>
            </a:r>
          </a:p>
          <a:p>
            <a:r>
              <a:rPr lang="tr-TR" sz="2400" b="1" dirty="0"/>
              <a:t>CPU, tüm programları hafıza üzerinden çalıştırır.</a:t>
            </a:r>
            <a:r>
              <a:rPr lang="tr-TR" sz="2400" dirty="0"/>
              <a:t> </a:t>
            </a:r>
          </a:p>
          <a:p>
            <a:r>
              <a:rPr lang="tr-TR" sz="2400" dirty="0"/>
              <a:t>CPU, disk üzerindeki bir program parçasına ihtiyaç duyduğunda, I/O çağrısı ile önce hafızaya aktarır.</a:t>
            </a:r>
          </a:p>
          <a:p>
            <a:r>
              <a:rPr lang="tr-TR" sz="2400" dirty="0"/>
              <a:t>Genel amaçlı bilgisayarlar CPU verimliliğini artırmak için </a:t>
            </a:r>
            <a:r>
              <a:rPr lang="tr-TR" sz="2400" b="1" dirty="0"/>
              <a:t>birden çok programı hafızada tutarlar</a:t>
            </a:r>
            <a:r>
              <a:rPr lang="tr-TR" sz="2400" dirty="0"/>
              <a:t> ve hafıza yönetimi gerçekleştirirler.</a:t>
            </a:r>
          </a:p>
          <a:p>
            <a:r>
              <a:rPr lang="tr-TR" sz="2400" dirty="0"/>
              <a:t>İşletim sistemi hafıza yönetiminde aşağıdaki işlerden sorumludur:</a:t>
            </a:r>
          </a:p>
          <a:p>
            <a:pPr lvl="1"/>
            <a:r>
              <a:rPr lang="tr-TR" sz="2000" dirty="0"/>
              <a:t>Hafızanın </a:t>
            </a:r>
            <a:r>
              <a:rPr lang="tr-TR" sz="2000" b="1" dirty="0"/>
              <a:t>hangi kısmının kullanıldığının</a:t>
            </a:r>
            <a:r>
              <a:rPr lang="tr-TR" sz="2000" dirty="0"/>
              <a:t> ve kimin tarafından kullanıldığının izlenmesi,</a:t>
            </a:r>
          </a:p>
          <a:p>
            <a:pPr lvl="1"/>
            <a:r>
              <a:rPr lang="tr-TR" sz="2000" dirty="0"/>
              <a:t>Hangi process’in (veya process parçasının) </a:t>
            </a:r>
            <a:r>
              <a:rPr lang="tr-TR" sz="2000" b="1" dirty="0"/>
              <a:t>hafızaya alınacağına</a:t>
            </a:r>
            <a:r>
              <a:rPr lang="tr-TR" sz="2000" dirty="0"/>
              <a:t> veya </a:t>
            </a:r>
            <a:r>
              <a:rPr lang="tr-TR" sz="2000" b="1" dirty="0"/>
              <a:t>hafızadan atılacağına</a:t>
            </a:r>
            <a:r>
              <a:rPr lang="tr-TR" sz="2000" dirty="0"/>
              <a:t> karar verilmesi,</a:t>
            </a:r>
          </a:p>
          <a:p>
            <a:pPr lvl="1"/>
            <a:r>
              <a:rPr lang="tr-TR" sz="2000" dirty="0"/>
              <a:t>Hafızadaki boş alanların </a:t>
            </a:r>
            <a:r>
              <a:rPr lang="tr-TR" sz="2000" b="1" dirty="0"/>
              <a:t>tahsis edilmesi</a:t>
            </a:r>
            <a:r>
              <a:rPr lang="tr-TR" sz="2000" dirty="0"/>
              <a:t> veya </a:t>
            </a:r>
            <a:r>
              <a:rPr lang="tr-TR" sz="2000" b="1" dirty="0"/>
              <a:t>serbest bırakılması</a:t>
            </a:r>
            <a:r>
              <a:rPr lang="tr-TR" sz="2000" dirty="0"/>
              <a:t>.</a:t>
            </a:r>
            <a:endParaRPr lang="tr-TR" sz="600" dirty="0"/>
          </a:p>
        </p:txBody>
      </p:sp>
    </p:spTree>
    <p:extLst>
      <p:ext uri="{BB962C8B-B14F-4D97-AF65-F5344CB8AC3E}">
        <p14:creationId xmlns:p14="http://schemas.microsoft.com/office/powerpoint/2010/main" val="3451617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b="1" dirty="0">
                <a:solidFill>
                  <a:srgbClr val="FF0000"/>
                </a:solidFill>
              </a:rPr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1378358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Dosya sistemi yönetimi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400" b="1" i="1" u="sng" dirty="0"/>
              <a:t>Dosya sistemi (</a:t>
            </a:r>
            <a:r>
              <a:rPr lang="tr-TR" sz="2400" b="1" i="1" u="sng" dirty="0">
                <a:solidFill>
                  <a:srgbClr val="FF0000"/>
                </a:solidFill>
              </a:rPr>
              <a:t>storage</a:t>
            </a:r>
            <a:r>
              <a:rPr lang="tr-TR" sz="2400" b="1" i="1" u="sng" dirty="0"/>
              <a:t>) </a:t>
            </a:r>
            <a:r>
              <a:rPr lang="tr-TR" b="1" i="1" u="sng" dirty="0"/>
              <a:t>yönetimi</a:t>
            </a:r>
          </a:p>
          <a:p>
            <a:r>
              <a:rPr lang="tr-TR" dirty="0"/>
              <a:t>Her depolama birimi, hız, kapasite, veri aktarım oranı ve erişim yöntemi gibi farklı özelliklere sahiptir.</a:t>
            </a:r>
          </a:p>
          <a:p>
            <a:r>
              <a:rPr lang="tr-TR" dirty="0"/>
              <a:t>İşletim sistemi, depolama biriminin özelliklerini soyutlamak için mantıksal depolama birimi olarak dosya (</a:t>
            </a:r>
            <a:r>
              <a:rPr lang="tr-TR" b="1" i="1" dirty="0">
                <a:solidFill>
                  <a:srgbClr val="FF0000"/>
                </a:solidFill>
              </a:rPr>
              <a:t>file</a:t>
            </a:r>
            <a:r>
              <a:rPr lang="tr-TR" dirty="0"/>
              <a:t>) tanımlar.</a:t>
            </a:r>
          </a:p>
          <a:p>
            <a:pPr lvl="1"/>
            <a:r>
              <a:rPr lang="tr-TR" dirty="0"/>
              <a:t>Dosyalar, sayısal, alfabetik, alfanümerik veya binary veri bulundurabilir.</a:t>
            </a:r>
          </a:p>
          <a:p>
            <a:pPr lvl="1"/>
            <a:r>
              <a:rPr lang="tr-TR" dirty="0"/>
              <a:t>Dosyaya birden fazla kullanıcı erişebilir. Her kullanıcı için erişim denetiminin (</a:t>
            </a:r>
            <a:r>
              <a:rPr lang="tr-TR" b="1" dirty="0"/>
              <a:t>okuma, yazma, ekleme</a:t>
            </a:r>
            <a:r>
              <a:rPr lang="tr-TR" dirty="0"/>
              <a:t>) yapılması gereklidir.</a:t>
            </a:r>
          </a:p>
          <a:p>
            <a:r>
              <a:rPr lang="tr-TR" dirty="0"/>
              <a:t>İşletim sistemi dosya yönetiminde aşağıdaki işlerden sorumludur:</a:t>
            </a:r>
          </a:p>
          <a:p>
            <a:pPr lvl="1"/>
            <a:r>
              <a:rPr lang="tr-TR" dirty="0"/>
              <a:t> Dosya oluşturma ve silme,</a:t>
            </a:r>
          </a:p>
          <a:p>
            <a:pPr lvl="1"/>
            <a:r>
              <a:rPr lang="tr-TR" dirty="0"/>
              <a:t> Dizin oluşturma ve silme,</a:t>
            </a:r>
          </a:p>
          <a:p>
            <a:pPr lvl="1"/>
            <a:r>
              <a:rPr lang="tr-TR" dirty="0"/>
              <a:t> Dosya ve dizin manipülasyon işlemleri.</a:t>
            </a:r>
            <a:endParaRPr lang="tr-TR" sz="300" dirty="0"/>
          </a:p>
        </p:txBody>
      </p:sp>
    </p:spTree>
    <p:extLst>
      <p:ext uri="{BB962C8B-B14F-4D97-AF65-F5344CB8AC3E}">
        <p14:creationId xmlns:p14="http://schemas.microsoft.com/office/powerpoint/2010/main" val="88129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4057191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Dosya sistemi yönetimi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Mass-storage yönetimi</a:t>
            </a:r>
          </a:p>
          <a:p>
            <a:r>
              <a:rPr lang="tr-TR" dirty="0"/>
              <a:t>Tüm programlar hafızaya alınmadan önce disk üzerinde saklanır.</a:t>
            </a:r>
          </a:p>
          <a:p>
            <a:r>
              <a:rPr lang="tr-TR" dirty="0"/>
              <a:t>Disk yönetimi işletim sisteminin temel görevlerindendir.</a:t>
            </a:r>
          </a:p>
          <a:p>
            <a:r>
              <a:rPr lang="tr-TR" dirty="0"/>
              <a:t>Manyetik tape, CD ve DVD sürücüler, </a:t>
            </a:r>
            <a:r>
              <a:rPr lang="tr-TR" b="1" dirty="0"/>
              <a:t>üçüncül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tertiary</a:t>
            </a:r>
            <a:r>
              <a:rPr lang="tr-TR" dirty="0"/>
              <a:t>) depolama cihazlarıdır.</a:t>
            </a:r>
          </a:p>
          <a:p>
            <a:r>
              <a:rPr lang="en-US" dirty="0"/>
              <a:t>Bu cihazlar, </a:t>
            </a:r>
            <a:r>
              <a:rPr lang="en-US" b="1" dirty="0"/>
              <a:t>WORM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write-once, read-many-times</a:t>
            </a:r>
            <a:r>
              <a:rPr lang="en-US" dirty="0"/>
              <a:t>) veya </a:t>
            </a:r>
            <a:r>
              <a:rPr lang="en-US" b="1" dirty="0"/>
              <a:t>RW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read-write</a:t>
            </a:r>
            <a:r>
              <a:rPr lang="en-US" dirty="0"/>
              <a:t>)</a:t>
            </a:r>
            <a:r>
              <a:rPr lang="tr-TR" dirty="0"/>
              <a:t> olarak farklı özelliklere sahip olabilirler.</a:t>
            </a:r>
          </a:p>
          <a:p>
            <a:r>
              <a:rPr lang="tr-TR" dirty="0"/>
              <a:t>İşletim sistemi disk yönetiminde aşağıdaki işlerden sorumludur:</a:t>
            </a:r>
          </a:p>
          <a:p>
            <a:pPr lvl="1"/>
            <a:r>
              <a:rPr lang="tr-TR" dirty="0"/>
              <a:t>Boş alan yönetimi,</a:t>
            </a:r>
          </a:p>
          <a:p>
            <a:pPr lvl="1"/>
            <a:r>
              <a:rPr lang="tr-TR" dirty="0"/>
              <a:t>Depolama alanı tahsisi,</a:t>
            </a:r>
          </a:p>
          <a:p>
            <a:pPr lvl="1"/>
            <a:r>
              <a:rPr lang="tr-TR" dirty="0"/>
              <a:t>Disk kullanım zamanlaması.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3171263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Dosya sistemi yönetimi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Önbellek (cache)</a:t>
            </a:r>
          </a:p>
          <a:p>
            <a:r>
              <a:rPr lang="tr-TR" dirty="0"/>
              <a:t>Cache bellek, hafızadan daha hızlı ve CPU’ya daha yakın saklama birimidir.</a:t>
            </a:r>
          </a:p>
          <a:p>
            <a:r>
              <a:rPr lang="tr-TR" dirty="0"/>
              <a:t>CPU, bir veriye ihtiyaç duyduğunda hafızadan alır ve bir kopyasını cache bellek üzerine aktarır. </a:t>
            </a:r>
          </a:p>
          <a:p>
            <a:r>
              <a:rPr lang="tr-TR" dirty="0"/>
              <a:t>Tekrarlı isteklerde cache bellek üzerindekini kullanır.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Cache bellek kapasitesi çok küçük olduğundan yönetimi çok önemlidir.</a:t>
            </a:r>
          </a:p>
          <a:p>
            <a:r>
              <a:rPr lang="tr-TR" dirty="0"/>
              <a:t>Cache bellekte tutulacak veya atılacak verilerin belirlenmesi için </a:t>
            </a:r>
            <a:r>
              <a:rPr lang="tr-TR" b="1" i="1" dirty="0">
                <a:solidFill>
                  <a:srgbClr val="FF0000"/>
                </a:solidFill>
              </a:rPr>
              <a:t>replacement</a:t>
            </a:r>
            <a:r>
              <a:rPr lang="tr-TR" dirty="0"/>
              <a:t> algoritmaları kullanılır.</a:t>
            </a:r>
            <a:endParaRPr lang="tr-TR" b="1" i="1" u="sng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5DD1EEE-A68C-4389-8A6E-01AE24D56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74504"/>
            <a:ext cx="726432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60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Dosya sistemi yönetimi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7381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Önbellek (cache)</a:t>
            </a:r>
          </a:p>
          <a:p>
            <a:r>
              <a:rPr lang="tr-TR" dirty="0"/>
              <a:t>Cache bellekler </a:t>
            </a:r>
            <a:r>
              <a:rPr lang="tr-TR" b="1" dirty="0"/>
              <a:t>hafızadan çok küçük</a:t>
            </a:r>
            <a:r>
              <a:rPr lang="tr-TR" dirty="0"/>
              <a:t> kapasiteye sahip olan ancak </a:t>
            </a:r>
            <a:r>
              <a:rPr lang="tr-TR" b="1" dirty="0"/>
              <a:t>register’lardan daha fazla</a:t>
            </a:r>
            <a:r>
              <a:rPr lang="tr-TR" dirty="0"/>
              <a:t> kapasiteye sahip olan depolama birimleridir.</a:t>
            </a:r>
          </a:p>
          <a:p>
            <a:r>
              <a:rPr lang="tr-TR" b="1" dirty="0"/>
              <a:t>Cache belleklerde erişim adrese göre, register’larda isme göre yapılır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Birden fazla işlemcili sistemlerde </a:t>
            </a:r>
            <a:r>
              <a:rPr lang="tr-TR" b="1" dirty="0"/>
              <a:t>cache tutarlılığının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cache coherence</a:t>
            </a:r>
            <a:r>
              <a:rPr lang="tr-TR" dirty="0"/>
              <a:t>) sağlanması zorunludur.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A387E4E-AF41-4609-9466-178792068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3085524"/>
            <a:ext cx="7200802" cy="30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323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Dosya sistemi yönetimi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I/O sistemleri</a:t>
            </a:r>
          </a:p>
          <a:p>
            <a:r>
              <a:rPr lang="tr-TR" dirty="0"/>
              <a:t>İşletim sistemlerinin amaçlarından birisi de </a:t>
            </a:r>
            <a:r>
              <a:rPr lang="tr-TR" b="1" dirty="0"/>
              <a:t>donanımların özelliklerinden kullanıcıyı soyutlamaktır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Öyle ya, bir sektör 4KB tutarmış, kime ne? </a:t>
            </a:r>
            <a:r>
              <a:rPr lang="tr-TR" sz="3600" dirty="0">
                <a:sym typeface="Wingdings" panose="05000000000000000000" pitchFamily="2" charset="2"/>
              </a:rPr>
              <a:t></a:t>
            </a:r>
            <a:endParaRPr lang="tr-TR" dirty="0"/>
          </a:p>
          <a:p>
            <a:r>
              <a:rPr lang="tr-TR" dirty="0"/>
              <a:t>Sadece </a:t>
            </a:r>
            <a:r>
              <a:rPr lang="tr-TR" b="1" i="1" dirty="0">
                <a:solidFill>
                  <a:srgbClr val="FF0000"/>
                </a:solidFill>
              </a:rPr>
              <a:t>device driver</a:t>
            </a:r>
            <a:r>
              <a:rPr lang="tr-TR" dirty="0"/>
              <a:t> kendisine atanmış olan cihazın özelliklerini bilir.</a:t>
            </a:r>
          </a:p>
          <a:p>
            <a:r>
              <a:rPr lang="tr-TR" dirty="0"/>
              <a:t>I/O sistemi aşağıdaki bileşenlere sahiptir:</a:t>
            </a:r>
          </a:p>
          <a:p>
            <a:pPr lvl="1"/>
            <a:r>
              <a:rPr lang="tr-TR" dirty="0"/>
              <a:t>Hafıza yönetim bileşeni (</a:t>
            </a:r>
            <a:r>
              <a:rPr lang="tr-TR" b="1" i="1" dirty="0">
                <a:solidFill>
                  <a:srgbClr val="FF0000"/>
                </a:solidFill>
              </a:rPr>
              <a:t>buffering</a:t>
            </a:r>
            <a:r>
              <a:rPr lang="tr-TR" dirty="0"/>
              <a:t>, </a:t>
            </a:r>
            <a:r>
              <a:rPr lang="tr-TR" b="1" i="1" dirty="0">
                <a:solidFill>
                  <a:srgbClr val="FF0000"/>
                </a:solidFill>
              </a:rPr>
              <a:t>caching</a:t>
            </a:r>
            <a:r>
              <a:rPr lang="tr-TR" dirty="0"/>
              <a:t> ve </a:t>
            </a:r>
            <a:r>
              <a:rPr lang="tr-TR" b="1" i="1" dirty="0">
                <a:solidFill>
                  <a:srgbClr val="FF0000"/>
                </a:solidFill>
              </a:rPr>
              <a:t>spooling</a:t>
            </a:r>
            <a:r>
              <a:rPr lang="tr-TR" dirty="0"/>
              <a:t>),</a:t>
            </a:r>
          </a:p>
          <a:p>
            <a:pPr lvl="1"/>
            <a:r>
              <a:rPr lang="tr-TR" dirty="0"/>
              <a:t>Device driver arayüzü,</a:t>
            </a:r>
          </a:p>
          <a:p>
            <a:pPr lvl="1"/>
            <a:r>
              <a:rPr lang="tr-TR" dirty="0"/>
              <a:t>Donanımlar için driver.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4121342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b="1" dirty="0">
                <a:solidFill>
                  <a:srgbClr val="FF0000"/>
                </a:solidFill>
              </a:rPr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17744280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Koruma ve güvenlik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Bir bilgisayar sistemi </a:t>
            </a:r>
          </a:p>
          <a:p>
            <a:pPr lvl="1"/>
            <a:r>
              <a:rPr lang="tr-TR" dirty="0"/>
              <a:t>birden fazla kullanıcının erişimine açıksa ve </a:t>
            </a:r>
          </a:p>
          <a:p>
            <a:pPr lvl="1"/>
            <a:r>
              <a:rPr lang="tr-TR" dirty="0"/>
              <a:t>birden çok işlemcinin eş zamanlı işlemine izin veriyorsa, 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b="1" dirty="0"/>
              <a:t>verilere erişimin düzenlenmesi zorunludur</a:t>
            </a:r>
            <a:r>
              <a:rPr lang="tr-TR" dirty="0"/>
              <a:t>.</a:t>
            </a:r>
          </a:p>
          <a:p>
            <a:r>
              <a:rPr lang="tr-TR" dirty="0"/>
              <a:t>İşlemciye, dosyalara, hafıza segment’lerine ve diğer kaynaklara </a:t>
            </a:r>
            <a:r>
              <a:rPr lang="tr-TR" b="1" dirty="0"/>
              <a:t>sadece yetkisi olan</a:t>
            </a:r>
            <a:r>
              <a:rPr lang="tr-TR" dirty="0"/>
              <a:t> process’lerin erişimine izin verilmelidir. </a:t>
            </a:r>
          </a:p>
          <a:p>
            <a:r>
              <a:rPr lang="tr-TR" dirty="0"/>
              <a:t>Bilgisayar sistemindeki kaynaklara kullanıcıların veya process’lerin erişiminin denetlenmesine </a:t>
            </a:r>
            <a:r>
              <a:rPr lang="tr-TR" b="1" dirty="0"/>
              <a:t>koruma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protection</a:t>
            </a:r>
            <a:r>
              <a:rPr lang="tr-TR" dirty="0"/>
              <a:t>) denilmektedir.</a:t>
            </a:r>
          </a:p>
          <a:p>
            <a:pPr lvl="1"/>
            <a:r>
              <a:rPr lang="tr-TR" dirty="0"/>
              <a:t>Protection oluşabilecek hataları arayüzde iken algılar ve sistemin güvenilirliğini artırır.</a:t>
            </a:r>
          </a:p>
          <a:p>
            <a:r>
              <a:rPr lang="tr-TR" dirty="0"/>
              <a:t>Koruma altındaki bir sistem yetkili ve yetkisiz kullanıcıları birbirinden ayırt eder.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717015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Koruma ve güvenlik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Bir sistem yeterli korumaya sahip olsa da </a:t>
            </a:r>
            <a:r>
              <a:rPr lang="tr-TR" sz="2400" b="1" dirty="0"/>
              <a:t>hatalara ve uygun olmayan erişimlere elverişli olabilir</a:t>
            </a:r>
            <a:r>
              <a:rPr lang="tr-TR" sz="2400" dirty="0"/>
              <a:t>. </a:t>
            </a:r>
          </a:p>
          <a:p>
            <a:r>
              <a:rPr lang="tr-TR" sz="2400" dirty="0"/>
              <a:t>Örneğin, </a:t>
            </a:r>
          </a:p>
          <a:p>
            <a:pPr lvl="1"/>
            <a:r>
              <a:rPr lang="tr-TR" sz="2000" dirty="0"/>
              <a:t>sisteme erişim yetkisi olan bir kişinin bilgileri çalınabilir,</a:t>
            </a:r>
          </a:p>
          <a:p>
            <a:pPr lvl="1"/>
            <a:r>
              <a:rPr lang="tr-TR" sz="2000" dirty="0"/>
              <a:t>bilgileri silinebilir, </a:t>
            </a:r>
          </a:p>
          <a:p>
            <a:pPr lvl="1"/>
            <a:r>
              <a:rPr lang="tr-TR" sz="2000" dirty="0"/>
              <a:t>kopyalanabilir, </a:t>
            </a:r>
          </a:p>
          <a:p>
            <a:pPr lvl="1"/>
            <a:r>
              <a:rPr lang="tr-TR" sz="2000" dirty="0"/>
              <a:t>dosyaları kalıcı hasara uğrayabilir. </a:t>
            </a:r>
          </a:p>
          <a:p>
            <a:r>
              <a:rPr lang="tr-TR" sz="2400" b="1" dirty="0"/>
              <a:t>Güvenlik</a:t>
            </a:r>
            <a:r>
              <a:rPr lang="tr-TR" sz="2400" dirty="0"/>
              <a:t> (</a:t>
            </a:r>
            <a:r>
              <a:rPr lang="tr-TR" sz="2400" b="1" i="1" dirty="0">
                <a:solidFill>
                  <a:srgbClr val="FF0000"/>
                </a:solidFill>
              </a:rPr>
              <a:t>security</a:t>
            </a:r>
            <a:r>
              <a:rPr lang="tr-TR" sz="2400" dirty="0"/>
              <a:t>) bir sistemi dışarıdan veya içeriden </a:t>
            </a:r>
            <a:r>
              <a:rPr lang="tr-TR" sz="2400" b="1" dirty="0"/>
              <a:t>saldırılara karşı korumayı</a:t>
            </a:r>
            <a:r>
              <a:rPr lang="tr-TR" sz="2400" dirty="0"/>
              <a:t> amaçlar.</a:t>
            </a:r>
          </a:p>
        </p:txBody>
      </p:sp>
    </p:spTree>
    <p:extLst>
      <p:ext uri="{BB962C8B-B14F-4D97-AF65-F5344CB8AC3E}">
        <p14:creationId xmlns:p14="http://schemas.microsoft.com/office/powerpoint/2010/main" val="17232586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Koruma ve güvenlik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Bu saldırılar </a:t>
            </a:r>
            <a:r>
              <a:rPr lang="tr-TR" sz="2400" b="1" dirty="0"/>
              <a:t>virüsler, worm’lar, DoS</a:t>
            </a:r>
            <a:r>
              <a:rPr lang="tr-TR" sz="2400" dirty="0"/>
              <a:t>, … gibi çok farklı şekillerde olabilir.</a:t>
            </a:r>
          </a:p>
          <a:p>
            <a:r>
              <a:rPr lang="tr-TR" sz="2400" dirty="0"/>
              <a:t>Bu saldırılardan korunmayı bazı işletim sistemleri </a:t>
            </a:r>
            <a:r>
              <a:rPr lang="tr-TR" sz="2400" b="1" dirty="0"/>
              <a:t>görev olarak düşünürken</a:t>
            </a:r>
            <a:r>
              <a:rPr lang="tr-TR" sz="2400" dirty="0"/>
              <a:t>, bazı işletim sistemleri bu işleri </a:t>
            </a:r>
            <a:r>
              <a:rPr lang="tr-TR" sz="2400" b="1" dirty="0"/>
              <a:t>diğer yazılımlara bırakır</a:t>
            </a:r>
            <a:r>
              <a:rPr lang="tr-TR" sz="2400" dirty="0"/>
              <a:t>.</a:t>
            </a:r>
          </a:p>
          <a:p>
            <a:r>
              <a:rPr lang="tr-TR" sz="2400" dirty="0"/>
              <a:t>Protection ve security, sistemdeki tüm kullanıcıların birbirinden ayırt edilebilmesini gerektirir.</a:t>
            </a:r>
          </a:p>
          <a:p>
            <a:r>
              <a:rPr lang="tr-TR" sz="2400" dirty="0"/>
              <a:t>Çoğu işletim sistemi bunu </a:t>
            </a:r>
            <a:r>
              <a:rPr lang="tr-TR" sz="2400" b="1" dirty="0"/>
              <a:t>kullanıcı kimlikleri</a:t>
            </a:r>
            <a:r>
              <a:rPr lang="tr-TR" sz="2400" dirty="0"/>
              <a:t> (</a:t>
            </a:r>
            <a:r>
              <a:rPr lang="tr-TR" sz="2400" b="1" i="1" dirty="0">
                <a:solidFill>
                  <a:srgbClr val="FF0000"/>
                </a:solidFill>
              </a:rPr>
              <a:t>user ID</a:t>
            </a:r>
            <a:r>
              <a:rPr lang="tr-TR" sz="2400" dirty="0"/>
              <a:t>) ile yapar.</a:t>
            </a:r>
          </a:p>
          <a:p>
            <a:r>
              <a:rPr lang="tr-TR" sz="2400" dirty="0"/>
              <a:t>Grup ID veya </a:t>
            </a:r>
            <a:r>
              <a:rPr lang="tr-TR" sz="2400" b="1" dirty="0"/>
              <a:t>sistem yöneticisi</a:t>
            </a:r>
            <a:r>
              <a:rPr lang="tr-TR" sz="2400" dirty="0"/>
              <a:t> (</a:t>
            </a:r>
            <a:r>
              <a:rPr lang="tr-TR" sz="2400" b="1" i="1" dirty="0">
                <a:solidFill>
                  <a:srgbClr val="FF0000"/>
                </a:solidFill>
              </a:rPr>
              <a:t>admin</a:t>
            </a:r>
            <a:r>
              <a:rPr lang="tr-TR" sz="2400" dirty="0"/>
              <a:t>) tanımlamaları da yapılabilir.</a:t>
            </a:r>
            <a:endParaRPr lang="tr-TR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901903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b="1" dirty="0">
                <a:solidFill>
                  <a:srgbClr val="FF0000"/>
                </a:solidFill>
              </a:rPr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19609175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46184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59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413580"/>
          </a:xfrm>
        </p:spPr>
        <p:txBody>
          <a:bodyPr>
            <a:normAutofit/>
          </a:bodyPr>
          <a:lstStyle/>
          <a:p>
            <a:r>
              <a:rPr lang="tr-TR" dirty="0"/>
              <a:t>İşletim sistemleri kernel algoritmalarında veri yapılarını sıklıkla kullanır.</a:t>
            </a:r>
          </a:p>
          <a:p>
            <a:pPr lvl="1"/>
            <a:r>
              <a:rPr lang="tr-TR" dirty="0"/>
              <a:t>Bağlı listeler (linked list)</a:t>
            </a:r>
          </a:p>
          <a:p>
            <a:pPr lvl="1"/>
            <a:r>
              <a:rPr lang="tr-TR" dirty="0"/>
              <a:t>Yığın (stack)</a:t>
            </a:r>
          </a:p>
          <a:p>
            <a:pPr lvl="1"/>
            <a:r>
              <a:rPr lang="tr-TR" dirty="0"/>
              <a:t>Kuyruk (queue)</a:t>
            </a:r>
          </a:p>
          <a:p>
            <a:pPr lvl="1"/>
            <a:r>
              <a:rPr lang="tr-TR" dirty="0"/>
              <a:t>Ağaç (tree)</a:t>
            </a:r>
          </a:p>
          <a:p>
            <a:pPr lvl="1"/>
            <a:r>
              <a:rPr lang="tr-TR" dirty="0"/>
              <a:t>Hash fonksiyonları</a:t>
            </a:r>
          </a:p>
          <a:p>
            <a:pPr lvl="1"/>
            <a:r>
              <a:rPr lang="tr-TR" dirty="0"/>
              <a:t>Bitmap</a:t>
            </a:r>
          </a:p>
        </p:txBody>
      </p:sp>
    </p:spTree>
    <p:extLst>
      <p:ext uri="{BB962C8B-B14F-4D97-AF65-F5344CB8AC3E}">
        <p14:creationId xmlns:p14="http://schemas.microsoft.com/office/powerpoint/2010/main" val="51847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6519E-4570-4241-9784-388375E3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İşletim sistemi ne iş yapar?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0EDEE5D-4C9C-4A79-B899-FD3CC960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286E32-B523-4814-BCC7-97DA95761B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1800" b="1" dirty="0"/>
              <a:t>İşletim sistemi bilgisayar donanımını yöneten bir programdır.</a:t>
            </a:r>
          </a:p>
          <a:p>
            <a:r>
              <a:rPr lang="tr-TR" sz="1800" dirty="0"/>
              <a:t>Kullanıcı ile bilgisayar donanımı arasında aracı olarak görev yapar.</a:t>
            </a:r>
          </a:p>
          <a:p>
            <a:r>
              <a:rPr lang="tr-TR" sz="1800" dirty="0"/>
              <a:t>Bazı işletim sistemlerinde (server tipi) </a:t>
            </a:r>
            <a:r>
              <a:rPr lang="tr-TR" sz="1800" b="1" dirty="0"/>
              <a:t>etkinlik</a:t>
            </a:r>
            <a:r>
              <a:rPr lang="tr-TR" sz="1800" dirty="0"/>
              <a:t>, bazılarında (mobil, client tipi) ise </a:t>
            </a:r>
            <a:r>
              <a:rPr lang="tr-TR" sz="1800" b="1" dirty="0"/>
              <a:t>kullanılabilirlik</a:t>
            </a:r>
            <a:r>
              <a:rPr lang="tr-TR" sz="1800" dirty="0"/>
              <a:t> önemlidir.</a:t>
            </a:r>
          </a:p>
          <a:p>
            <a:r>
              <a:rPr lang="tr-TR" sz="1800" b="1" dirty="0"/>
              <a:t>Bir bilgisayar sistemi genel olarak 4 bileşene ayrılabilir:</a:t>
            </a:r>
          </a:p>
          <a:p>
            <a:pPr lvl="1"/>
            <a:r>
              <a:rPr lang="tr-TR" sz="1500" dirty="0"/>
              <a:t>Donanım (Lojik ve Mimari dersleri)</a:t>
            </a:r>
          </a:p>
          <a:p>
            <a:pPr lvl="1"/>
            <a:r>
              <a:rPr lang="tr-TR" sz="1500" dirty="0"/>
              <a:t>İşletim sistemi</a:t>
            </a:r>
          </a:p>
          <a:p>
            <a:pPr lvl="1"/>
            <a:r>
              <a:rPr lang="tr-TR" sz="1500" dirty="0"/>
              <a:t>Uygulama programları (Word/Excel, C#, Python, Unity)</a:t>
            </a:r>
          </a:p>
          <a:p>
            <a:pPr lvl="1"/>
            <a:r>
              <a:rPr lang="tr-TR" sz="1500" dirty="0"/>
              <a:t>Kullanıcılar</a:t>
            </a:r>
          </a:p>
          <a:p>
            <a:r>
              <a:rPr lang="tr-TR" sz="1800" b="1" dirty="0"/>
              <a:t>Donanım (CPU, memory, I/O cihazları) temel kaynakları sağlar.</a:t>
            </a:r>
          </a:p>
          <a:p>
            <a:r>
              <a:rPr lang="tr-TR" sz="1800" b="1" dirty="0"/>
              <a:t>Uygulama programları </a:t>
            </a:r>
            <a:r>
              <a:rPr lang="tr-TR" sz="1800" dirty="0"/>
              <a:t>(kelime işlemciler, derleyiciler, Web tarayıcılar) bu kaynakların kullanıcı problemlerinde nasıl kullanılacağını belirler.</a:t>
            </a:r>
          </a:p>
        </p:txBody>
      </p:sp>
    </p:spTree>
    <p:extLst>
      <p:ext uri="{BB962C8B-B14F-4D97-AF65-F5344CB8AC3E}">
        <p14:creationId xmlns:p14="http://schemas.microsoft.com/office/powerpoint/2010/main" val="674504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A210569-668D-4447-A616-5F4B4E8A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45224"/>
            <a:ext cx="8064896" cy="118478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46184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60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413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Bağlı listeler</a:t>
            </a:r>
          </a:p>
          <a:p>
            <a:r>
              <a:rPr lang="tr-TR" dirty="0"/>
              <a:t>Bir dizi (</a:t>
            </a:r>
            <a:r>
              <a:rPr lang="tr-TR" b="1" i="1" dirty="0">
                <a:solidFill>
                  <a:srgbClr val="FF0000"/>
                </a:solidFill>
              </a:rPr>
              <a:t>array</a:t>
            </a:r>
            <a:r>
              <a:rPr lang="tr-TR" dirty="0"/>
              <a:t>) basit bir veri yapısıdır ve elemanlara doğrudan erişim sağlar.</a:t>
            </a:r>
          </a:p>
          <a:p>
            <a:pPr lvl="1"/>
            <a:r>
              <a:rPr lang="tr-TR" dirty="0"/>
              <a:t>Dizilerde elemanların </a:t>
            </a:r>
            <a:r>
              <a:rPr lang="tr-TR" b="1" dirty="0"/>
              <a:t>boyutları sabittir</a:t>
            </a:r>
            <a:r>
              <a:rPr lang="tr-TR" dirty="0"/>
              <a:t> ve bir elemana doğrudan erişmek için önündeki eleman sayısı ile bir elemanın boyutu çarpılır.</a:t>
            </a:r>
          </a:p>
          <a:p>
            <a:r>
              <a:rPr lang="tr-TR" dirty="0"/>
              <a:t>Ancak çoğu uygulamalarda elemanlar </a:t>
            </a:r>
            <a:r>
              <a:rPr lang="tr-TR" b="1" dirty="0"/>
              <a:t>farklı boyutlarda</a:t>
            </a:r>
            <a:r>
              <a:rPr lang="tr-TR" dirty="0"/>
              <a:t> olabilir. </a:t>
            </a:r>
          </a:p>
          <a:p>
            <a:r>
              <a:rPr lang="tr-TR" dirty="0"/>
              <a:t>Bu durumda, </a:t>
            </a:r>
            <a:r>
              <a:rPr lang="tr-TR" b="1" dirty="0"/>
              <a:t>bağlı listeler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linked lists</a:t>
            </a:r>
            <a:r>
              <a:rPr lang="tr-TR" dirty="0"/>
              <a:t>) kullanılır.</a:t>
            </a:r>
          </a:p>
          <a:p>
            <a:r>
              <a:rPr lang="tr-TR" dirty="0"/>
              <a:t>Bağlı listeler, bir grup veriyi art arda sıralı halde tutar ve doğrudan erişime olanak sağlar.</a:t>
            </a:r>
            <a:endParaRPr lang="tr-TR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3612583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46184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61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413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Bağlı listeler</a:t>
            </a:r>
          </a:p>
          <a:p>
            <a:pPr lvl="1"/>
            <a:r>
              <a:rPr lang="tr-TR" b="1" dirty="0"/>
              <a:t>bir bağlı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singly linked list</a:t>
            </a:r>
            <a:r>
              <a:rPr lang="tr-TR" dirty="0"/>
              <a:t>), </a:t>
            </a:r>
          </a:p>
          <a:p>
            <a:pPr lvl="1"/>
            <a:r>
              <a:rPr lang="tr-TR" b="1" dirty="0"/>
              <a:t>iki bağlı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doubly linked list</a:t>
            </a:r>
            <a:r>
              <a:rPr lang="tr-TR" dirty="0"/>
              <a:t>) veya</a:t>
            </a:r>
          </a:p>
          <a:p>
            <a:pPr lvl="1"/>
            <a:r>
              <a:rPr lang="tr-TR" b="1" dirty="0"/>
              <a:t>dairesel bağlı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circularly linked list</a:t>
            </a:r>
            <a:r>
              <a:rPr lang="tr-TR" dirty="0"/>
              <a:t>) olabilir.</a:t>
            </a:r>
            <a:endParaRPr lang="tr-TR" b="1" i="1" u="sng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30115BE-FB07-44CD-AE09-742081120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2" y="3104445"/>
            <a:ext cx="7397992" cy="121636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2DF3BA3-3384-4782-9DCD-2D403358A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31" y="4798981"/>
            <a:ext cx="7362256" cy="14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003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46184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62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413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Bağlı listeler</a:t>
            </a:r>
          </a:p>
          <a:p>
            <a:r>
              <a:rPr lang="tr-TR" sz="2400" dirty="0"/>
              <a:t>Bağlı listelerde bir elemana erişim performansı O(n)’dir (</a:t>
            </a:r>
            <a:r>
              <a:rPr lang="tr-TR" sz="2400" b="1" i="1" dirty="0">
                <a:solidFill>
                  <a:srgbClr val="FF0000"/>
                </a:solidFill>
              </a:rPr>
              <a:t>worst case</a:t>
            </a:r>
            <a:r>
              <a:rPr lang="tr-TR" sz="2400" dirty="0"/>
              <a:t>).</a:t>
            </a:r>
          </a:p>
          <a:p>
            <a:r>
              <a:rPr lang="tr-TR" sz="2400" dirty="0"/>
              <a:t>Tek bağlı listenin tanımı aşağıdaki gibi yapılabilir.</a:t>
            </a:r>
            <a:endParaRPr lang="tr-TR" b="1" i="1" u="sng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D48C1DA-5A38-4271-AFDA-D020236C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03" y="2924945"/>
            <a:ext cx="647665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95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800" b="1" i="1" u="sng" dirty="0"/>
              <a:t>Yığın</a:t>
            </a:r>
          </a:p>
          <a:p>
            <a:r>
              <a:rPr lang="tr-TR" sz="2800" dirty="0"/>
              <a:t>Yığınlar (</a:t>
            </a:r>
            <a:r>
              <a:rPr lang="tr-TR" sz="2800" b="1" i="1" dirty="0">
                <a:solidFill>
                  <a:srgbClr val="FF0000"/>
                </a:solidFill>
              </a:rPr>
              <a:t>stack</a:t>
            </a:r>
            <a:r>
              <a:rPr lang="tr-TR" sz="2800" dirty="0"/>
              <a:t>) </a:t>
            </a:r>
            <a:r>
              <a:rPr lang="tr-TR" sz="2800" b="1" dirty="0"/>
              <a:t>son gelen ilk çıkar</a:t>
            </a:r>
            <a:r>
              <a:rPr lang="tr-TR" sz="2800" dirty="0"/>
              <a:t> (</a:t>
            </a:r>
            <a:r>
              <a:rPr lang="tr-TR" sz="2800" b="1" i="1" dirty="0">
                <a:solidFill>
                  <a:srgbClr val="FF0000"/>
                </a:solidFill>
              </a:rPr>
              <a:t>last in first out - LIFO</a:t>
            </a:r>
            <a:r>
              <a:rPr lang="tr-TR" sz="2800" dirty="0"/>
              <a:t>) şeklinde çalışan veri yapılarıdır.</a:t>
            </a:r>
          </a:p>
          <a:p>
            <a:pPr lvl="1"/>
            <a:r>
              <a:rPr lang="tr-TR" sz="2400" dirty="0"/>
              <a:t>Stack üzerine yeni eleman eklemek için </a:t>
            </a:r>
            <a:r>
              <a:rPr lang="tr-TR" sz="2400" b="1" i="1" dirty="0">
                <a:solidFill>
                  <a:srgbClr val="FF0000"/>
                </a:solidFill>
              </a:rPr>
              <a:t>push</a:t>
            </a:r>
            <a:r>
              <a:rPr lang="tr-TR" sz="2400" dirty="0"/>
              <a:t>, </a:t>
            </a:r>
          </a:p>
          <a:p>
            <a:pPr lvl="1"/>
            <a:r>
              <a:rPr lang="tr-TR" sz="2400" dirty="0"/>
              <a:t>Stack üzerinden son eklenen elemanı almak için </a:t>
            </a:r>
            <a:r>
              <a:rPr lang="tr-TR" sz="2400" b="1" i="1" dirty="0">
                <a:solidFill>
                  <a:srgbClr val="FF0000"/>
                </a:solidFill>
              </a:rPr>
              <a:t>pop</a:t>
            </a:r>
            <a:r>
              <a:rPr lang="tr-TR" sz="2400" dirty="0"/>
              <a:t> </a:t>
            </a:r>
          </a:p>
          <a:p>
            <a:pPr marL="0" indent="0">
              <a:buNone/>
            </a:pPr>
            <a:r>
              <a:rPr lang="tr-TR" sz="2800" dirty="0"/>
              <a:t>   işlevleri kullanılır.</a:t>
            </a:r>
          </a:p>
          <a:p>
            <a:r>
              <a:rPr lang="tr-TR" sz="2800" dirty="0"/>
              <a:t>İşletim sistemleri, iç içe fonksiyon çağırmalarında stack yapısını kullanır. parametreler, lokal değişkenler ve dönüş adresi stack üzerine saklanır.</a:t>
            </a:r>
          </a:p>
          <a:p>
            <a:r>
              <a:rPr lang="tr-TR" sz="2800" dirty="0"/>
              <a:t>Stack bellek şuralarda kullanılır:</a:t>
            </a:r>
          </a:p>
          <a:p>
            <a:pPr lvl="1"/>
            <a:r>
              <a:rPr lang="tr-TR" sz="2400" dirty="0"/>
              <a:t>Yeni fonksiyona geçiş yaparken ve geri dönerken,</a:t>
            </a:r>
          </a:p>
          <a:p>
            <a:pPr lvl="1"/>
            <a:r>
              <a:rPr lang="tr-TR" sz="2400" dirty="0"/>
              <a:t>Interrupt altyordamına geçiş yaparken ve geri dönerken.</a:t>
            </a:r>
          </a:p>
        </p:txBody>
      </p:sp>
    </p:spTree>
    <p:extLst>
      <p:ext uri="{BB962C8B-B14F-4D97-AF65-F5344CB8AC3E}">
        <p14:creationId xmlns:p14="http://schemas.microsoft.com/office/powerpoint/2010/main" val="28470999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Kuyruk</a:t>
            </a:r>
          </a:p>
          <a:p>
            <a:r>
              <a:rPr lang="tr-TR" dirty="0"/>
              <a:t>Kuyruklar (</a:t>
            </a:r>
            <a:r>
              <a:rPr lang="tr-TR" b="1" i="1" dirty="0">
                <a:solidFill>
                  <a:srgbClr val="FF0000"/>
                </a:solidFill>
              </a:rPr>
              <a:t>queue</a:t>
            </a:r>
            <a:r>
              <a:rPr lang="tr-TR" dirty="0"/>
              <a:t>) </a:t>
            </a:r>
            <a:r>
              <a:rPr lang="tr-TR" b="1" dirty="0"/>
              <a:t>ilk gelen ilk çıkar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first in first out - FIFO</a:t>
            </a:r>
            <a:r>
              <a:rPr lang="tr-TR" dirty="0"/>
              <a:t>) şeklinde çalışan veri yapılarıdır.</a:t>
            </a:r>
          </a:p>
          <a:p>
            <a:r>
              <a:rPr lang="tr-TR" dirty="0"/>
              <a:t>Bir kuyruk üzerine yeni eleman eklendiğinde en sona kaydedilir, bir kuyruk üzerinden eleman alındığında en baştaki alınır.</a:t>
            </a:r>
          </a:p>
          <a:p>
            <a:r>
              <a:rPr lang="tr-TR" dirty="0"/>
              <a:t>İşletim sistemleri, </a:t>
            </a:r>
          </a:p>
          <a:p>
            <a:pPr lvl="1"/>
            <a:r>
              <a:rPr lang="tr-TR" dirty="0"/>
              <a:t>Yazıcıya iş gönderirken, </a:t>
            </a:r>
          </a:p>
          <a:p>
            <a:pPr lvl="1"/>
            <a:r>
              <a:rPr lang="tr-TR" dirty="0"/>
              <a:t>İşlemci tarafından çalıştırılmak için bekleyen görevlerin yönetiminde </a:t>
            </a:r>
          </a:p>
          <a:p>
            <a:pPr marL="0" indent="0">
              <a:buNone/>
            </a:pPr>
            <a:r>
              <a:rPr lang="tr-TR" dirty="0"/>
              <a:t>  kuyruk yapısını kullanır.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7642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Ağaçlar</a:t>
            </a:r>
          </a:p>
          <a:p>
            <a:r>
              <a:rPr lang="tr-TR" dirty="0"/>
              <a:t>Ağaçlar (</a:t>
            </a:r>
            <a:r>
              <a:rPr lang="tr-TR" b="1" i="1" dirty="0">
                <a:solidFill>
                  <a:srgbClr val="FF0000"/>
                </a:solidFill>
              </a:rPr>
              <a:t>tree</a:t>
            </a:r>
            <a:r>
              <a:rPr lang="tr-TR" dirty="0"/>
              <a:t>) veriyi hiyerarşik şekilde göstermek için kullanılır.</a:t>
            </a:r>
          </a:p>
          <a:p>
            <a:r>
              <a:rPr lang="tr-TR" dirty="0"/>
              <a:t>Ağaçlarda veriler </a:t>
            </a:r>
            <a:r>
              <a:rPr lang="tr-TR" b="1" i="1" dirty="0">
                <a:solidFill>
                  <a:srgbClr val="FF0000"/>
                </a:solidFill>
              </a:rPr>
              <a:t>parent-child</a:t>
            </a:r>
            <a:r>
              <a:rPr lang="tr-TR" dirty="0"/>
              <a:t> ilişkisiyle tanımlanır.</a:t>
            </a:r>
          </a:p>
          <a:p>
            <a:r>
              <a:rPr lang="tr-TR" dirty="0"/>
              <a:t>Genel olarak bir düğümde istenildiği kadar child olabilir.</a:t>
            </a:r>
          </a:p>
          <a:p>
            <a:pPr lvl="1"/>
            <a:r>
              <a:rPr lang="tr-TR" b="1" dirty="0"/>
              <a:t>İkilik ağaçlarda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binary tree</a:t>
            </a:r>
            <a:r>
              <a:rPr lang="tr-TR" dirty="0"/>
              <a:t>) ise bir düğüm iki child düğüme sahip olabilir.</a:t>
            </a:r>
          </a:p>
          <a:p>
            <a:pPr lvl="1"/>
            <a:r>
              <a:rPr lang="tr-TR" b="1" dirty="0"/>
              <a:t>Binary arama ağaçlarda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binary search tree</a:t>
            </a:r>
            <a:r>
              <a:rPr lang="tr-TR" dirty="0"/>
              <a:t>) bir elemana erişim </a:t>
            </a:r>
            <a:r>
              <a:rPr lang="en-US" dirty="0"/>
              <a:t>performansı O(n)’dir (worst case).</a:t>
            </a:r>
          </a:p>
          <a:p>
            <a:pPr lvl="1"/>
            <a:r>
              <a:rPr lang="tr-TR" b="1" dirty="0"/>
              <a:t>Dengelenmiş binary arama ağaçlarda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balanced binary search tree</a:t>
            </a:r>
            <a:r>
              <a:rPr lang="tr-TR" dirty="0"/>
              <a:t>) bir elemana erişim performansı O(log n)’dir (worst case).</a:t>
            </a:r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21447740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5ECC2FD-2D75-49D0-9723-DC4BE8A67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92896"/>
            <a:ext cx="8229600" cy="419659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Ağaçlar</a:t>
            </a:r>
          </a:p>
          <a:p>
            <a:r>
              <a:rPr lang="tr-TR" dirty="0"/>
              <a:t>Bir ağaç (</a:t>
            </a:r>
            <a:r>
              <a:rPr lang="tr-TR" b="1" i="1" dirty="0">
                <a:solidFill>
                  <a:srgbClr val="FF0000"/>
                </a:solidFill>
              </a:rPr>
              <a:t>tree</a:t>
            </a:r>
            <a:r>
              <a:rPr lang="tr-TR" dirty="0"/>
              <a:t>) veriyi hiyerarşik şekilde göstermek için kullanılır.</a:t>
            </a:r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35086478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Hash fonksiyonları</a:t>
            </a:r>
          </a:p>
          <a:p>
            <a:r>
              <a:rPr lang="tr-TR" dirty="0"/>
              <a:t>Bir kırım/hash fonksiyonu (</a:t>
            </a:r>
            <a:r>
              <a:rPr lang="tr-TR" b="1" i="1" dirty="0">
                <a:solidFill>
                  <a:srgbClr val="FF0000"/>
                </a:solidFill>
              </a:rPr>
              <a:t>hash function</a:t>
            </a:r>
            <a:r>
              <a:rPr lang="tr-TR" dirty="0"/>
              <a:t>) giriş olarak veri alır, bu veri üzerinde sayısal bir işlem yapar ve bir sayısal değer döndürür.</a:t>
            </a:r>
          </a:p>
          <a:p>
            <a:pPr lvl="1"/>
            <a:r>
              <a:rPr lang="tr-TR" dirty="0"/>
              <a:t>Geriye dönük bilgi edinme imkansızdır.</a:t>
            </a:r>
          </a:p>
          <a:p>
            <a:r>
              <a:rPr lang="tr-TR" dirty="0"/>
              <a:t>Hash fonksiyonlarında veriye erişim performansı O(1)’dir. </a:t>
            </a:r>
          </a:p>
          <a:p>
            <a:r>
              <a:rPr lang="tr-TR" dirty="0"/>
              <a:t>Hash map, bir anahtar ile değer eşleştirmesi</a:t>
            </a:r>
            <a:br>
              <a:rPr lang="tr-TR" dirty="0"/>
            </a:br>
            <a:r>
              <a:rPr lang="tr-TR" dirty="0"/>
              <a:t>yapar. </a:t>
            </a:r>
          </a:p>
          <a:p>
            <a:r>
              <a:rPr lang="tr-TR" dirty="0"/>
              <a:t>Eşleştirme genellikle</a:t>
            </a:r>
            <a:br>
              <a:rPr lang="tr-TR" dirty="0"/>
            </a:br>
            <a:r>
              <a:rPr lang="tr-TR" dirty="0"/>
              <a:t>tekildir.</a:t>
            </a:r>
            <a:endParaRPr lang="tr-TR" sz="21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3728F78-6513-4CEE-815E-D9A99F5C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69160"/>
            <a:ext cx="4392488" cy="18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916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Hash fonksiyonları</a:t>
            </a:r>
          </a:p>
          <a:p>
            <a:r>
              <a:rPr lang="tr-TR" sz="2400" dirty="0"/>
              <a:t>Çok kullanılan bir fonksiyon örneği: </a:t>
            </a:r>
          </a:p>
          <a:p>
            <a:pPr lvl="1"/>
            <a:r>
              <a:rPr lang="tr-TR" sz="2000" dirty="0">
                <a:latin typeface="Lucida Console" panose="020B0609040504020204" pitchFamily="49" charset="0"/>
              </a:rPr>
              <a:t>MD5(‘ali’)= 86318e52f5ed4801abe1d13d509443de</a:t>
            </a:r>
          </a:p>
          <a:p>
            <a:pPr lvl="1"/>
            <a:r>
              <a:rPr lang="tr-TR" sz="2000" dirty="0">
                <a:latin typeface="Lucida Console" panose="020B0609040504020204" pitchFamily="49" charset="0"/>
              </a:rPr>
              <a:t>MD5(‘Ali’)= 7a9b46ab6d983a85dd4d9a1aa64a3945</a:t>
            </a:r>
          </a:p>
          <a:p>
            <a:r>
              <a:rPr lang="tr-TR" sz="2400" dirty="0"/>
              <a:t>Başka bir örnek fonksiyon:</a:t>
            </a:r>
          </a:p>
          <a:p>
            <a:pPr lvl="1"/>
            <a:r>
              <a:rPr lang="tr-TR" sz="2000" dirty="0">
                <a:latin typeface="Lucida Console" panose="020B0609040504020204" pitchFamily="49" charset="0"/>
              </a:rPr>
              <a:t>H = ascii( ilk_harf );</a:t>
            </a:r>
          </a:p>
          <a:p>
            <a:pPr lvl="1"/>
            <a:r>
              <a:rPr lang="tr-TR" sz="2000" dirty="0">
                <a:latin typeface="Lucida Console" panose="020B0609040504020204" pitchFamily="49" charset="0"/>
              </a:rPr>
              <a:t>H = (H * ascii( siradaki_harf ) ) mod 65536;</a:t>
            </a:r>
          </a:p>
          <a:p>
            <a:pPr lvl="1"/>
            <a:r>
              <a:rPr lang="tr-TR" sz="2000" dirty="0">
                <a:latin typeface="Lucida Console" panose="020B0609040504020204" pitchFamily="49" charset="0"/>
              </a:rPr>
              <a:t>‘ali’ </a:t>
            </a:r>
            <a:r>
              <a:rPr lang="tr-TR" sz="2000" dirty="0">
                <a:latin typeface="Lucida Console" panose="020B0609040504020204" pitchFamily="49" charset="0"/>
                <a:sym typeface="Wingdings" panose="05000000000000000000" pitchFamily="2" charset="2"/>
              </a:rPr>
              <a:t> h = ( ( 97 * 108</a:t>
            </a:r>
            <a:r>
              <a:rPr lang="tr-TR" sz="2000" dirty="0">
                <a:latin typeface="Lucida Console" panose="020B0609040504020204" pitchFamily="49" charset="0"/>
              </a:rPr>
              <a:t> ) mod 65536</a:t>
            </a:r>
            <a:r>
              <a:rPr lang="tr-TR" sz="2000" dirty="0">
                <a:latin typeface="Lucida Console" panose="020B0609040504020204" pitchFamily="49" charset="0"/>
                <a:sym typeface="Wingdings" panose="05000000000000000000" pitchFamily="2" charset="2"/>
              </a:rPr>
              <a:t> * 105</a:t>
            </a:r>
            <a:r>
              <a:rPr lang="tr-TR" sz="2000" dirty="0">
                <a:latin typeface="Lucida Console" panose="020B0609040504020204" pitchFamily="49" charset="0"/>
              </a:rPr>
              <a:t> )</a:t>
            </a:r>
            <a:br>
              <a:rPr lang="tr-TR" sz="2000" dirty="0">
                <a:latin typeface="Lucida Console" panose="020B0609040504020204" pitchFamily="49" charset="0"/>
              </a:rPr>
            </a:br>
            <a:r>
              <a:rPr lang="tr-TR" sz="2000" dirty="0">
                <a:latin typeface="Lucida Console" panose="020B0609040504020204" pitchFamily="49" charset="0"/>
              </a:rPr>
              <a:t>	   		mod 65536</a:t>
            </a:r>
            <a:r>
              <a:rPr lang="tr-TR" sz="2000" dirty="0">
                <a:latin typeface="Lucida Console" panose="020B0609040504020204" pitchFamily="49" charset="0"/>
                <a:sym typeface="Wingdings" panose="05000000000000000000" pitchFamily="2" charset="2"/>
              </a:rPr>
              <a:t> = 51404.</a:t>
            </a:r>
            <a:endParaRPr lang="tr-TR" sz="2000" dirty="0">
              <a:latin typeface="Lucida Console" panose="020B0609040504020204" pitchFamily="49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9785906-73C3-4884-8BFB-DB39D9F6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69160"/>
            <a:ext cx="4392488" cy="1861046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CD99F8B-8273-4D45-B80E-5756BE96A1E2}"/>
              </a:ext>
            </a:extLst>
          </p:cNvPr>
          <p:cNvCxnSpPr>
            <a:cxnSpLocks/>
          </p:cNvCxnSpPr>
          <p:nvPr/>
        </p:nvCxnSpPr>
        <p:spPr>
          <a:xfrm>
            <a:off x="5580112" y="4725144"/>
            <a:ext cx="1008112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43F7C3EC-EC1D-44D5-846F-1CACF93CF0AB}"/>
              </a:ext>
            </a:extLst>
          </p:cNvPr>
          <p:cNvCxnSpPr>
            <a:cxnSpLocks/>
          </p:cNvCxnSpPr>
          <p:nvPr/>
        </p:nvCxnSpPr>
        <p:spPr>
          <a:xfrm>
            <a:off x="1475656" y="4365104"/>
            <a:ext cx="4896544" cy="191923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E179BC2-1E29-4E65-B0AB-3DCD914889F0}"/>
              </a:ext>
            </a:extLst>
          </p:cNvPr>
          <p:cNvSpPr txBox="1"/>
          <p:nvPr/>
        </p:nvSpPr>
        <p:spPr>
          <a:xfrm>
            <a:off x="467544" y="6063679"/>
            <a:ext cx="313234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3937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sz="2400" dirty="0"/>
              <a:t>Bkz: CrackStation.net</a:t>
            </a:r>
          </a:p>
        </p:txBody>
      </p:sp>
    </p:spTree>
    <p:extLst>
      <p:ext uri="{BB962C8B-B14F-4D97-AF65-F5344CB8AC3E}">
        <p14:creationId xmlns:p14="http://schemas.microsoft.com/office/powerpoint/2010/main" val="1220080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Kernel veri yapıları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Bitmap</a:t>
            </a:r>
          </a:p>
          <a:p>
            <a:r>
              <a:rPr lang="tr-TR" dirty="0"/>
              <a:t>Bitmap’ler n adet binary bit ile oluşturulan dizgidir (</a:t>
            </a:r>
            <a:r>
              <a:rPr lang="tr-TR" b="1" i="1" dirty="0">
                <a:solidFill>
                  <a:srgbClr val="FF0000"/>
                </a:solidFill>
              </a:rPr>
              <a:t>string</a:t>
            </a:r>
            <a:r>
              <a:rPr lang="tr-TR" dirty="0"/>
              <a:t>).</a:t>
            </a:r>
          </a:p>
          <a:p>
            <a:pPr lvl="1"/>
            <a:r>
              <a:rPr lang="tr-TR" dirty="0"/>
              <a:t>Hash fonksiyonları gibi veriye erişim performansı O(1)’dir. </a:t>
            </a:r>
          </a:p>
          <a:p>
            <a:r>
              <a:rPr lang="tr-TR" dirty="0"/>
              <a:t>Cok sayıdaki kaynağın durumları ile ilgili bilgi (meşgul, kullanılabilir) bitlerle tutulabilir.</a:t>
            </a:r>
          </a:p>
          <a:p>
            <a:r>
              <a:rPr lang="tr-TR" dirty="0"/>
              <a:t>Örneğin:</a:t>
            </a:r>
          </a:p>
          <a:p>
            <a:pPr marL="0" indent="0">
              <a:buNone/>
            </a:pPr>
            <a:r>
              <a:rPr lang="tr-TR" sz="3000" dirty="0"/>
              <a:t>		001011101 </a:t>
            </a:r>
          </a:p>
          <a:p>
            <a:r>
              <a:rPr lang="tr-TR" dirty="0"/>
              <a:t>Yukarıdaki bitler için 0, 1, 3 ve 7.kaynaklar kullanılabilir. 2, 4, 5, 6 ve 8.kaynaklar meşgul durumdadır.</a:t>
            </a:r>
          </a:p>
          <a:p>
            <a:r>
              <a:rPr lang="tr-TR" dirty="0"/>
              <a:t>İşletim sistemi, disk bloklarının durumunu tutmak için bitmap kullanır.</a:t>
            </a:r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410980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6519E-4570-4241-9784-388375E3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İşletim sistemi ne iş yapar?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0EDEE5D-4C9C-4A79-B899-FD3CC960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286E32-B523-4814-BCC7-97DA95761B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dirty="0"/>
              <a:t>İşletim sistemi, farklı kullanıcılar için farklı kaynakların uygun kullanımını koordine eder.</a:t>
            </a:r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0ECC9DD-9F22-49AC-B9F3-BABD5E08B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83921"/>
            <a:ext cx="5416290" cy="44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517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b="1" dirty="0">
                <a:solidFill>
                  <a:srgbClr val="FF0000"/>
                </a:solidFill>
              </a:rPr>
              <a:t>Hesaplama ortamları</a:t>
            </a:r>
          </a:p>
          <a:p>
            <a:r>
              <a:rPr lang="tr-TR" dirty="0"/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42900815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Geleneksel hesaplama</a:t>
            </a:r>
          </a:p>
          <a:p>
            <a:r>
              <a:rPr lang="tr-TR" dirty="0"/>
              <a:t>Çok eskiden ofisteki bir bilgisayar ağa bağlanmakta, yazıcı veya diğer kaynakları kullanmaktaydı.</a:t>
            </a:r>
          </a:p>
          <a:p>
            <a:r>
              <a:rPr lang="tr-TR" dirty="0"/>
              <a:t>Günümüzde Web teknolojileri ve </a:t>
            </a:r>
            <a:r>
              <a:rPr lang="tr-TR" b="1" dirty="0"/>
              <a:t>WAN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Wide Area Network</a:t>
            </a:r>
            <a:r>
              <a:rPr lang="tr-TR" dirty="0"/>
              <a:t>) geleneksel hesaplama ortamlarının sınırlarını genişletmiştir.</a:t>
            </a:r>
          </a:p>
          <a:p>
            <a:r>
              <a:rPr lang="tr-TR" dirty="0"/>
              <a:t>Firmalar portal oluşturmakta ve Web erişimiyle istemcilere kaynaklara erişim sağlamaktadır.</a:t>
            </a:r>
          </a:p>
          <a:p>
            <a:r>
              <a:rPr lang="tr-TR" dirty="0"/>
              <a:t>Mobil cihazlar </a:t>
            </a:r>
            <a:r>
              <a:rPr lang="tr-TR" b="1" dirty="0"/>
              <a:t>kablosuz ağlar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wireless networks</a:t>
            </a:r>
            <a:r>
              <a:rPr lang="tr-TR" dirty="0"/>
              <a:t>) ile Web portal’e bağlanırlar.</a:t>
            </a:r>
          </a:p>
          <a:p>
            <a:r>
              <a:rPr lang="tr-TR" dirty="0"/>
              <a:t>Konut kullanıcılarının bant genişliği günümüzde hala yeterli düzeyde değildir, ayrıca ağlarının güvenliği için firewall kullanırlar. </a:t>
            </a:r>
          </a:p>
          <a:p>
            <a:pPr lvl="1"/>
            <a:r>
              <a:rPr lang="tr-TR" dirty="0"/>
              <a:t>Firewall, IP filtreleme, port filtreleme, Web filtreleme, içerik filtreleme yapabilir.</a:t>
            </a:r>
          </a:p>
        </p:txBody>
      </p:sp>
    </p:spTree>
    <p:extLst>
      <p:ext uri="{BB962C8B-B14F-4D97-AF65-F5344CB8AC3E}">
        <p14:creationId xmlns:p14="http://schemas.microsoft.com/office/powerpoint/2010/main" val="30061632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u="sng" dirty="0"/>
              <a:t>Mobil hesaplama</a:t>
            </a:r>
          </a:p>
          <a:p>
            <a:r>
              <a:rPr lang="tr-TR" dirty="0"/>
              <a:t>Mobil hesaplama (</a:t>
            </a:r>
            <a:r>
              <a:rPr lang="tr-TR" b="1" i="1" dirty="0">
                <a:solidFill>
                  <a:srgbClr val="FF0000"/>
                </a:solidFill>
              </a:rPr>
              <a:t>mobile computing</a:t>
            </a:r>
            <a:r>
              <a:rPr lang="tr-TR" dirty="0"/>
              <a:t>), akıllı telefonlar ve tablet bilgisayarlar ile yapılan işlemleri ifade eder.</a:t>
            </a:r>
          </a:p>
          <a:p>
            <a:r>
              <a:rPr lang="tr-TR" dirty="0"/>
              <a:t>Mobil cihazların özellikleri (ekran boyutu, hafıza kapasitesi ve performansı) hızla gelişmektedir.</a:t>
            </a:r>
          </a:p>
          <a:p>
            <a:r>
              <a:rPr lang="tr-TR" dirty="0"/>
              <a:t>Günümüzde mobil cihazlar sadece Web ve e-posta uygulamaları için değil, tüm işlemler için kullanılır hale gelmiştir. </a:t>
            </a:r>
          </a:p>
          <a:p>
            <a:r>
              <a:rPr lang="tr-TR" dirty="0"/>
              <a:t>Mobil ortamlar için günümüzde </a:t>
            </a:r>
            <a:r>
              <a:rPr lang="tr-TR" b="1" dirty="0"/>
              <a:t>Apple iOS</a:t>
            </a:r>
            <a:r>
              <a:rPr lang="tr-TR" dirty="0"/>
              <a:t> ve </a:t>
            </a:r>
            <a:r>
              <a:rPr lang="tr-TR" b="1" dirty="0"/>
              <a:t>Google Android</a:t>
            </a:r>
            <a:r>
              <a:rPr lang="tr-TR" dirty="0"/>
              <a:t> işletim sistemleri yaygın olarak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3778930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b="1" i="1" u="sng" dirty="0"/>
              <a:t>Dağıtık sistemler</a:t>
            </a:r>
          </a:p>
          <a:p>
            <a:r>
              <a:rPr lang="tr-TR" sz="2000" dirty="0"/>
              <a:t>Bir dağıtık sistem </a:t>
            </a:r>
            <a:r>
              <a:rPr lang="tr-TR" sz="2000" b="1" dirty="0"/>
              <a:t>fiziksel olarak ayrı</a:t>
            </a:r>
            <a:r>
              <a:rPr lang="tr-TR" sz="2000" dirty="0"/>
              <a:t>, </a:t>
            </a:r>
            <a:r>
              <a:rPr lang="tr-TR" sz="2000" b="1" dirty="0"/>
              <a:t>heterojen</a:t>
            </a:r>
            <a:r>
              <a:rPr lang="tr-TR" sz="2000" dirty="0"/>
              <a:t> bilgisayar sistemidir.</a:t>
            </a:r>
          </a:p>
          <a:p>
            <a:r>
              <a:rPr lang="tr-TR" sz="2000" dirty="0"/>
              <a:t>Bir dağıtık sistem sahip olduğu çok sayıdaki kaynağa kullanıcıların erişimini sağlar.</a:t>
            </a:r>
          </a:p>
          <a:p>
            <a:r>
              <a:rPr lang="tr-TR" sz="2000" dirty="0"/>
              <a:t>Bazı işletim sistemleri sadece dosya erişimine yöneliktir ve </a:t>
            </a:r>
            <a:r>
              <a:rPr lang="tr-TR" sz="2000" b="1" dirty="0"/>
              <a:t>FTP</a:t>
            </a:r>
            <a:r>
              <a:rPr lang="tr-TR" sz="2000" dirty="0"/>
              <a:t> (</a:t>
            </a:r>
            <a:r>
              <a:rPr lang="tr-TR" sz="2000" b="1" i="1" dirty="0">
                <a:solidFill>
                  <a:srgbClr val="FF0000"/>
                </a:solidFill>
              </a:rPr>
              <a:t>File Transfer Protocol</a:t>
            </a:r>
            <a:r>
              <a:rPr lang="tr-TR" sz="2000" dirty="0"/>
              <a:t>) ve </a:t>
            </a:r>
            <a:r>
              <a:rPr lang="tr-TR" sz="2000" b="1" dirty="0"/>
              <a:t>NFS</a:t>
            </a:r>
            <a:r>
              <a:rPr lang="tr-TR" sz="2000" dirty="0"/>
              <a:t> (</a:t>
            </a:r>
            <a:r>
              <a:rPr lang="tr-TR" sz="2000" b="1" i="1" dirty="0">
                <a:solidFill>
                  <a:srgbClr val="FF0000"/>
                </a:solidFill>
              </a:rPr>
              <a:t>Network File System</a:t>
            </a:r>
            <a:r>
              <a:rPr lang="tr-TR" sz="2000" dirty="0"/>
              <a:t>) protokollerini kullanırlar.</a:t>
            </a:r>
          </a:p>
          <a:p>
            <a:r>
              <a:rPr lang="tr-TR" sz="2000" dirty="0"/>
              <a:t>Bazı işletim sistemleri ise ağ fonksiyonlarını (</a:t>
            </a:r>
            <a:r>
              <a:rPr lang="tr-TR" sz="2000" b="1" dirty="0"/>
              <a:t>kullanıcı yönetimi, kaynak atama</a:t>
            </a:r>
            <a:r>
              <a:rPr lang="tr-TR" sz="2000" dirty="0"/>
              <a:t>, …) kullanıcıların kullanmasına izin verir.</a:t>
            </a:r>
          </a:p>
          <a:p>
            <a:r>
              <a:rPr lang="tr-TR" sz="2000" dirty="0"/>
              <a:t>Bir ağ (</a:t>
            </a:r>
            <a:r>
              <a:rPr lang="tr-TR" sz="2000" b="1" i="1" dirty="0">
                <a:solidFill>
                  <a:srgbClr val="FF0000"/>
                </a:solidFill>
              </a:rPr>
              <a:t>network</a:t>
            </a:r>
            <a:r>
              <a:rPr lang="tr-TR" sz="2000" dirty="0"/>
              <a:t>) iki veya daha fazla sistemin iletişimini sağlar. </a:t>
            </a:r>
          </a:p>
          <a:p>
            <a:r>
              <a:rPr lang="tr-TR" sz="2000" dirty="0"/>
              <a:t>Ağlar kullandıkları protokollere göre farklılık gösterirler.</a:t>
            </a:r>
          </a:p>
          <a:p>
            <a:r>
              <a:rPr lang="tr-TR" sz="2000" dirty="0"/>
              <a:t>Günümüzde </a:t>
            </a:r>
            <a:r>
              <a:rPr lang="tr-TR" sz="2000" b="1" dirty="0"/>
              <a:t>TCP/IP</a:t>
            </a:r>
            <a:r>
              <a:rPr lang="tr-TR" sz="2000" dirty="0"/>
              <a:t> en yaygın kullanılan protokol yığınıdır.</a:t>
            </a:r>
          </a:p>
          <a:p>
            <a:pPr lvl="1"/>
            <a:r>
              <a:rPr lang="tr-TR" sz="1800" dirty="0"/>
              <a:t>(</a:t>
            </a:r>
            <a:r>
              <a:rPr lang="tr-TR" sz="1800" b="1" i="1" dirty="0">
                <a:solidFill>
                  <a:srgbClr val="FF0000"/>
                </a:solidFill>
              </a:rPr>
              <a:t>Transmission Control Protocol/Internet Protocol</a:t>
            </a:r>
            <a:r>
              <a:rPr lang="tr-TR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2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Dağıtık sistemler</a:t>
            </a:r>
            <a:endParaRPr lang="tr-TR" sz="2000" b="1" i="1" u="sng" dirty="0"/>
          </a:p>
          <a:p>
            <a:r>
              <a:rPr lang="tr-TR" dirty="0"/>
              <a:t>Bilgisayar ağları kapsadıkları alana göre:</a:t>
            </a:r>
          </a:p>
          <a:p>
            <a:pPr lvl="1"/>
            <a:r>
              <a:rPr lang="tr-TR" b="1" dirty="0"/>
              <a:t>LAN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local-area network</a:t>
            </a:r>
            <a:r>
              <a:rPr lang="tr-TR" dirty="0"/>
              <a:t>), </a:t>
            </a:r>
          </a:p>
          <a:p>
            <a:pPr lvl="1"/>
            <a:r>
              <a:rPr lang="en-US" b="1" dirty="0"/>
              <a:t>MAN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metropolitan-area network</a:t>
            </a:r>
            <a:r>
              <a:rPr lang="en-US" dirty="0"/>
              <a:t>) ve </a:t>
            </a:r>
            <a:endParaRPr lang="tr-TR" dirty="0"/>
          </a:p>
          <a:p>
            <a:pPr lvl="1"/>
            <a:r>
              <a:rPr lang="en-US" b="1" dirty="0"/>
              <a:t>WAN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wide-area network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tr-TR" dirty="0"/>
              <a:t>   olarak üç gruba ayrılır.</a:t>
            </a:r>
          </a:p>
          <a:p>
            <a:r>
              <a:rPr lang="tr-TR" dirty="0"/>
              <a:t>Bir bilgisayar ile laptop veya akıllı telefon arasında oluşturulan ağ </a:t>
            </a:r>
            <a:r>
              <a:rPr lang="tr-TR" b="1" dirty="0"/>
              <a:t>PAN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personel-area network</a:t>
            </a:r>
            <a:r>
              <a:rPr lang="tr-TR" dirty="0"/>
              <a:t>) olarak adlandırılır.</a:t>
            </a:r>
          </a:p>
          <a:p>
            <a:r>
              <a:rPr lang="tr-TR" b="1" dirty="0"/>
              <a:t>WLAN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wireless LAN</a:t>
            </a:r>
            <a:r>
              <a:rPr lang="tr-TR" dirty="0"/>
              <a:t>) ise IEEE 802.11 ve Bluetooth teknolojileriyle oluşturulan yaklaşık 300 metre kapsama alanına sahip ağdır.</a:t>
            </a:r>
          </a:p>
          <a:p>
            <a:r>
              <a:rPr lang="tr-TR" dirty="0"/>
              <a:t>Bir ağ işletim sistemi ağdaki kaynakların yönetimini ve farklı bilgisayarlar üzerinde çalışan process’ler arasında iletişimi sağlar.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13667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İstemci-sunucu mimarisi</a:t>
            </a:r>
          </a:p>
          <a:p>
            <a:r>
              <a:rPr lang="tr-TR" dirty="0"/>
              <a:t>Günümüzde birçok </a:t>
            </a:r>
            <a:r>
              <a:rPr lang="tr-TR" b="1" dirty="0"/>
              <a:t>sunucu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server</a:t>
            </a:r>
            <a:r>
              <a:rPr lang="tr-TR" dirty="0"/>
              <a:t>) sistemi </a:t>
            </a:r>
            <a:r>
              <a:rPr lang="tr-TR" b="1" dirty="0"/>
              <a:t>istemci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client</a:t>
            </a:r>
            <a:r>
              <a:rPr lang="tr-TR" dirty="0"/>
              <a:t>) bilgisayarların isteklerini karşılamak üzere tasarlanır. 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Compute-server</a:t>
            </a:r>
            <a:r>
              <a:rPr lang="tr-TR" dirty="0"/>
              <a:t> sistemlerinde istemciler bir işlemin yapılması için arayüz üzerinden istek gönderirler.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File-server</a:t>
            </a:r>
            <a:r>
              <a:rPr lang="tr-TR" dirty="0"/>
              <a:t> sistemlerinde istemciler dosya oluşturma, silme veya okuma işlemlerini yapabilirler.</a:t>
            </a:r>
          </a:p>
          <a:p>
            <a:r>
              <a:rPr lang="tr-TR" dirty="0"/>
              <a:t>Sunucu yüksek </a:t>
            </a:r>
            <a:br>
              <a:rPr lang="tr-TR" dirty="0"/>
            </a:br>
            <a:r>
              <a:rPr lang="tr-TR" dirty="0"/>
              <a:t>konfigürasyona,</a:t>
            </a:r>
            <a:br>
              <a:rPr lang="tr-TR" dirty="0"/>
            </a:br>
            <a:r>
              <a:rPr lang="tr-TR" dirty="0"/>
              <a:t>istemci ise düşük</a:t>
            </a:r>
            <a:br>
              <a:rPr lang="tr-TR" dirty="0"/>
            </a:br>
            <a:r>
              <a:rPr lang="tr-TR" dirty="0"/>
              <a:t>konfigürasyona</a:t>
            </a:r>
            <a:br>
              <a:rPr lang="tr-TR" dirty="0"/>
            </a:br>
            <a:r>
              <a:rPr lang="tr-TR" dirty="0"/>
              <a:t>sahiptir.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BA821F-C51B-4ACC-8868-1324E4C4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293096"/>
            <a:ext cx="5256584" cy="24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54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Peer-to-peer mimarisi</a:t>
            </a:r>
          </a:p>
          <a:p>
            <a:r>
              <a:rPr lang="tr-TR" dirty="0"/>
              <a:t>Eş düzey (</a:t>
            </a:r>
            <a:r>
              <a:rPr lang="tr-TR" b="1" i="1" dirty="0">
                <a:solidFill>
                  <a:srgbClr val="FF0000"/>
                </a:solidFill>
              </a:rPr>
              <a:t>peer-to-peer, P2P</a:t>
            </a:r>
            <a:r>
              <a:rPr lang="tr-TR" dirty="0"/>
              <a:t>) mimarisinde </a:t>
            </a:r>
            <a:r>
              <a:rPr lang="tr-TR" b="1" dirty="0"/>
              <a:t>istemci ve sunucu ayrımı yoktur</a:t>
            </a:r>
            <a:r>
              <a:rPr lang="tr-TR" dirty="0"/>
              <a:t>. Tüm birimler aynı işlem kapasitesine ve yetkisine sahiptir. </a:t>
            </a:r>
          </a:p>
          <a:p>
            <a:r>
              <a:rPr lang="tr-TR" dirty="0"/>
              <a:t>Kaynaklara erişim de dağıtık bir şekilde gerçekleştirilir.</a:t>
            </a:r>
          </a:p>
          <a:p>
            <a:r>
              <a:rPr lang="tr-TR" b="1" dirty="0"/>
              <a:t>Torrent</a:t>
            </a:r>
            <a:r>
              <a:rPr lang="tr-TR" dirty="0"/>
              <a:t> gibi dosya paylaşım servisleri ile </a:t>
            </a:r>
            <a:br>
              <a:rPr lang="tr-TR" dirty="0"/>
            </a:br>
            <a:r>
              <a:rPr lang="nn-NO" b="1" dirty="0"/>
              <a:t>VoIP</a:t>
            </a:r>
            <a:r>
              <a:rPr lang="nn-NO" dirty="0"/>
              <a:t> (</a:t>
            </a:r>
            <a:r>
              <a:rPr lang="nn-NO" b="1" i="1" dirty="0">
                <a:solidFill>
                  <a:srgbClr val="FF0000"/>
                </a:solidFill>
              </a:rPr>
              <a:t>voice over IP</a:t>
            </a:r>
            <a:r>
              <a:rPr lang="nn-NO" dirty="0"/>
              <a:t>) </a:t>
            </a:r>
            <a:br>
              <a:rPr lang="tr-TR" dirty="0"/>
            </a:br>
            <a:r>
              <a:rPr lang="nn-NO" dirty="0"/>
              <a:t>teknolojisi kullanan Skype </a:t>
            </a:r>
            <a:br>
              <a:rPr lang="tr-TR" dirty="0"/>
            </a:br>
            <a:r>
              <a:rPr lang="nn-NO" dirty="0"/>
              <a:t>P2P mimarisine sahiptir.</a:t>
            </a:r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7848C6-D7ED-4D77-B7F9-012C50D8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836" y="4791798"/>
            <a:ext cx="2569580" cy="19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363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400" b="1" i="1" u="sng" dirty="0"/>
              <a:t>Sanallaştırma</a:t>
            </a:r>
          </a:p>
          <a:p>
            <a:r>
              <a:rPr lang="tr-TR" sz="2400" dirty="0"/>
              <a:t>Sanallaştırma (</a:t>
            </a:r>
            <a:r>
              <a:rPr lang="tr-TR" sz="2400" b="1" i="1" dirty="0">
                <a:solidFill>
                  <a:srgbClr val="FF0000"/>
                </a:solidFill>
              </a:rPr>
              <a:t>virtualization</a:t>
            </a:r>
            <a:r>
              <a:rPr lang="tr-TR" sz="2400" dirty="0"/>
              <a:t>) </a:t>
            </a:r>
            <a:r>
              <a:rPr lang="tr-TR" sz="2400" b="1" dirty="0"/>
              <a:t>işletim sistemlerinin uygulamaları başka işletim sistemlerinde çalıştırmasına izin verir</a:t>
            </a:r>
            <a:r>
              <a:rPr lang="tr-TR" sz="2400" dirty="0"/>
              <a:t>. </a:t>
            </a:r>
          </a:p>
          <a:p>
            <a:r>
              <a:rPr lang="tr-TR" sz="2400" dirty="0"/>
              <a:t>Sanallaştırma </a:t>
            </a:r>
            <a:r>
              <a:rPr lang="tr-TR" sz="2400" b="1" i="1" dirty="0">
                <a:solidFill>
                  <a:srgbClr val="FF0000"/>
                </a:solidFill>
              </a:rPr>
              <a:t>emülatör</a:t>
            </a:r>
            <a:r>
              <a:rPr lang="tr-TR" sz="2400" dirty="0"/>
              <a:t> olarak adlandırılan yazılımı içerir.</a:t>
            </a:r>
          </a:p>
          <a:p>
            <a:r>
              <a:rPr lang="tr-TR" sz="2400" dirty="0"/>
              <a:t>Emülatörler </a:t>
            </a:r>
            <a:r>
              <a:rPr lang="tr-TR" sz="2400" b="1" dirty="0"/>
              <a:t>kaynak CPU ile hedef CPU’nun farklı</a:t>
            </a:r>
            <a:r>
              <a:rPr lang="tr-TR" sz="2400" dirty="0"/>
              <a:t> olduğu durumlarda kullanılır.</a:t>
            </a:r>
          </a:p>
          <a:p>
            <a:pPr lvl="1"/>
            <a:r>
              <a:rPr lang="tr-TR" sz="2000" dirty="0"/>
              <a:t>Örneğin Apple, Intel CPU için derlenen bir programı Intel CPU’da çalıştırmak isterse, </a:t>
            </a:r>
            <a:r>
              <a:rPr lang="tr-TR" sz="2000" b="1" i="1" dirty="0">
                <a:solidFill>
                  <a:srgbClr val="FF0000"/>
                </a:solidFill>
              </a:rPr>
              <a:t>Rosetta</a:t>
            </a:r>
            <a:r>
              <a:rPr lang="tr-TR" sz="2000" dirty="0"/>
              <a:t> isimli emülatörü (</a:t>
            </a:r>
            <a:r>
              <a:rPr lang="tr-TR" sz="2000" b="1" i="1" dirty="0">
                <a:solidFill>
                  <a:srgbClr val="FF0000"/>
                </a:solidFill>
              </a:rPr>
              <a:t>dinamik binary çevirici</a:t>
            </a:r>
            <a:r>
              <a:rPr lang="tr-TR" sz="2000" dirty="0"/>
              <a:t>) kullanır.</a:t>
            </a:r>
          </a:p>
          <a:p>
            <a:r>
              <a:rPr lang="tr-TR" sz="2400" b="1" dirty="0"/>
              <a:t>Yorumlayıcılar</a:t>
            </a:r>
            <a:r>
              <a:rPr lang="tr-TR" sz="2400" dirty="0"/>
              <a:t> (</a:t>
            </a:r>
            <a:r>
              <a:rPr lang="tr-TR" sz="2400" b="1" i="1" dirty="0">
                <a:solidFill>
                  <a:srgbClr val="FF0000"/>
                </a:solidFill>
              </a:rPr>
              <a:t>interpreter</a:t>
            </a:r>
            <a:r>
              <a:rPr lang="tr-TR" sz="2400" dirty="0"/>
              <a:t>) emülatör yazılımlarıdır ve yüksek seviyeli dilde yazılan programları makine koduna (</a:t>
            </a:r>
            <a:r>
              <a:rPr lang="tr-TR" sz="2400" b="1" i="1" dirty="0">
                <a:solidFill>
                  <a:srgbClr val="FF0000"/>
                </a:solidFill>
              </a:rPr>
              <a:t>native code</a:t>
            </a:r>
            <a:r>
              <a:rPr lang="tr-TR" sz="2400" dirty="0"/>
              <a:t>) çevirmeden  çalıştırırlar. Makine koduna çevirme </a:t>
            </a:r>
            <a:r>
              <a:rPr lang="tr-TR" sz="2400" b="1" dirty="0"/>
              <a:t>derleyicilerle</a:t>
            </a:r>
            <a:r>
              <a:rPr lang="tr-TR" sz="2400" dirty="0"/>
              <a:t> (</a:t>
            </a:r>
            <a:r>
              <a:rPr lang="tr-TR" sz="2400" b="1" i="1" dirty="0">
                <a:solidFill>
                  <a:srgbClr val="FF0000"/>
                </a:solidFill>
              </a:rPr>
              <a:t>compiler</a:t>
            </a:r>
            <a:r>
              <a:rPr lang="tr-TR" sz="2400" dirty="0"/>
              <a:t>) yapılır.</a:t>
            </a:r>
          </a:p>
          <a:p>
            <a:pPr lvl="1"/>
            <a:r>
              <a:rPr lang="tr-TR" sz="2000" b="1" dirty="0"/>
              <a:t>Basic</a:t>
            </a:r>
            <a:r>
              <a:rPr lang="tr-TR" sz="2000" dirty="0"/>
              <a:t> dilinde derleme de yorumlama da yapılabilir. </a:t>
            </a:r>
          </a:p>
          <a:p>
            <a:pPr lvl="1"/>
            <a:r>
              <a:rPr lang="tr-TR" sz="2000" b="1" dirty="0"/>
              <a:t>Java</a:t>
            </a:r>
            <a:r>
              <a:rPr lang="tr-TR" sz="2000" dirty="0"/>
              <a:t> her zaman yorumlayıcıdır. </a:t>
            </a:r>
            <a:r>
              <a:rPr lang="tr-TR" sz="2000" b="1" dirty="0"/>
              <a:t>JVM</a:t>
            </a:r>
            <a:r>
              <a:rPr lang="tr-TR" sz="2000" dirty="0"/>
              <a:t> (</a:t>
            </a:r>
            <a:r>
              <a:rPr lang="tr-TR" sz="2000" b="1" i="1" dirty="0">
                <a:solidFill>
                  <a:srgbClr val="FF0000"/>
                </a:solidFill>
              </a:rPr>
              <a:t>Java Virtual Machine</a:t>
            </a:r>
            <a:r>
              <a:rPr lang="tr-TR" sz="2000" dirty="0"/>
              <a:t>) bir emülatör yazılımıdır.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173721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400" b="1" i="1" u="sng" dirty="0"/>
              <a:t>Sanallaştırma</a:t>
            </a:r>
          </a:p>
          <a:p>
            <a:r>
              <a:rPr lang="tr-TR" b="1" dirty="0"/>
              <a:t>VMware</a:t>
            </a:r>
            <a:r>
              <a:rPr lang="tr-TR" dirty="0"/>
              <a:t> bir işletim sistemi üzerinde farklı işletim sistemlerinin </a:t>
            </a:r>
            <a:r>
              <a:rPr lang="tr-TR" b="1" dirty="0"/>
              <a:t>misafir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guest copy</a:t>
            </a:r>
            <a:r>
              <a:rPr lang="tr-TR" dirty="0"/>
              <a:t>) olarak çalışmasına ve kendi uygulamalarını çalıştırmasına izin verir.</a:t>
            </a:r>
          </a:p>
          <a:p>
            <a:r>
              <a:rPr lang="tr-TR" dirty="0"/>
              <a:t>Şekilde </a:t>
            </a:r>
            <a:r>
              <a:rPr lang="tr-TR" b="1" dirty="0"/>
              <a:t>Windows</a:t>
            </a:r>
            <a:r>
              <a:rPr lang="tr-TR" dirty="0"/>
              <a:t> host işletim sistemi, </a:t>
            </a:r>
            <a:r>
              <a:rPr lang="tr-TR" b="1" dirty="0"/>
              <a:t>VMware</a:t>
            </a:r>
            <a:r>
              <a:rPr lang="tr-TR" dirty="0"/>
              <a:t> uygulaması ise sanal makine yöneticisidir (</a:t>
            </a:r>
            <a:r>
              <a:rPr lang="tr-TR" b="1" i="1" dirty="0">
                <a:solidFill>
                  <a:srgbClr val="FF0000"/>
                </a:solidFill>
              </a:rPr>
              <a:t>virtual machine manager - VMM</a:t>
            </a:r>
            <a:r>
              <a:rPr lang="tr-TR" dirty="0"/>
              <a:t>).</a:t>
            </a:r>
          </a:p>
          <a:p>
            <a:r>
              <a:rPr lang="tr-TR" dirty="0"/>
              <a:t>VMM farklı işletim </a:t>
            </a:r>
            <a:br>
              <a:rPr lang="tr-TR" dirty="0"/>
            </a:br>
            <a:r>
              <a:rPr lang="tr-TR" dirty="0"/>
              <a:t>sistemlerini çalıştırır,</a:t>
            </a:r>
            <a:br>
              <a:rPr lang="tr-TR" dirty="0"/>
            </a:br>
            <a:r>
              <a:rPr lang="tr-TR" dirty="0"/>
              <a:t>kaynak kullanımlarını </a:t>
            </a:r>
            <a:br>
              <a:rPr lang="tr-TR" dirty="0"/>
            </a:br>
            <a:r>
              <a:rPr lang="tr-TR" dirty="0"/>
              <a:t>yönetir ve kullanıcıların </a:t>
            </a:r>
            <a:br>
              <a:rPr lang="tr-TR" dirty="0"/>
            </a:br>
            <a:r>
              <a:rPr lang="tr-TR" dirty="0"/>
              <a:t>birbirini etkilemesini </a:t>
            </a:r>
            <a:br>
              <a:rPr lang="tr-TR" dirty="0"/>
            </a:br>
            <a:r>
              <a:rPr lang="tr-TR" dirty="0"/>
              <a:t>önler.</a:t>
            </a:r>
          </a:p>
          <a:p>
            <a:r>
              <a:rPr lang="tr-TR" dirty="0"/>
              <a:t>VMware ESXi ve</a:t>
            </a:r>
            <a:br>
              <a:rPr lang="tr-TR" dirty="0"/>
            </a:br>
            <a:r>
              <a:rPr lang="tr-TR" dirty="0"/>
              <a:t>Citrix XenServer, </a:t>
            </a:r>
            <a:br>
              <a:rPr lang="tr-TR" dirty="0"/>
            </a:br>
            <a:r>
              <a:rPr lang="tr-TR" dirty="0"/>
              <a:t>host olarak çalışır.</a:t>
            </a:r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556F097-8784-4956-A31D-D1B63791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771" y="3645024"/>
            <a:ext cx="4978734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972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Bulut bilişim</a:t>
            </a:r>
          </a:p>
          <a:p>
            <a:r>
              <a:rPr lang="tr-TR" dirty="0"/>
              <a:t>Bulut bilişim (</a:t>
            </a:r>
            <a:r>
              <a:rPr lang="tr-TR" b="1" i="1" dirty="0">
                <a:solidFill>
                  <a:srgbClr val="FF0000"/>
                </a:solidFill>
              </a:rPr>
              <a:t>cloud computing</a:t>
            </a:r>
            <a:r>
              <a:rPr lang="tr-TR" dirty="0"/>
              <a:t>) hesaplama, depolama ve uygulamaları bir ağ aracılığıyla servis olarak dağıtır. </a:t>
            </a:r>
          </a:p>
          <a:p>
            <a:r>
              <a:rPr lang="tr-TR" dirty="0"/>
              <a:t>Bulut hesaplama sanallaştırmanın mantıksal uzantısı olarak kabul edilebilir. </a:t>
            </a:r>
          </a:p>
          <a:p>
            <a:r>
              <a:rPr lang="tr-TR" b="1" dirty="0"/>
              <a:t>EC2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Amazon Elastic Compute Cloud</a:t>
            </a:r>
            <a:r>
              <a:rPr lang="tr-TR" dirty="0"/>
              <a:t>) binlerce sunucuya, milyonlarca sanal makineye ve petabyte depolama alanına sahiptir.</a:t>
            </a:r>
          </a:p>
          <a:p>
            <a:r>
              <a:rPr lang="tr-TR" dirty="0"/>
              <a:t>EC2 bu kaynakları İnternet üzerinden kullanıcılara sunar ve kullanıcılar kullandıkları kaynak oranınca aylık ücretlendirilirler.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12261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6519E-4570-4241-9784-388375E3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İşletim sistemi ne iş yapar?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0EDEE5D-4C9C-4A79-B899-FD3CC960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286E32-B523-4814-BCC7-97DA95761B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i="1" u="sng" dirty="0"/>
              <a:t>Kullanıcı açısından bakış</a:t>
            </a:r>
          </a:p>
          <a:p>
            <a:r>
              <a:rPr lang="tr-TR" sz="2000" dirty="0"/>
              <a:t>Kullanıcı bakışı, </a:t>
            </a:r>
            <a:r>
              <a:rPr lang="tr-TR" sz="2000" b="1" dirty="0"/>
              <a:t>kullanılan arayüze bağlı olarak değişmektedir.</a:t>
            </a:r>
          </a:p>
          <a:p>
            <a:r>
              <a:rPr lang="tr-TR" sz="2000" b="1" dirty="0"/>
              <a:t>Çoğu kullanıcı</a:t>
            </a:r>
            <a:r>
              <a:rPr lang="tr-TR" sz="2000" dirty="0"/>
              <a:t>, monitöre, klavyeye, fareye ve sistem birimine sahip bir kişisel bilgisayar kullanır.</a:t>
            </a:r>
          </a:p>
          <a:p>
            <a:pPr lvl="1"/>
            <a:r>
              <a:rPr lang="tr-TR" sz="1800" dirty="0"/>
              <a:t>Bu durumda, </a:t>
            </a:r>
            <a:r>
              <a:rPr lang="tr-TR" sz="1800" b="1" dirty="0"/>
              <a:t>işletim sistemi</a:t>
            </a:r>
            <a:r>
              <a:rPr lang="tr-TR" sz="1800" dirty="0"/>
              <a:t> çoğunlukla </a:t>
            </a:r>
            <a:r>
              <a:rPr lang="tr-TR" sz="1800" b="1" dirty="0"/>
              <a:t>kolay kullanım için tasarlanır</a:t>
            </a:r>
            <a:r>
              <a:rPr lang="tr-TR" sz="1800" dirty="0"/>
              <a:t>, kaynakların nasıl paylaşıldığı ve verimliliği, </a:t>
            </a:r>
            <a:r>
              <a:rPr lang="tr-TR" sz="1800" b="1" dirty="0"/>
              <a:t>çok kullanıcı yerine tek kullanıcıya göre tasarlanır</a:t>
            </a:r>
            <a:r>
              <a:rPr lang="tr-TR" sz="1800" dirty="0"/>
              <a:t>.</a:t>
            </a:r>
          </a:p>
          <a:p>
            <a:r>
              <a:rPr lang="tr-TR" sz="2000" dirty="0"/>
              <a:t>Diğer bir durumda ise, </a:t>
            </a:r>
            <a:r>
              <a:rPr lang="tr-TR" sz="2000" b="1" dirty="0"/>
              <a:t>çok sayıda kullanıcı bir ana bilgisayara bağlanır ve kaynakları paylaşırlar.</a:t>
            </a:r>
          </a:p>
          <a:p>
            <a:pPr lvl="1"/>
            <a:r>
              <a:rPr lang="tr-TR" sz="1800" dirty="0"/>
              <a:t>Burada, işletim sistemi </a:t>
            </a:r>
            <a:r>
              <a:rPr lang="tr-TR" sz="1800" b="1" dirty="0"/>
              <a:t>kaynak kullanım oranını maksimize edecek şekilde tasarlanır</a:t>
            </a:r>
            <a:r>
              <a:rPr lang="tr-TR" sz="1800" dirty="0"/>
              <a:t>.</a:t>
            </a:r>
          </a:p>
          <a:p>
            <a:r>
              <a:rPr lang="tr-TR" sz="2000" dirty="0"/>
              <a:t>Mobil cihazlar ve gömülü sistemler (ev cihazları, otomobil) için tasarlanan işletim sistemlerinin de kendine özgü özellikleri vardır.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9718287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Bulut bilişim</a:t>
            </a:r>
            <a:endParaRPr lang="tr-TR" dirty="0"/>
          </a:p>
          <a:p>
            <a:r>
              <a:rPr lang="tr-TR" dirty="0"/>
              <a:t>Farklı bulut hesaplama türleri vardır: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Public cloud</a:t>
            </a:r>
            <a:r>
              <a:rPr lang="tr-TR" dirty="0"/>
              <a:t> – İnternet üzerinden herkesin kullanımına açıktır.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Private cloud</a:t>
            </a:r>
            <a:r>
              <a:rPr lang="tr-TR" dirty="0"/>
              <a:t> – bir firmanın sahibi olduğu buluttur.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Hybrid cloud</a:t>
            </a:r>
            <a:r>
              <a:rPr lang="tr-TR" dirty="0"/>
              <a:t> – public ve private kullanılan bulut bileşenlerine sahiptir.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Software as a servise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SaaS</a:t>
            </a:r>
            <a:r>
              <a:rPr lang="tr-TR" dirty="0"/>
              <a:t>) – bir veya daha fazla uygulama (Word, Excel, …) İnternet aracılığıyla kullanıma açıktır.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Platform as a service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PaaS</a:t>
            </a:r>
            <a:r>
              <a:rPr lang="tr-TR" dirty="0"/>
              <a:t>) – Bir yazılım yığını (veritabanı sunucusu) uygulamalar için İnternet aracılığıyla kullanıma açıktır.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Infrastructure as a service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IaaS</a:t>
            </a:r>
            <a:r>
              <a:rPr lang="tr-TR" dirty="0"/>
              <a:t>) – Sunucular veya depolama birimleri (üretilen verinin yedeklenmesi) İnternet aracılığıyla kullanıma açıktır.</a:t>
            </a:r>
          </a:p>
          <a:p>
            <a:r>
              <a:rPr lang="tr-TR" dirty="0"/>
              <a:t>Bir bulut ortamı yukarıdaki türlerden </a:t>
            </a:r>
            <a:r>
              <a:rPr lang="tr-TR" b="1" dirty="0"/>
              <a:t>birden fazlasını sağlayabilir</a:t>
            </a:r>
            <a:r>
              <a:rPr lang="tr-TR" dirty="0"/>
              <a:t>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2410166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Bulut bilişim</a:t>
            </a:r>
          </a:p>
          <a:p>
            <a:r>
              <a:rPr lang="tr-TR" dirty="0"/>
              <a:t>Bulut hesaplama VMM yapısının ötesinde, kullanıcı process’lerinin çalıştığı </a:t>
            </a:r>
            <a:r>
              <a:rPr lang="tr-TR" b="1" dirty="0"/>
              <a:t>sanal makineleri</a:t>
            </a:r>
            <a:r>
              <a:rPr lang="tr-TR" dirty="0"/>
              <a:t> yönetir.</a:t>
            </a:r>
          </a:p>
          <a:p>
            <a:r>
              <a:rPr lang="tr-TR" dirty="0"/>
              <a:t>VMM’ler bulut yönetim araçları </a:t>
            </a:r>
            <a:br>
              <a:rPr lang="tr-TR" dirty="0"/>
            </a:b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Vware vCloud Director,</a:t>
            </a:r>
            <a:br>
              <a:rPr lang="tr-TR" b="1" i="1" dirty="0">
                <a:solidFill>
                  <a:srgbClr val="FF0000"/>
                </a:solidFill>
              </a:rPr>
            </a:br>
            <a:r>
              <a:rPr lang="tr-TR" b="1" i="1" dirty="0">
                <a:solidFill>
                  <a:srgbClr val="FF0000"/>
                </a:solidFill>
              </a:rPr>
              <a:t> Eucalyptus</a:t>
            </a:r>
            <a:r>
              <a:rPr lang="tr-TR" dirty="0"/>
              <a:t>) </a:t>
            </a:r>
            <a:br>
              <a:rPr lang="tr-TR" dirty="0"/>
            </a:br>
            <a:r>
              <a:rPr lang="tr-TR" dirty="0"/>
              <a:t>ile yönetilirler.</a:t>
            </a:r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CA829F-15C3-4428-AD8C-A33360BC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76" y="3429000"/>
            <a:ext cx="424951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216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Gerçek zamanlı gömülü sistemler</a:t>
            </a:r>
          </a:p>
          <a:p>
            <a:r>
              <a:rPr lang="tr-TR" dirty="0"/>
              <a:t>Gömülü (</a:t>
            </a:r>
            <a:r>
              <a:rPr lang="tr-TR" b="1" i="1" dirty="0">
                <a:solidFill>
                  <a:srgbClr val="FF0000"/>
                </a:solidFill>
              </a:rPr>
              <a:t>embedded</a:t>
            </a:r>
            <a:r>
              <a:rPr lang="tr-TR" dirty="0"/>
              <a:t>) sistemler </a:t>
            </a:r>
            <a:r>
              <a:rPr lang="tr-TR" b="1" dirty="0"/>
              <a:t>araç motorları, üretim robotları, mikrodalga fırınlar, uçaklar, teknolojik silahlar</a:t>
            </a:r>
            <a:r>
              <a:rPr lang="tr-TR" dirty="0"/>
              <a:t>, … gibi çok farklı yerlerde kullanılmaktadır.</a:t>
            </a:r>
          </a:p>
          <a:p>
            <a:r>
              <a:rPr lang="tr-TR" dirty="0"/>
              <a:t>Gömülü sistemler </a:t>
            </a:r>
            <a:r>
              <a:rPr lang="tr-TR" b="1" dirty="0"/>
              <a:t>özel amaçlar için geliştirilirler</a:t>
            </a:r>
            <a:r>
              <a:rPr lang="tr-TR" dirty="0"/>
              <a:t> ve sahip oldukları işletim sistemleri </a:t>
            </a:r>
            <a:r>
              <a:rPr lang="tr-TR" b="1" dirty="0"/>
              <a:t>sınırlı özelliklere sahiptir</a:t>
            </a:r>
            <a:r>
              <a:rPr lang="tr-TR" dirty="0"/>
              <a:t>.</a:t>
            </a:r>
          </a:p>
          <a:p>
            <a:r>
              <a:rPr lang="tr-TR" dirty="0"/>
              <a:t>Genellikle arayüz gerektirmezler, donanımların izlenmesi ve yönetimini gerçekleştirirler. </a:t>
            </a:r>
          </a:p>
          <a:p>
            <a:r>
              <a:rPr lang="tr-TR" dirty="0"/>
              <a:t>Farklı türleri vardır:</a:t>
            </a:r>
          </a:p>
          <a:p>
            <a:pPr lvl="1"/>
            <a:r>
              <a:rPr lang="tr-TR" dirty="0"/>
              <a:t>İşletim sistemine sahiptirler ve özel amaçlı uygulamaları çalıştırırlar.</a:t>
            </a:r>
          </a:p>
          <a:p>
            <a:pPr lvl="1"/>
            <a:r>
              <a:rPr lang="tr-TR" dirty="0"/>
              <a:t>Özel amaçlı gömülü işletim sistemine sahiptirler ve istenen işlevleri yerine getirir.</a:t>
            </a:r>
          </a:p>
          <a:p>
            <a:pPr lvl="1"/>
            <a:r>
              <a:rPr lang="tr-TR" dirty="0"/>
              <a:t>Uygulamaya özel </a:t>
            </a:r>
            <a:r>
              <a:rPr lang="tr-TR" b="1" dirty="0"/>
              <a:t>bütünleşik devreye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application specific integrated circuits - ASICs</a:t>
            </a:r>
            <a:r>
              <a:rPr lang="tr-TR" dirty="0"/>
              <a:t>) sahiptirler ve işletim sistemine sahip değildirler. Bu tür sistemler </a:t>
            </a:r>
            <a:r>
              <a:rPr lang="tr-TR" b="1" i="1" dirty="0">
                <a:solidFill>
                  <a:srgbClr val="FF0000"/>
                </a:solidFill>
              </a:rPr>
              <a:t>hardwired sistems</a:t>
            </a:r>
            <a:r>
              <a:rPr lang="tr-TR" dirty="0"/>
              <a:t> olarak da adlandırılırlar.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31992236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Hesaplama ortamları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Gerçek zamanlı gömülü sistemler</a:t>
            </a:r>
          </a:p>
          <a:p>
            <a:r>
              <a:rPr lang="tr-TR" dirty="0"/>
              <a:t>Gömülü sistemler </a:t>
            </a:r>
            <a:r>
              <a:rPr lang="tr-TR" b="1" dirty="0"/>
              <a:t>gerçek zamanlı</a:t>
            </a:r>
            <a:r>
              <a:rPr lang="tr-TR" dirty="0"/>
              <a:t> işletim sistemlerini (</a:t>
            </a:r>
            <a:r>
              <a:rPr lang="tr-TR" b="1" i="1" dirty="0">
                <a:solidFill>
                  <a:srgbClr val="FF0000"/>
                </a:solidFill>
              </a:rPr>
              <a:t>real-time operating systems</a:t>
            </a:r>
            <a:r>
              <a:rPr lang="tr-TR" dirty="0"/>
              <a:t>) çalıştırırlar.</a:t>
            </a:r>
          </a:p>
          <a:p>
            <a:r>
              <a:rPr lang="tr-TR" dirty="0"/>
              <a:t>Gerçek zamanlı işletim sistemlerinde </a:t>
            </a:r>
            <a:r>
              <a:rPr lang="tr-TR" b="1" dirty="0"/>
              <a:t>zaman gereksinimi</a:t>
            </a:r>
            <a:r>
              <a:rPr lang="tr-TR" dirty="0"/>
              <a:t> çok hassastır.</a:t>
            </a:r>
          </a:p>
          <a:p>
            <a:pPr lvl="1"/>
            <a:r>
              <a:rPr lang="tr-TR" dirty="0"/>
              <a:t>İstenen zaman aralıklarında veya belirlenen anda işlemlerin gerçekleştirilmesi zorunludur.</a:t>
            </a:r>
          </a:p>
          <a:p>
            <a:r>
              <a:rPr lang="tr-TR" dirty="0"/>
              <a:t>Otomobil enjeksiyon sistemleri, medikal uygulamalar, silah sistemleri başlıca uygulama alanlarıdır.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38318294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İşletim sistemi ne iş yapar?</a:t>
            </a:r>
          </a:p>
          <a:p>
            <a:r>
              <a:rPr lang="tr-TR" dirty="0"/>
              <a:t>Bilgisayar sistemi organizasyonu</a:t>
            </a:r>
          </a:p>
          <a:p>
            <a:r>
              <a:rPr lang="tr-TR" dirty="0"/>
              <a:t>Bilgisayar sistemi mimarisi</a:t>
            </a:r>
          </a:p>
          <a:p>
            <a:r>
              <a:rPr lang="tr-TR" dirty="0"/>
              <a:t>İşletim sistemi yapısı</a:t>
            </a:r>
          </a:p>
          <a:p>
            <a:r>
              <a:rPr lang="tr-TR" dirty="0"/>
              <a:t>İşletim sistemi işlemleri</a:t>
            </a:r>
          </a:p>
          <a:p>
            <a:r>
              <a:rPr lang="tr-TR" dirty="0"/>
              <a:t>Process yönetimi</a:t>
            </a:r>
          </a:p>
          <a:p>
            <a:r>
              <a:rPr lang="tr-TR" dirty="0"/>
              <a:t>Memory yönetimi</a:t>
            </a:r>
          </a:p>
          <a:p>
            <a:r>
              <a:rPr lang="tr-TR" dirty="0"/>
              <a:t>Storage yönetimi</a:t>
            </a:r>
          </a:p>
          <a:p>
            <a:r>
              <a:rPr lang="tr-TR" dirty="0"/>
              <a:t>Koruma ve güvenlik</a:t>
            </a:r>
          </a:p>
          <a:p>
            <a:r>
              <a:rPr lang="tr-TR" dirty="0"/>
              <a:t>Kernel veri yapıları</a:t>
            </a:r>
          </a:p>
          <a:p>
            <a:r>
              <a:rPr lang="tr-TR" dirty="0"/>
              <a:t>Hesaplama ortamları</a:t>
            </a:r>
          </a:p>
          <a:p>
            <a:r>
              <a:rPr lang="tr-TR" b="1" dirty="0">
                <a:solidFill>
                  <a:srgbClr val="FF0000"/>
                </a:solidFill>
              </a:rPr>
              <a:t>Açık kaynak işletim sistemleri</a:t>
            </a:r>
          </a:p>
        </p:txBody>
      </p:sp>
    </p:spTree>
    <p:extLst>
      <p:ext uri="{BB962C8B-B14F-4D97-AF65-F5344CB8AC3E}">
        <p14:creationId xmlns:p14="http://schemas.microsoft.com/office/powerpoint/2010/main" val="1872694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Açık kaynak işletim sistemleri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r>
              <a:rPr lang="tr-TR" dirty="0"/>
              <a:t>Açık kaynak (</a:t>
            </a:r>
            <a:r>
              <a:rPr lang="tr-TR" b="1" i="1" dirty="0">
                <a:solidFill>
                  <a:srgbClr val="FF0000"/>
                </a:solidFill>
              </a:rPr>
              <a:t>open-source</a:t>
            </a:r>
            <a:r>
              <a:rPr lang="tr-TR" dirty="0"/>
              <a:t>) işletim sistemlerinde derlenmiş binary kod yerine kaynak kodu da kullanılabilir durumdadır.</a:t>
            </a:r>
          </a:p>
          <a:p>
            <a:r>
              <a:rPr lang="tr-TR" b="1" dirty="0"/>
              <a:t>Linux</a:t>
            </a:r>
            <a:r>
              <a:rPr lang="tr-TR" dirty="0"/>
              <a:t> açık kaynak işletim sistemlerine, </a:t>
            </a:r>
            <a:r>
              <a:rPr lang="tr-TR" b="1" dirty="0"/>
              <a:t>Windows</a:t>
            </a:r>
            <a:r>
              <a:rPr lang="tr-TR" dirty="0"/>
              <a:t> ise kapalı kaynak (</a:t>
            </a:r>
            <a:r>
              <a:rPr lang="tr-TR" b="1" i="1" dirty="0">
                <a:solidFill>
                  <a:srgbClr val="FF0000"/>
                </a:solidFill>
              </a:rPr>
              <a:t>closed-source</a:t>
            </a:r>
            <a:r>
              <a:rPr lang="tr-TR" dirty="0"/>
              <a:t>) işletim sistemlerine örnek olarak verilebilir.</a:t>
            </a:r>
          </a:p>
          <a:p>
            <a:r>
              <a:rPr lang="tr-TR" b="1" dirty="0"/>
              <a:t>Apple Mac OS X</a:t>
            </a:r>
            <a:r>
              <a:rPr lang="tr-TR" dirty="0"/>
              <a:t> ve </a:t>
            </a:r>
            <a:r>
              <a:rPr lang="tr-TR" b="1" dirty="0"/>
              <a:t>iOS</a:t>
            </a:r>
            <a:r>
              <a:rPr lang="tr-TR" dirty="0"/>
              <a:t> hibrit işletim sistemleridir. Açık kaynak kernel’a (</a:t>
            </a:r>
            <a:r>
              <a:rPr lang="tr-TR" b="1" i="1" dirty="0">
                <a:solidFill>
                  <a:srgbClr val="FF0000"/>
                </a:solidFill>
              </a:rPr>
              <a:t>Darwin</a:t>
            </a:r>
            <a:r>
              <a:rPr lang="tr-TR" dirty="0"/>
              <a:t>) sahiptir aynı zamanda kapalı kaynak bileşenlere de sahiptir.</a:t>
            </a:r>
          </a:p>
        </p:txBody>
      </p:sp>
    </p:spTree>
    <p:extLst>
      <p:ext uri="{BB962C8B-B14F-4D97-AF65-F5344CB8AC3E}">
        <p14:creationId xmlns:p14="http://schemas.microsoft.com/office/powerpoint/2010/main" val="36695627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E884D-9937-425B-946C-4279B58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Açık kaynak işletim sistemleri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4495897-6E7B-4A17-8B39-B30514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A2C467-CEA7-4BBA-8D6E-CC4EF6092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r>
              <a:rPr lang="tr-TR" dirty="0"/>
              <a:t>Kapalı kaynak işletim sistemlerinde tersine mühendislik (</a:t>
            </a:r>
            <a:r>
              <a:rPr lang="tr-TR" b="1" i="1" dirty="0">
                <a:solidFill>
                  <a:srgbClr val="FF0000"/>
                </a:solidFill>
              </a:rPr>
              <a:t>reverse engineering</a:t>
            </a:r>
            <a:r>
              <a:rPr lang="tr-TR" dirty="0"/>
              <a:t>) kullanılarak binary kod oluşturulabilir. </a:t>
            </a:r>
          </a:p>
          <a:p>
            <a:r>
              <a:rPr lang="tr-TR" dirty="0"/>
              <a:t>Açık kaynak işletim sistemlerinde programcılar geliştirmeye katkı sağlayabilmektedirler.</a:t>
            </a:r>
          </a:p>
          <a:p>
            <a:r>
              <a:rPr lang="tr-TR" dirty="0"/>
              <a:t>Açık kaynak kapalı kaynağa göre daha güvenlidir. Çünkü daha çok kişi tarafından kod görülmektedir. </a:t>
            </a:r>
          </a:p>
          <a:p>
            <a:r>
              <a:rPr lang="tr-TR" b="1" dirty="0"/>
              <a:t>Linux, BSD Unix</a:t>
            </a:r>
            <a:r>
              <a:rPr lang="tr-TR" dirty="0"/>
              <a:t> ve </a:t>
            </a:r>
            <a:r>
              <a:rPr lang="tr-TR" b="1" dirty="0"/>
              <a:t>Solaris</a:t>
            </a:r>
            <a:r>
              <a:rPr lang="tr-TR" dirty="0"/>
              <a:t> açık kaynak işletim sistemleridir.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16335246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076D0-A46E-49A6-B849-3634A6FE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Kod yürütmek kolay değil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2CA83BD-ABDC-4A84-8030-34D3222A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B24E16-E716-416E-974E-99941AA7E6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Kapalı kaynak işletim sistemlerinde tersine mühendislik…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9D8DECC-ACD1-4719-85DF-42BD3ECA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2063052"/>
            <a:ext cx="6840760" cy="45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9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6519E-4570-4241-9784-388375E3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İşletim sistemi ne iş yapar?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0EDEE5D-4C9C-4A79-B899-FD3CC960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6286E32-B523-4814-BCC7-97DA95761B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i="1" u="sng" dirty="0"/>
              <a:t>Sistem açısından bakış</a:t>
            </a:r>
          </a:p>
          <a:p>
            <a:r>
              <a:rPr lang="tr-TR" dirty="0"/>
              <a:t>Bilgisayar açısından işletim sistemi, </a:t>
            </a:r>
          </a:p>
          <a:p>
            <a:pPr lvl="1"/>
            <a:r>
              <a:rPr lang="tr-TR" b="1" dirty="0"/>
              <a:t>Donanımla çok yakından ilişkiye sahip olan bir programdır</a:t>
            </a:r>
            <a:r>
              <a:rPr lang="tr-TR" dirty="0"/>
              <a:t>.</a:t>
            </a:r>
          </a:p>
          <a:p>
            <a:r>
              <a:rPr lang="tr-TR" dirty="0"/>
              <a:t>Bu açıdan işletim sistemi, </a:t>
            </a:r>
          </a:p>
          <a:p>
            <a:pPr lvl="1"/>
            <a:r>
              <a:rPr lang="tr-TR" b="1" dirty="0"/>
              <a:t>Kaynak</a:t>
            </a:r>
            <a:r>
              <a:rPr lang="tr-TR" dirty="0"/>
              <a:t> (CPU time, hafıza, depolama birimi, I/O cihazları,…) </a:t>
            </a:r>
            <a:r>
              <a:rPr lang="tr-TR" b="1" dirty="0"/>
              <a:t>kullanımını planlayan programdır</a:t>
            </a:r>
            <a:r>
              <a:rPr lang="tr-TR" dirty="0"/>
              <a:t>.</a:t>
            </a:r>
          </a:p>
          <a:p>
            <a:r>
              <a:rPr lang="tr-TR" dirty="0"/>
              <a:t>Yani işletim sistemi, </a:t>
            </a:r>
          </a:p>
          <a:p>
            <a:pPr lvl="1"/>
            <a:r>
              <a:rPr lang="tr-TR" b="1" dirty="0"/>
              <a:t>I/O cihazlarını ve kullanıcı programlarını kontrol eder</a:t>
            </a:r>
            <a:r>
              <a:rPr lang="tr-TR" dirty="0"/>
              <a:t> ve </a:t>
            </a:r>
          </a:p>
          <a:p>
            <a:pPr lvl="1"/>
            <a:r>
              <a:rPr lang="tr-TR" dirty="0"/>
              <a:t>Programların çalışması sırasındaki </a:t>
            </a:r>
            <a:r>
              <a:rPr lang="tr-TR" b="1" dirty="0"/>
              <a:t>hataları önlemeye yönelik işlemleri yönetir</a:t>
            </a:r>
            <a:r>
              <a:rPr lang="tr-TR" dirty="0"/>
              <a:t>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012270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4739</TotalTime>
  <Words>5598</Words>
  <Application>Microsoft Office PowerPoint</Application>
  <PresentationFormat>On-screen Show (4:3)</PresentationFormat>
  <Paragraphs>841</Paragraphs>
  <Slides>87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Bookman Old Style</vt:lpstr>
      <vt:lpstr>Calibri</vt:lpstr>
      <vt:lpstr>Gill Sans MT</vt:lpstr>
      <vt:lpstr>Lucida Console</vt:lpstr>
      <vt:lpstr>Verdana</vt:lpstr>
      <vt:lpstr>Wingdings</vt:lpstr>
      <vt:lpstr>Wingdings 3</vt:lpstr>
      <vt:lpstr>Origin</vt:lpstr>
      <vt:lpstr>İşletim Sistemleri</vt:lpstr>
      <vt:lpstr>Uygun işletim sistemi?</vt:lpstr>
      <vt:lpstr>Yeni ihtiyaçlar, yeni OS’lar getirir.</vt:lpstr>
      <vt:lpstr>İşletim Sistemleri (İng: Operating Systems : OS)</vt:lpstr>
      <vt:lpstr>Konular</vt:lpstr>
      <vt:lpstr>İşletim sistemi ne iş yapar?</vt:lpstr>
      <vt:lpstr>İşletim sistemi ne iş yapar?</vt:lpstr>
      <vt:lpstr>İşletim sistemi ne iş yapar?</vt:lpstr>
      <vt:lpstr>İşletim sistemi ne iş yapar?</vt:lpstr>
      <vt:lpstr>Konular</vt:lpstr>
      <vt:lpstr>Bilgisayar sistemi organizasyonu</vt:lpstr>
      <vt:lpstr>Bilgisayar sistemi organizasyonu</vt:lpstr>
      <vt:lpstr>Bilgisayar sistemi organizasyonu</vt:lpstr>
      <vt:lpstr>Bilgisayar sistemi organizasyonu</vt:lpstr>
      <vt:lpstr>Bilgisayar sistemi organizasyonu</vt:lpstr>
      <vt:lpstr>Bilgisayar sistemi organizasyonu</vt:lpstr>
      <vt:lpstr>Bilgisayar sistemi organizasyonu</vt:lpstr>
      <vt:lpstr>Bilgisayar sistemi organizasyonu</vt:lpstr>
      <vt:lpstr>Bilgisayar sistemi organizasyonu</vt:lpstr>
      <vt:lpstr>Bilgisayar sistemi organizasyonu</vt:lpstr>
      <vt:lpstr>Bilgisayar sistemi organizasyonu</vt:lpstr>
      <vt:lpstr>Bilgisayar sistemi organizasyonu</vt:lpstr>
      <vt:lpstr>Konular</vt:lpstr>
      <vt:lpstr>Bilgisayar sistemi mimarisi</vt:lpstr>
      <vt:lpstr>Bilgisayar sistemi mimarisi</vt:lpstr>
      <vt:lpstr>Bilgisayar sistemi mimarisi</vt:lpstr>
      <vt:lpstr>Bilgisayar sistemi mimarisi</vt:lpstr>
      <vt:lpstr>Bilgisayar sistemi mimarisi</vt:lpstr>
      <vt:lpstr>Bilgisayar sistemi mimarisi</vt:lpstr>
      <vt:lpstr>Bilgisayar sistemi mimarisi</vt:lpstr>
      <vt:lpstr>Bilgisayar sistemi mimarisi</vt:lpstr>
      <vt:lpstr>Bilgisayar sistemi mimarisi</vt:lpstr>
      <vt:lpstr>Bilgisayar sistemi mimarisi</vt:lpstr>
      <vt:lpstr>Bilgisayar sistemi mimarisi</vt:lpstr>
      <vt:lpstr>Konular</vt:lpstr>
      <vt:lpstr>İşletim sistemi yapısı</vt:lpstr>
      <vt:lpstr>İşletim sistemi yapısı</vt:lpstr>
      <vt:lpstr>İşletim sistemi yapısı</vt:lpstr>
      <vt:lpstr>Konular</vt:lpstr>
      <vt:lpstr>İşletim sistemi işlemleri</vt:lpstr>
      <vt:lpstr>İşletim sistemi işlemleri</vt:lpstr>
      <vt:lpstr>İşletim sistemi işlemleri</vt:lpstr>
      <vt:lpstr>Konular</vt:lpstr>
      <vt:lpstr>Süreç yönetimi</vt:lpstr>
      <vt:lpstr>Süreç yönetimi</vt:lpstr>
      <vt:lpstr>Konular</vt:lpstr>
      <vt:lpstr>Hafıza yönetimi</vt:lpstr>
      <vt:lpstr>Konular</vt:lpstr>
      <vt:lpstr>Dosya sistemi yönetimi</vt:lpstr>
      <vt:lpstr>Dosya sistemi yönetimi</vt:lpstr>
      <vt:lpstr>Dosya sistemi yönetimi</vt:lpstr>
      <vt:lpstr>Dosya sistemi yönetimi</vt:lpstr>
      <vt:lpstr>Dosya sistemi yönetimi</vt:lpstr>
      <vt:lpstr>Konular</vt:lpstr>
      <vt:lpstr>Koruma ve güvenlik</vt:lpstr>
      <vt:lpstr>Koruma ve güvenlik</vt:lpstr>
      <vt:lpstr>Koruma ve güvenlik</vt:lpstr>
      <vt:lpstr>Konular</vt:lpstr>
      <vt:lpstr>Kernel veri yapıları</vt:lpstr>
      <vt:lpstr>Kernel veri yapıları</vt:lpstr>
      <vt:lpstr>Kernel veri yapıları</vt:lpstr>
      <vt:lpstr>Kernel veri yapıları</vt:lpstr>
      <vt:lpstr>Kernel veri yapıları</vt:lpstr>
      <vt:lpstr>Kernel veri yapıları</vt:lpstr>
      <vt:lpstr>Kernel veri yapıları</vt:lpstr>
      <vt:lpstr>Kernel veri yapıları</vt:lpstr>
      <vt:lpstr>Kernel veri yapıları</vt:lpstr>
      <vt:lpstr>Kernel veri yapıları</vt:lpstr>
      <vt:lpstr>Kernel veri yapıları</vt:lpstr>
      <vt:lpstr>Konular</vt:lpstr>
      <vt:lpstr>Hesaplama ortamları</vt:lpstr>
      <vt:lpstr>Hesaplama ortamları</vt:lpstr>
      <vt:lpstr>Hesaplama ortamları</vt:lpstr>
      <vt:lpstr>Hesaplama ortamları</vt:lpstr>
      <vt:lpstr>Hesaplama ortamları</vt:lpstr>
      <vt:lpstr>Hesaplama ortamları</vt:lpstr>
      <vt:lpstr>Hesaplama ortamları</vt:lpstr>
      <vt:lpstr>Hesaplama ortamları</vt:lpstr>
      <vt:lpstr>Hesaplama ortamları</vt:lpstr>
      <vt:lpstr>Hesaplama ortamları</vt:lpstr>
      <vt:lpstr>Hesaplama ortamları</vt:lpstr>
      <vt:lpstr>Hesaplama ortamları</vt:lpstr>
      <vt:lpstr>Hesaplama ortamları</vt:lpstr>
      <vt:lpstr>Konular</vt:lpstr>
      <vt:lpstr>Açık kaynak işletim sistemleri</vt:lpstr>
      <vt:lpstr>Açık kaynak işletim sistemleri</vt:lpstr>
      <vt:lpstr>Kod yürütmek kolay değil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265</cp:revision>
  <dcterms:created xsi:type="dcterms:W3CDTF">2013-09-20T11:24:12Z</dcterms:created>
  <dcterms:modified xsi:type="dcterms:W3CDTF">2021-02-23T19:37:15Z</dcterms:modified>
</cp:coreProperties>
</file>