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3"/>
  </p:notesMasterIdLst>
  <p:sldIdLst>
    <p:sldId id="331" r:id="rId2"/>
    <p:sldId id="257" r:id="rId3"/>
    <p:sldId id="258" r:id="rId4"/>
    <p:sldId id="274" r:id="rId5"/>
    <p:sldId id="263" r:id="rId6"/>
    <p:sldId id="319" r:id="rId7"/>
    <p:sldId id="320" r:id="rId8"/>
    <p:sldId id="328" r:id="rId9"/>
    <p:sldId id="330" r:id="rId10"/>
    <p:sldId id="333" r:id="rId11"/>
    <p:sldId id="334" r:id="rId12"/>
    <p:sldId id="329" r:id="rId13"/>
    <p:sldId id="322" r:id="rId14"/>
    <p:sldId id="323" r:id="rId15"/>
    <p:sldId id="275" r:id="rId16"/>
    <p:sldId id="276" r:id="rId17"/>
    <p:sldId id="277" r:id="rId18"/>
    <p:sldId id="279" r:id="rId19"/>
    <p:sldId id="280" r:id="rId20"/>
    <p:sldId id="281" r:id="rId21"/>
    <p:sldId id="324" r:id="rId22"/>
    <p:sldId id="282" r:id="rId23"/>
    <p:sldId id="283" r:id="rId24"/>
    <p:sldId id="284" r:id="rId25"/>
    <p:sldId id="285" r:id="rId26"/>
    <p:sldId id="286" r:id="rId27"/>
    <p:sldId id="287" r:id="rId28"/>
    <p:sldId id="302" r:id="rId29"/>
    <p:sldId id="292" r:id="rId30"/>
    <p:sldId id="335" r:id="rId31"/>
    <p:sldId id="294" r:id="rId32"/>
    <p:sldId id="297" r:id="rId33"/>
    <p:sldId id="332" r:id="rId34"/>
    <p:sldId id="325" r:id="rId35"/>
    <p:sldId id="327" r:id="rId36"/>
    <p:sldId id="326" r:id="rId37"/>
    <p:sldId id="300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266" r:id="rId49"/>
    <p:sldId id="316" r:id="rId50"/>
    <p:sldId id="318" r:id="rId51"/>
    <p:sldId id="31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58" d="100"/>
          <a:sy n="58" d="100"/>
        </p:scale>
        <p:origin x="896" y="5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7F1D-2580-1A40-AB74-61347683B40E}" type="datetimeFigureOut">
              <a:rPr lang="tr-TR" smtClean="0"/>
              <a:t>6.12.2023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2FA7-FB42-284D-ABD1-BA8741BF2F2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4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62FA7-FB42-284D-ABD1-BA8741BF2F2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98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2FA7-FB42-284D-ABD1-BA8741BF2F2C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60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2FA7-FB42-284D-ABD1-BA8741BF2F2C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753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890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7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55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075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946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666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594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998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54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353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18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04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tore.unity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Unity AR ile Vuforia</a:t>
            </a:r>
            <a:endParaRPr lang="tr-TR" sz="6000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cap="none" dirty="0"/>
              <a:t>Dr. Cengiz Güngör</a:t>
            </a:r>
          </a:p>
          <a:p>
            <a:r>
              <a:rPr lang="tr-TR" cap="none" dirty="0"/>
              <a:t>Tokat Gaziosmanpaşa Üniversitesi, Bilgisayar Mühendisliği</a:t>
            </a:r>
          </a:p>
        </p:txBody>
      </p:sp>
    </p:spTree>
    <p:extLst>
      <p:ext uri="{BB962C8B-B14F-4D97-AF65-F5344CB8AC3E}">
        <p14:creationId xmlns:p14="http://schemas.microsoft.com/office/powerpoint/2010/main" val="36843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9C96-3C2D-47EA-918D-924184D4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Paketi Kurmak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AABB-94F7-4932-BC15-36F59CF2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18B07-AD01-4AAF-AD63-D138D925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82" y="1818649"/>
            <a:ext cx="8115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3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9C96-3C2D-47EA-918D-924184D4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Paketi Kurmak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AABB-94F7-4932-BC15-36F59CF2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8CE299-1428-45F0-8DCF-647FEB36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868047"/>
            <a:ext cx="90487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9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F6EFBFD-3145-4D84-9230-C7F83496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</a:t>
            </a:r>
            <a:br>
              <a:rPr lang="tr-TR" dirty="0"/>
            </a:br>
            <a:r>
              <a:rPr lang="tr-TR" dirty="0"/>
              <a:t>2023 </a:t>
            </a:r>
            <a:br>
              <a:rPr lang="tr-TR" dirty="0"/>
            </a:br>
            <a:r>
              <a:rPr lang="tr-TR" dirty="0"/>
              <a:t>için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BE8A4D0-3ADF-4EEE-AC5B-1404EB87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FD075AB-A4CB-4BA8-869D-7AB8A3B7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52" y="2926080"/>
            <a:ext cx="1885049" cy="3379124"/>
          </a:xfrm>
        </p:spPr>
        <p:txBody>
          <a:bodyPr>
            <a:normAutofit/>
          </a:bodyPr>
          <a:lstStyle/>
          <a:p>
            <a:pPr marL="174625" indent="-174625">
              <a:buNone/>
            </a:pPr>
            <a:r>
              <a:rPr lang="tr-TR" sz="1800" spc="200" dirty="0">
                <a:solidFill>
                  <a:srgbClr val="FFFFFF"/>
                </a:solidFill>
              </a:rPr>
              <a:t>- Main Camera silinir</a:t>
            </a:r>
          </a:p>
          <a:p>
            <a:pPr marL="174625" indent="-174625">
              <a:buNone/>
            </a:pPr>
            <a:r>
              <a:rPr lang="tr-TR" sz="1800" spc="200" dirty="0">
                <a:solidFill>
                  <a:srgbClr val="FFFFFF"/>
                </a:solidFill>
              </a:rPr>
              <a:t>- GameObject ’ten veya Hierarchy’de sağ tuş tıklanarak </a:t>
            </a:r>
          </a:p>
          <a:p>
            <a:pPr marL="174625" indent="-174625">
              <a:buNone/>
            </a:pPr>
            <a:r>
              <a:rPr lang="tr-TR" sz="1800" spc="200" dirty="0">
                <a:solidFill>
                  <a:srgbClr val="FFFFFF"/>
                </a:solidFill>
              </a:rPr>
              <a:t>-</a:t>
            </a:r>
            <a:r>
              <a:rPr lang="en-US" sz="1800" dirty="0">
                <a:solidFill>
                  <a:srgbClr val="FFFFFF"/>
                </a:solidFill>
              </a:rPr>
              <a:t> ARCamera ve ImageTarget </a:t>
            </a:r>
            <a:r>
              <a:rPr lang="tr-TR" sz="1800" spc="200" dirty="0">
                <a:solidFill>
                  <a:srgbClr val="FFFFFF"/>
                </a:solidFill>
              </a:rPr>
              <a:t>eklenir.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AEE47-399C-4F65-97E8-C834949B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65" y="-15422"/>
            <a:ext cx="997169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7FC04-34A2-417A-8953-1689D743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98" y="0"/>
            <a:ext cx="547709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593162B-DA27-4D24-B07B-36BD71FF1429}"/>
              </a:ext>
            </a:extLst>
          </p:cNvPr>
          <p:cNvSpPr/>
          <p:nvPr/>
        </p:nvSpPr>
        <p:spPr>
          <a:xfrm>
            <a:off x="8720355" y="4901821"/>
            <a:ext cx="1055017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D2B63E-709B-48FC-BA1D-BFEC3F61FE14}"/>
              </a:ext>
            </a:extLst>
          </p:cNvPr>
          <p:cNvGrpSpPr/>
          <p:nvPr/>
        </p:nvGrpSpPr>
        <p:grpSpPr>
          <a:xfrm>
            <a:off x="3953656" y="5349846"/>
            <a:ext cx="540000" cy="646331"/>
            <a:chOff x="566055" y="250367"/>
            <a:chExt cx="54000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B7893-5FDF-4194-AC22-F0526AABBBBD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F9B36CD-34F8-4274-B4F9-0E908E025B3D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2E8E6443-4628-4CAA-8F02-ECB956AC3008}"/>
              </a:ext>
            </a:extLst>
          </p:cNvPr>
          <p:cNvSpPr/>
          <p:nvPr/>
        </p:nvSpPr>
        <p:spPr>
          <a:xfrm>
            <a:off x="3079211" y="6046541"/>
            <a:ext cx="1144445" cy="28894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D9D24B-3FA9-4678-ADEC-B4ED99214084}"/>
              </a:ext>
            </a:extLst>
          </p:cNvPr>
          <p:cNvGrpSpPr/>
          <p:nvPr/>
        </p:nvGrpSpPr>
        <p:grpSpPr>
          <a:xfrm>
            <a:off x="8106122" y="4578655"/>
            <a:ext cx="540000" cy="646331"/>
            <a:chOff x="566055" y="250367"/>
            <a:chExt cx="540000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C6177D-7CA0-4ABB-8113-1EFB9B0D9EE8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5F5E61-278F-48D8-B6FB-246A00541BDA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536B811-AD9F-4A67-9335-1D2C3C4D9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89" y="3674876"/>
            <a:ext cx="2621495" cy="2404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6EC13D-1AAF-44AF-8C17-48CD35798DDA}"/>
              </a:ext>
            </a:extLst>
          </p:cNvPr>
          <p:cNvSpPr/>
          <p:nvPr/>
        </p:nvSpPr>
        <p:spPr>
          <a:xfrm>
            <a:off x="5169272" y="3380540"/>
            <a:ext cx="878896" cy="3353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300A68-2597-4EF7-A0C5-D0A2F1F1C315}"/>
              </a:ext>
            </a:extLst>
          </p:cNvPr>
          <p:cNvGrpSpPr/>
          <p:nvPr/>
        </p:nvGrpSpPr>
        <p:grpSpPr>
          <a:xfrm>
            <a:off x="6636902" y="3392678"/>
            <a:ext cx="540000" cy="646331"/>
            <a:chOff x="566055" y="250367"/>
            <a:chExt cx="540000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E9DA77-035C-44A8-B897-1C3BB3775409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2F8DA9-4D9D-4E12-9EB1-BC78F0B508F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F43AE78-A5E3-4C3D-8EC4-D6D37ED3F48C}"/>
              </a:ext>
            </a:extLst>
          </p:cNvPr>
          <p:cNvSpPr/>
          <p:nvPr/>
        </p:nvSpPr>
        <p:spPr>
          <a:xfrm>
            <a:off x="5203140" y="3651477"/>
            <a:ext cx="950241" cy="3353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592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6E9D-B0B5-4822-A1E1-563F202F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" y="515240"/>
            <a:ext cx="11276018" cy="63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6BBE1-FBC8-4851-A423-2AEBAAC2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31"/>
            <a:ext cx="12192000" cy="430294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Hierarchy </a:t>
            </a:r>
            <a:r>
              <a:rPr lang="tr-TR" sz="3200" dirty="0">
                <a:sym typeface="Wingdings" panose="05000000000000000000" pitchFamily="2" charset="2"/>
              </a:rPr>
              <a:t> ARCamera  Inspector  Open Vuforia Engine Configuration </a:t>
            </a:r>
            <a:endParaRPr lang="tr-TR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0D43F0-8BAA-4A14-8BA8-D0BB7841A80D}"/>
              </a:ext>
            </a:extLst>
          </p:cNvPr>
          <p:cNvSpPr/>
          <p:nvPr/>
        </p:nvSpPr>
        <p:spPr>
          <a:xfrm>
            <a:off x="9273410" y="5791138"/>
            <a:ext cx="2077005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2A575B-D166-4389-A0D3-9DCBEB9FE731}"/>
              </a:ext>
            </a:extLst>
          </p:cNvPr>
          <p:cNvGrpSpPr/>
          <p:nvPr/>
        </p:nvGrpSpPr>
        <p:grpSpPr>
          <a:xfrm>
            <a:off x="1599585" y="1374205"/>
            <a:ext cx="540000" cy="646331"/>
            <a:chOff x="566055" y="250367"/>
            <a:chExt cx="540000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4C07DB-1C96-4723-98A2-42124346CDF9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1B0F16-3B25-4293-A026-90C6904A03D6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429A3DF-4B7B-4637-AB95-E40DADD55C9A}"/>
              </a:ext>
            </a:extLst>
          </p:cNvPr>
          <p:cNvSpPr/>
          <p:nvPr/>
        </p:nvSpPr>
        <p:spPr>
          <a:xfrm>
            <a:off x="740216" y="1739295"/>
            <a:ext cx="852433" cy="24022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9960A8-CFBC-4F6F-B9CB-ACB8227147B2}"/>
              </a:ext>
            </a:extLst>
          </p:cNvPr>
          <p:cNvGrpSpPr/>
          <p:nvPr/>
        </p:nvGrpSpPr>
        <p:grpSpPr>
          <a:xfrm>
            <a:off x="10736018" y="5472111"/>
            <a:ext cx="540000" cy="646331"/>
            <a:chOff x="566055" y="250367"/>
            <a:chExt cx="540000" cy="6463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923FF1-4859-49BD-889E-96925C6FE09A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44605CD-6ABF-4B19-9893-515C78FE6424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41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C189A6-CF5E-41BF-971E-3FB4DB11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71644-45A8-4300-B6C1-0F6B3059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28ED-6C1F-485B-9AB5-F412F06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Add License tıklanınca Vuforia sitesine gider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3A0-AC6F-437C-ACC7-5F3B8AB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Lisans zaten varsa gerek yok…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17D91-48C6-49C7-B88B-B1FF0A2B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D914D-7ACE-44E4-8DE2-7E230C1A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49" b="4"/>
          <a:stretch/>
        </p:blipFill>
        <p:spPr>
          <a:xfrm>
            <a:off x="7866776" y="143003"/>
            <a:ext cx="3967302" cy="671499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3B5D5-D6D4-4EBB-8E00-8390C72E205A}"/>
              </a:ext>
            </a:extLst>
          </p:cNvPr>
          <p:cNvSpPr/>
          <p:nvPr/>
        </p:nvSpPr>
        <p:spPr>
          <a:xfrm rot="10800000">
            <a:off x="11218791" y="2318653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034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62" y="1288206"/>
            <a:ext cx="6381353" cy="5073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Vuforia Giriş ve </a:t>
            </a:r>
            <a:br>
              <a:rPr lang="tr-TR" dirty="0"/>
            </a:br>
            <a:r>
              <a:rPr lang="tr-TR" dirty="0"/>
              <a:t>Lisans Anlaşması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Kaydolmalısınız, ücretsizdir.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25844"/>
            <a:ext cx="3819525" cy="3590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2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785938"/>
            <a:ext cx="5848350" cy="4657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Seçimi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3276601" y="5038725"/>
            <a:ext cx="2695574" cy="6477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229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</a:t>
            </a:r>
            <a:br>
              <a:rPr lang="en-US" dirty="0"/>
            </a:br>
            <a:r>
              <a:rPr lang="tr-TR" dirty="0"/>
              <a:t>Ekleme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85725"/>
            <a:ext cx="7267575" cy="662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Tamam Lisansı Tıklayın.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6413"/>
            <a:ext cx="8496300" cy="3609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47850" y="4776434"/>
            <a:ext cx="1441137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33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Detayı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Lisans anahtarı tıklayınca</a:t>
            </a:r>
            <a:br>
              <a:rPr lang="tr-TR" dirty="0"/>
            </a:br>
            <a:r>
              <a:rPr lang="tr-TR" dirty="0"/>
              <a:t>belleğe kopyalar.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66713"/>
            <a:ext cx="6734175" cy="612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1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Unity ile Arttırılmış Gerçeklik (Augmented Reality-AR) projesi geliştirmek.</a:t>
            </a:r>
          </a:p>
          <a:p>
            <a:pPr lvl="1"/>
            <a:r>
              <a:rPr lang="tr-TR" dirty="0"/>
              <a:t>Unity’de AR projesi geliştirme adımları.</a:t>
            </a:r>
          </a:p>
          <a:p>
            <a:pPr lvl="1"/>
            <a:r>
              <a:rPr lang="tr-TR" dirty="0"/>
              <a:t>Assest kullanımı.</a:t>
            </a:r>
          </a:p>
          <a:p>
            <a:pPr lvl="1"/>
            <a:r>
              <a:rPr lang="tr-TR" dirty="0"/>
              <a:t>Android export</a:t>
            </a:r>
          </a:p>
          <a:p>
            <a:pPr lvl="1"/>
            <a:r>
              <a:rPr lang="tr-TR" dirty="0"/>
              <a:t>VR gözlük ayarları.</a:t>
            </a:r>
          </a:p>
        </p:txBody>
      </p:sp>
    </p:spTree>
    <p:extLst>
      <p:ext uri="{BB962C8B-B14F-4D97-AF65-F5344CB8AC3E}">
        <p14:creationId xmlns:p14="http://schemas.microsoft.com/office/powerpoint/2010/main" val="136980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Anahtarını Projemize Ekleyeceğiz.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Örnek Anahtar: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48000" y="21363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Acm8vCn/////AAAAGaRpG0b2J0Y8vEksZzUpaEcrrZyRep5/68Ju2TpURcgrzslTujEajqEBBr/Blxr0TF95UZM7OkGneMGUMhwHDi6+kNUYUo0TZS5r6ecOOWbA0kce7Ev8DZl73pRC3VTHrYGt84CkxlgpKiEtu/gJxAgVDsrvFpBWN58Hw+lwYg0YRSPs1shtJvYJk6DDTYG930mxcIDT6J33BbU3SW6WMGv5DyaGot8J2H2YmMIPBEZPTdRt6atYWIS6pBKc0Q0XRZ2GezCCtRhnRjHeB1EQqHrLnQdEjTi9BY2TkavENcvuwPQpvQdzk+Uttt4aegCAQJkVOD3BsH6zY2av7O+xnjtSPs1K/w9wShdFlUcxu2t8</a:t>
            </a:r>
          </a:p>
        </p:txBody>
      </p:sp>
    </p:spTree>
    <p:extLst>
      <p:ext uri="{BB962C8B-B14F-4D97-AF65-F5344CB8AC3E}">
        <p14:creationId xmlns:p14="http://schemas.microsoft.com/office/powerpoint/2010/main" val="179686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C189A6-CF5E-41BF-971E-3FB4DB11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71644-45A8-4300-B6C1-0F6B3059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28ED-6C1F-485B-9AB5-F412F06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Unity’e geri dönün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3A0-AC6F-437C-ACC7-5F3B8AB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</a:rPr>
              <a:t>Lisans anahtarını yapıştırın.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17D91-48C6-49C7-B88B-B1FF0A2B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289DD-674C-48E5-9E44-1F125A08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39" y="0"/>
            <a:ext cx="3783724" cy="68580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3B5D5-D6D4-4EBB-8E00-8390C72E205A}"/>
              </a:ext>
            </a:extLst>
          </p:cNvPr>
          <p:cNvSpPr/>
          <p:nvPr/>
        </p:nvSpPr>
        <p:spPr>
          <a:xfrm>
            <a:off x="8514642" y="2339250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833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Vuforia’ya dönün</a:t>
            </a:r>
            <a:br>
              <a:rPr lang="tr-TR" dirty="0"/>
            </a:br>
            <a:r>
              <a:rPr lang="tr-TR" dirty="0"/>
              <a:t>Target Manager’dan Database Ekleyin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" y="1900237"/>
            <a:ext cx="5462871" cy="1647364"/>
          </a:xfrm>
          <a:ln w="38100">
            <a:solidFill>
              <a:schemeClr val="tx1"/>
            </a:solidFill>
          </a:ln>
        </p:spPr>
      </p:pic>
      <p:sp>
        <p:nvSpPr>
          <p:cNvPr id="3" name="Çentikli Sağ Ok 2"/>
          <p:cNvSpPr/>
          <p:nvPr/>
        </p:nvSpPr>
        <p:spPr>
          <a:xfrm>
            <a:off x="3328987" y="2837053"/>
            <a:ext cx="942975" cy="55245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1E45E-BEEA-4A34-A431-8ADFA2D11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962" y="1737360"/>
            <a:ext cx="7753350" cy="46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907D69-7759-46AC-8DDD-F665E76A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56" y="1798765"/>
            <a:ext cx="3737202" cy="45934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33198"/>
            <a:ext cx="6048375" cy="3438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6CD5E-0DE2-40C4-AA10-1699434E3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3" y="4723683"/>
            <a:ext cx="1796627" cy="5186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Target Ekleyin (Veritabanına Tıklayın)</a:t>
            </a:r>
          </a:p>
        </p:txBody>
      </p:sp>
      <p:sp>
        <p:nvSpPr>
          <p:cNvPr id="5" name="Oval 4"/>
          <p:cNvSpPr/>
          <p:nvPr/>
        </p:nvSpPr>
        <p:spPr>
          <a:xfrm>
            <a:off x="461963" y="4723683"/>
            <a:ext cx="1757362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7072787" y="5141387"/>
            <a:ext cx="2031241" cy="71505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97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0ACA03-FC39-4E1D-8A50-8453A83B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D7B22-47FD-4909-9BE1-B8F33D0CC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BB4A3C-C45F-4412-B720-A78D3B93A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F61FDF-5FE8-4B73-ABD0-8CF5B2E8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662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34655" y="639097"/>
            <a:ext cx="400841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JPEG Resim Seçiniz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34655" y="4455621"/>
            <a:ext cx="4024445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tr-TR" sz="2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Width kısmına 10 girebilirsiniz.</a:t>
            </a:r>
          </a:p>
        </p:txBody>
      </p:sp>
      <p:pic>
        <p:nvPicPr>
          <p:cNvPr id="7" name="Resim 6" descr="Graphical user interfac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5216779"/>
            <a:ext cx="5820658" cy="116413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27513-ED03-49ED-9786-02AB609B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679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2CC6FB4-CCB6-429A-8591-70D6C1E4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9C4F4-AC41-4662-BA3F-2B4FAECD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7A9961-BA03-4928-9082-4362F118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9" y="157572"/>
            <a:ext cx="5456860" cy="64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E0C2E9-66FE-4939-B00E-F2F8A16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7D3963-DBF6-4A94-8855-A3F7086A8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A29A2A-9A2D-43BC-8094-36C9D936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EC61C0-8A0B-4004-8A6E-119C93E7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16540-0134-49F2-9B2C-3082D166F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99" y="1368621"/>
            <a:ext cx="7516556" cy="47542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34D2D6-D94D-4632-984E-C32463C2A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r-TR" sz="4400" dirty="0">
                <a:solidFill>
                  <a:srgbClr val="FFFFFF"/>
                </a:solidFill>
              </a:rPr>
              <a:t>Sonuçta Elde Edilen Rating Yüksek Olmalıdır.</a:t>
            </a:r>
            <a:br>
              <a:rPr lang="tr-TR" sz="4400" dirty="0">
                <a:solidFill>
                  <a:srgbClr val="FFFFFF"/>
                </a:solidFill>
              </a:rPr>
            </a:br>
            <a:br>
              <a:rPr lang="tr-TR" sz="4400" dirty="0">
                <a:solidFill>
                  <a:srgbClr val="FFFFFF"/>
                </a:solidFill>
              </a:rPr>
            </a:br>
            <a:r>
              <a:rPr lang="tr-TR" sz="4400" dirty="0">
                <a:solidFill>
                  <a:srgbClr val="FFFFFF"/>
                </a:solidFill>
              </a:rPr>
              <a:t>- </a:t>
            </a:r>
            <a:r>
              <a:rPr lang="tr-TR" sz="2700" dirty="0"/>
              <a:t>Resmin ismine tıklayıp, devam slayta geçin…</a:t>
            </a:r>
            <a:endParaRPr lang="tr-TR" sz="27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BD1B97-D7C2-4B69-AA6F-A43A948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162606" y="5499288"/>
            <a:ext cx="2824162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081957-708A-4121-8944-98CA85D3E3CB}"/>
              </a:ext>
            </a:extLst>
          </p:cNvPr>
          <p:cNvSpPr/>
          <p:nvPr/>
        </p:nvSpPr>
        <p:spPr>
          <a:xfrm>
            <a:off x="6324600" y="5511987"/>
            <a:ext cx="1145265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1039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AC17E-90CD-4AB9-8D8E-9C372ACC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38" y="0"/>
            <a:ext cx="7796185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Kontrol </a:t>
            </a:r>
            <a:br>
              <a:rPr lang="en-US" sz="4000" dirty="0"/>
            </a:br>
            <a:r>
              <a:rPr lang="tr-TR" sz="4000" dirty="0"/>
              <a:t>Edin</a:t>
            </a:r>
          </a:p>
        </p:txBody>
      </p:sp>
      <p:sp>
        <p:nvSpPr>
          <p:cNvPr id="10" name="Oval 9"/>
          <p:cNvSpPr/>
          <p:nvPr/>
        </p:nvSpPr>
        <p:spPr>
          <a:xfrm>
            <a:off x="5102152" y="6524627"/>
            <a:ext cx="1177545" cy="26517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00150" y="1971675"/>
            <a:ext cx="266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Bu ekranda </a:t>
            </a:r>
            <a:br>
              <a:rPr lang="tr-TR" sz="2400" dirty="0"/>
            </a:br>
            <a:r>
              <a:rPr lang="tr-TR" sz="2400" dirty="0"/>
              <a:t>“Show Features”</a:t>
            </a:r>
          </a:p>
          <a:p>
            <a:r>
              <a:rPr lang="tr-TR" sz="2400" dirty="0"/>
              <a:t>Kısmına tıklayın</a:t>
            </a:r>
          </a:p>
        </p:txBody>
      </p:sp>
    </p:spTree>
    <p:extLst>
      <p:ext uri="{BB962C8B-B14F-4D97-AF65-F5344CB8AC3E}">
        <p14:creationId xmlns:p14="http://schemas.microsoft.com/office/powerpoint/2010/main" val="139371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84266C-839A-49BF-8D66-5AF4440B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4" y="1809075"/>
            <a:ext cx="11887200" cy="464343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Target Manager’dan </a:t>
            </a:r>
            <a:br>
              <a:rPr lang="tr-TR" dirty="0"/>
            </a:br>
            <a:r>
              <a:rPr lang="tr-TR" dirty="0"/>
              <a:t>Veritabanını İndirmeyi Seçiniz</a:t>
            </a:r>
          </a:p>
        </p:txBody>
      </p:sp>
      <p:sp>
        <p:nvSpPr>
          <p:cNvPr id="5" name="Oval 4"/>
          <p:cNvSpPr/>
          <p:nvPr/>
        </p:nvSpPr>
        <p:spPr>
          <a:xfrm>
            <a:off x="9499939" y="4628232"/>
            <a:ext cx="2358787" cy="7011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24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12C93-E91B-4FF3-93D8-C6954B08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785255"/>
            <a:ext cx="7600950" cy="50292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 Editörü seçip, Veritabanını İndiriniz</a:t>
            </a:r>
          </a:p>
        </p:txBody>
      </p:sp>
      <p:sp>
        <p:nvSpPr>
          <p:cNvPr id="5" name="Oval 4"/>
          <p:cNvSpPr/>
          <p:nvPr/>
        </p:nvSpPr>
        <p:spPr>
          <a:xfrm>
            <a:off x="7259410" y="5686933"/>
            <a:ext cx="2156733" cy="8123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5625FC-FAB9-4DF8-BF27-5718327899B3}"/>
              </a:ext>
            </a:extLst>
          </p:cNvPr>
          <p:cNvSpPr/>
          <p:nvPr/>
        </p:nvSpPr>
        <p:spPr>
          <a:xfrm>
            <a:off x="2349958" y="4794302"/>
            <a:ext cx="2156733" cy="8123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3965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Unity’e Dönüp, Veritabanı Paketini Kurun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3673386" cy="4023360"/>
          </a:xfrm>
        </p:spPr>
        <p:txBody>
          <a:bodyPr/>
          <a:lstStyle/>
          <a:p>
            <a:r>
              <a:rPr lang="tr-TR" sz="2800" spc="200" dirty="0">
                <a:solidFill>
                  <a:srgbClr val="FFFFFF"/>
                </a:solidFill>
                <a:latin typeface="+mj-lt"/>
              </a:rPr>
              <a:t>İndirdiğiniz</a:t>
            </a:r>
            <a:br>
              <a:rPr lang="tr-TR" sz="2800" spc="200" dirty="0">
                <a:solidFill>
                  <a:srgbClr val="FFFFFF"/>
                </a:solidFill>
                <a:latin typeface="+mj-lt"/>
              </a:rPr>
            </a:br>
            <a:r>
              <a:rPr lang="tr-TR" sz="2800" spc="200" dirty="0">
                <a:solidFill>
                  <a:srgbClr val="FFFFFF"/>
                </a:solidFill>
                <a:latin typeface="+mj-lt"/>
              </a:rPr>
              <a:t>dosyayı seçip onaylayın.</a:t>
            </a:r>
          </a:p>
          <a:p>
            <a:endParaRPr lang="tr-T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E98ABE-A04E-41E8-996A-AE4C8F1C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62" y="1818649"/>
            <a:ext cx="8115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3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230848"/>
            <a:ext cx="10058400" cy="3378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Unity Çalışma Ortamı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87FDDF-BC7D-4815-B3C5-75686F8F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CBC19-49E7-4D3D-B86E-30B058EB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1" y="495415"/>
            <a:ext cx="11929682" cy="62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2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Unity’e Dönüp, Veritabanı Paketini Kurun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3673386" cy="4023360"/>
          </a:xfrm>
        </p:spPr>
        <p:txBody>
          <a:bodyPr/>
          <a:lstStyle/>
          <a:p>
            <a:r>
              <a:rPr lang="tr-TR" sz="2800" spc="200" dirty="0">
                <a:solidFill>
                  <a:srgbClr val="FFFFFF"/>
                </a:solidFill>
                <a:latin typeface="+mj-lt"/>
              </a:rPr>
              <a:t>İndirdiğiniz</a:t>
            </a:r>
            <a:br>
              <a:rPr lang="tr-TR" sz="2800" spc="200" dirty="0">
                <a:solidFill>
                  <a:srgbClr val="FFFFFF"/>
                </a:solidFill>
                <a:latin typeface="+mj-lt"/>
              </a:rPr>
            </a:br>
            <a:r>
              <a:rPr lang="tr-TR" sz="2800" spc="200" dirty="0">
                <a:solidFill>
                  <a:srgbClr val="FFFFFF"/>
                </a:solidFill>
                <a:latin typeface="+mj-lt"/>
              </a:rPr>
              <a:t>dosyayı seçip onaylayın.</a:t>
            </a:r>
          </a:p>
          <a:p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E763B-2078-46AF-8A6A-9253C526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84" y="1863226"/>
            <a:ext cx="66008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7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0C2E9-66FE-4939-B00E-F2F8A16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D3963-DBF6-4A94-8855-A3F7086A8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29A2A-9A2D-43BC-8094-36C9D936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EC61C0-8A0B-4004-8A6E-119C93E7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59992-A4B1-4969-8948-AFF427A9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77" y="97973"/>
            <a:ext cx="4154143" cy="67273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34D2D6-D94D-4632-984E-C32463C2A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dirty="0">
                <a:solidFill>
                  <a:srgbClr val="FFFFFF"/>
                </a:solidFill>
              </a:rPr>
              <a:t>Import’u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500" cap="all" spc="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BD1B97-D7C2-4B69-AA6F-A43A948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34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787A0EB-DE13-45BF-8110-D3F245F7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0185" y="634946"/>
            <a:ext cx="3690257" cy="1450757"/>
          </a:xfrm>
        </p:spPr>
        <p:txBody>
          <a:bodyPr>
            <a:normAutofit/>
          </a:bodyPr>
          <a:lstStyle/>
          <a:p>
            <a:r>
              <a:rPr lang="tr-TR" dirty="0"/>
              <a:t>Son Ayar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522716C-516E-483E-B989-BAA1872D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" y="1181103"/>
            <a:ext cx="8330373" cy="443592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A2A380-D174-4645-AEFE-C0CF64781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0185" y="2198914"/>
            <a:ext cx="3690257" cy="3670180"/>
          </a:xfrm>
        </p:spPr>
        <p:txBody>
          <a:bodyPr>
            <a:normAutofit/>
          </a:bodyPr>
          <a:lstStyle/>
          <a:p>
            <a:r>
              <a:rPr lang="tr-TR" sz="2400" dirty="0"/>
              <a:t>Hierarchy’den Image Target’ı seçip, yandaki veritabanı ayarını yapınız.</a:t>
            </a:r>
          </a:p>
          <a:p>
            <a:r>
              <a:rPr lang="tr-TR" sz="2400" dirty="0"/>
              <a:t>Gerekirse Scale’den görüntüyü ekrana sığacak kadar küçültün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560D74-7333-4C3E-911E-1CE987564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DD509-29A0-4CE4-B5C1-8758D1024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6838950" y="2882900"/>
            <a:ext cx="1219200" cy="53922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852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DF79D3-5A64-4F9B-9A55-A0D9B89F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Sahneye Obje Yerleştirme</a:t>
            </a:r>
            <a:br>
              <a:rPr lang="tr-TR" dirty="0"/>
            </a:br>
            <a:r>
              <a:rPr lang="tr-TR" dirty="0" err="1"/>
              <a:t>Unity</a:t>
            </a:r>
            <a:r>
              <a:rPr lang="tr-TR" dirty="0"/>
              <a:t> </a:t>
            </a:r>
            <a:r>
              <a:rPr lang="tr-TR" dirty="0" err="1"/>
              <a:t>Assest</a:t>
            </a:r>
            <a:r>
              <a:rPr lang="tr-TR" dirty="0"/>
              <a:t> </a:t>
            </a:r>
            <a:r>
              <a:rPr lang="tr-TR" dirty="0" err="1"/>
              <a:t>Store</a:t>
            </a:r>
            <a:endParaRPr lang="tr-T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F3135-54D1-4004-A939-78CE00A3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Unity</a:t>
            </a:r>
            <a:r>
              <a:rPr lang="tr-TR" dirty="0"/>
              <a:t> 2021’de </a:t>
            </a:r>
            <a:r>
              <a:rPr lang="tr-TR" dirty="0" err="1"/>
              <a:t>Asset</a:t>
            </a:r>
            <a:r>
              <a:rPr lang="tr-TR" dirty="0"/>
              <a:t> </a:t>
            </a:r>
            <a:r>
              <a:rPr lang="tr-TR" dirty="0" err="1"/>
              <a:t>Store</a:t>
            </a:r>
            <a:r>
              <a:rPr lang="tr-TR" dirty="0"/>
              <a:t> artık Unity içinde değil, </a:t>
            </a:r>
            <a:r>
              <a:rPr lang="tr-TR" dirty="0" err="1"/>
              <a:t>Window</a:t>
            </a:r>
            <a:r>
              <a:rPr lang="tr-TR" dirty="0" err="1">
                <a:sym typeface="Wingdings" panose="05000000000000000000" pitchFamily="2" charset="2"/>
              </a:rPr>
              <a:t>Asset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Store</a:t>
            </a:r>
            <a:r>
              <a:rPr lang="tr-TR" dirty="0">
                <a:sym typeface="Wingdings" panose="05000000000000000000" pitchFamily="2" charset="2"/>
              </a:rPr>
              <a:t> deyince sizi</a:t>
            </a:r>
          </a:p>
          <a:p>
            <a:pPr lvl="1"/>
            <a:r>
              <a:rPr lang="tr-TR" dirty="0">
                <a:hlinkClick r:id="rId2"/>
              </a:rPr>
              <a:t>https://assetstore.unity.com/</a:t>
            </a:r>
            <a:endParaRPr lang="tr-TR" dirty="0"/>
          </a:p>
          <a:p>
            <a:r>
              <a:rPr lang="tr-TR" dirty="0"/>
              <a:t>Adresine yönlendirmektedir.</a:t>
            </a:r>
          </a:p>
          <a:p>
            <a:r>
              <a:rPr lang="tr-TR" sz="2800" dirty="0">
                <a:solidFill>
                  <a:srgbClr val="FFFFFF"/>
                </a:solidFill>
              </a:rPr>
              <a:t>1. </a:t>
            </a:r>
            <a:r>
              <a:rPr lang="tr-TR" sz="2800" dirty="0" err="1">
                <a:solidFill>
                  <a:srgbClr val="FFFFFF"/>
                </a:solidFill>
              </a:rPr>
              <a:t>Assest</a:t>
            </a:r>
            <a:r>
              <a:rPr lang="tr-TR" sz="2800" dirty="0">
                <a:solidFill>
                  <a:srgbClr val="FFFFFF"/>
                </a:solidFill>
              </a:rPr>
              <a:t> </a:t>
            </a:r>
            <a:r>
              <a:rPr lang="tr-TR" sz="2800" dirty="0" err="1">
                <a:solidFill>
                  <a:srgbClr val="FFFFFF"/>
                </a:solidFill>
              </a:rPr>
              <a:t>Store’dan</a:t>
            </a:r>
            <a:r>
              <a:rPr lang="tr-TR" sz="2800" dirty="0">
                <a:solidFill>
                  <a:srgbClr val="FFFFFF"/>
                </a:solidFill>
              </a:rPr>
              <a:t> Car aratın (</a:t>
            </a:r>
            <a:r>
              <a:rPr lang="tr-TR" sz="2800" dirty="0" err="1">
                <a:solidFill>
                  <a:srgbClr val="FFFFFF"/>
                </a:solidFill>
              </a:rPr>
              <a:t>Free</a:t>
            </a:r>
            <a:r>
              <a:rPr lang="tr-TR" sz="2800" dirty="0">
                <a:solidFill>
                  <a:srgbClr val="FFFFFF"/>
                </a:solidFill>
              </a:rPr>
              <a:t> seçerseniz iyi olur) </a:t>
            </a:r>
            <a:r>
              <a:rPr lang="tr-TR" sz="2800" dirty="0" err="1">
                <a:solidFill>
                  <a:srgbClr val="FFFFFF"/>
                </a:solidFill>
              </a:rPr>
              <a:t>Azerio</a:t>
            </a:r>
            <a:r>
              <a:rPr lang="tr-TR" sz="2800" dirty="0">
                <a:solidFill>
                  <a:srgbClr val="FFFFFF"/>
                </a:solidFill>
              </a:rPr>
              <a:t> objesini </a:t>
            </a:r>
            <a:r>
              <a:rPr lang="tr-TR" sz="2800" dirty="0" err="1">
                <a:solidFill>
                  <a:srgbClr val="FFFFFF"/>
                </a:solidFill>
              </a:rPr>
              <a:t>import</a:t>
            </a:r>
            <a:r>
              <a:rPr lang="tr-TR" sz="2800" dirty="0">
                <a:solidFill>
                  <a:srgbClr val="FFFFFF"/>
                </a:solidFill>
              </a:rPr>
              <a:t> edin.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2987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670695-BABB-487A-9D4A-6B549E1C4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639418-A68B-41C9-8706-DAD1D3E21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2370" y="323385"/>
            <a:ext cx="3084844" cy="1471961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FFFF"/>
                </a:solidFill>
              </a:rPr>
              <a:t>Sahneye Bir Obje Yerleştiriniz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371" y="1895708"/>
            <a:ext cx="3084844" cy="475042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</a:rPr>
              <a:t>2. Project kısmından objenin Prefabs klasörünü bulun ve  objeyi sahneye sürükleyin. </a:t>
            </a:r>
          </a:p>
          <a:p>
            <a:r>
              <a:rPr lang="tr-TR" sz="2000" dirty="0">
                <a:solidFill>
                  <a:srgbClr val="FFFFFF"/>
                </a:solidFill>
              </a:rPr>
              <a:t>3. Zemin yaparsanız, desen görünmez. Başka objeler de eklenebilir.</a:t>
            </a:r>
          </a:p>
          <a:p>
            <a:r>
              <a:rPr lang="tr-TR" sz="2000" dirty="0">
                <a:solidFill>
                  <a:srgbClr val="FFFFFF"/>
                </a:solidFill>
              </a:rPr>
              <a:t>4. Desen üstünde gösterilecek tüm objeler Hiyerarşide Image Target altına alınmalıdır.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79711D-7383-441E-8339-9A2B5666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219CF-1525-4ED2-8029-C2B01E65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04" y="495300"/>
            <a:ext cx="7980403" cy="5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8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C189A6-CF5E-41BF-971E-3FB4DB11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71644-45A8-4300-B6C1-0F6B3059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28ED-6C1F-485B-9AB5-F412F06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tr-TR" sz="4000" dirty="0"/>
              <a:t>Çalıştırınca Lisans Hatası Verirse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3A0-AC6F-437C-ACC7-5F3B8AB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</a:rPr>
              <a:t>Lisans anahtarını yapıştırmayı unutmuşsunuzdur.</a:t>
            </a:r>
          </a:p>
          <a:p>
            <a:r>
              <a:rPr lang="tr-TR" sz="2400" dirty="0">
                <a:solidFill>
                  <a:srgbClr val="FFFFFF"/>
                </a:solidFill>
              </a:rPr>
              <a:t>Veya hatalıdır, tekrar lisans anahtarını Vuforia’dan kopyalayın,</a:t>
            </a:r>
          </a:p>
          <a:p>
            <a:r>
              <a:rPr lang="tr-TR" sz="2400" dirty="0">
                <a:solidFill>
                  <a:srgbClr val="FFFFFF"/>
                </a:solidFill>
              </a:rPr>
              <a:t>Yandaki yere yapıştırın.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17D91-48C6-49C7-B88B-B1FF0A2B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ABCB5-B8D7-4BBD-8D3F-7DBC40B5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75" y="163286"/>
            <a:ext cx="4206143" cy="669471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3B5D5-D6D4-4EBB-8E00-8390C72E205A}"/>
              </a:ext>
            </a:extLst>
          </p:cNvPr>
          <p:cNvSpPr/>
          <p:nvPr/>
        </p:nvSpPr>
        <p:spPr>
          <a:xfrm>
            <a:off x="8514642" y="2339250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20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2A40-0430-415F-9C46-E7605BFB0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Artık Çalıştırın…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16559B-5565-4D9C-ACE6-AF46128C2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2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 örnek: Sahneye Animasyonlu Bir Zombi Yerleştirme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Assets Store’dan Zombie aratın ve import edin, Assest/Model’den objeyi sahneye sürükleyin. obje Hiyerarşiden seçilip ismi Zombie yapılır.</a:t>
            </a:r>
          </a:p>
          <a:p>
            <a:r>
              <a:rPr lang="tr-TR" dirty="0"/>
              <a:t>Assest/Model içinde sağ tuşu tıklayıp, Animation Controller ekleyin. İsmini ZombieAnimationController yapın, Controller’ı sürükleyip hiyerarşide zombie üzerine bırakın.</a:t>
            </a:r>
          </a:p>
          <a:p>
            <a:r>
              <a:rPr lang="tr-TR" dirty="0"/>
              <a:t>Animation Controller Open kısmına tıklayıp, zWalk animasyonunu ekrana sürükleyip, Entry’e bağlanmasını sağlayın.</a:t>
            </a:r>
          </a:p>
          <a:p>
            <a:r>
              <a:rPr lang="tr-TR" dirty="0"/>
              <a:t>Add Component’ten New Script eklenir, ismi Zombie_Move olsun. Script çift tıklanır,  kod yazacağız.</a:t>
            </a:r>
          </a:p>
        </p:txBody>
      </p:sp>
    </p:spTree>
    <p:extLst>
      <p:ext uri="{BB962C8B-B14F-4D97-AF65-F5344CB8AC3E}">
        <p14:creationId xmlns:p14="http://schemas.microsoft.com/office/powerpoint/2010/main" val="2004658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26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 Animator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using System.Collections;</a:t>
            </a:r>
            <a:br>
              <a:rPr lang="tr-TR" dirty="0"/>
            </a:br>
            <a:r>
              <a:rPr lang="tr-TR" dirty="0"/>
              <a:t>using System.Collections.Generic;</a:t>
            </a:r>
            <a:br>
              <a:rPr lang="tr-TR" dirty="0"/>
            </a:br>
            <a:r>
              <a:rPr lang="tr-TR" dirty="0"/>
              <a:t>using UnityEngine;</a:t>
            </a:r>
            <a:br>
              <a:rPr lang="tr-TR" dirty="0"/>
            </a:br>
            <a:br>
              <a:rPr lang="tr-TR" dirty="0"/>
            </a:br>
            <a:r>
              <a:rPr lang="tr-TR" dirty="0"/>
              <a:t>public class Zombie_Move : MonoBehaviour {</a:t>
            </a:r>
            <a:br>
              <a:rPr lang="tr-TR" dirty="0"/>
            </a:br>
            <a:r>
              <a:rPr lang="tr-TR" dirty="0"/>
              <a:t>    protected Animator myAnimation;</a:t>
            </a:r>
            <a:br>
              <a:rPr lang="tr-TR" dirty="0"/>
            </a:br>
            <a:br>
              <a:rPr lang="tr-TR" dirty="0"/>
            </a:br>
            <a:r>
              <a:rPr lang="tr-TR" dirty="0"/>
              <a:t>    </a:t>
            </a:r>
            <a:r>
              <a:rPr lang="tr-TR" i="1" dirty="0"/>
              <a:t>// Use this for initialization</a:t>
            </a:r>
            <a:br>
              <a:rPr lang="tr-TR" dirty="0"/>
            </a:br>
            <a:r>
              <a:rPr lang="tr-TR" dirty="0"/>
              <a:t>    void Start () {</a:t>
            </a:r>
            <a:br>
              <a:rPr lang="tr-TR" dirty="0"/>
            </a:br>
            <a:r>
              <a:rPr lang="tr-TR" dirty="0"/>
              <a:t>        myAnimation = GetComponent&lt;Animator&gt;();    </a:t>
            </a:r>
            <a:br>
              <a:rPr lang="tr-TR" dirty="0"/>
            </a:br>
            <a:r>
              <a:rPr lang="tr-TR" dirty="0"/>
              <a:t>    }</a:t>
            </a:r>
            <a:br>
              <a:rPr lang="tr-TR" dirty="0"/>
            </a:br>
            <a:br>
              <a:rPr lang="tr-TR" dirty="0"/>
            </a:br>
            <a:r>
              <a:rPr lang="tr-TR" dirty="0"/>
              <a:t>    </a:t>
            </a:r>
            <a:r>
              <a:rPr lang="tr-TR" i="1" dirty="0"/>
              <a:t>// Update is called once per frame</a:t>
            </a:r>
            <a:br>
              <a:rPr lang="tr-TR" dirty="0"/>
            </a:br>
            <a:r>
              <a:rPr lang="tr-TR" dirty="0"/>
              <a:t>    void Update () {</a:t>
            </a:r>
            <a:br>
              <a:rPr lang="tr-TR" dirty="0"/>
            </a:br>
            <a:r>
              <a:rPr lang="tr-TR" dirty="0"/>
              <a:t>        myAnimation.SetFloat("Speed", Input.GetAxis("Vertical"));</a:t>
            </a:r>
            <a:br>
              <a:rPr lang="tr-TR" dirty="0"/>
            </a:br>
            <a:r>
              <a:rPr lang="tr-TR" dirty="0"/>
              <a:t>    }</a:t>
            </a:r>
            <a:br>
              <a:rPr lang="tr-TR" dirty="0"/>
            </a:br>
            <a:r>
              <a:rPr lang="tr-T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788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Vuforia Arttırılmış Gerçeklik Eklentisi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70795" cy="4023360"/>
          </a:xfrm>
        </p:spPr>
        <p:txBody>
          <a:bodyPr>
            <a:normAutofit/>
          </a:bodyPr>
          <a:lstStyle/>
          <a:p>
            <a:r>
              <a:rPr lang="en-US" dirty="0"/>
              <a:t>Vuforia </a:t>
            </a:r>
            <a:r>
              <a:rPr lang="tr-TR" dirty="0"/>
              <a:t>AR için yardım veren bir kuruluştur.</a:t>
            </a:r>
          </a:p>
          <a:p>
            <a:r>
              <a:rPr lang="tr-TR" dirty="0" err="1"/>
              <a:t>Vuforia</a:t>
            </a:r>
            <a:r>
              <a:rPr lang="tr-TR" dirty="0"/>
              <a:t> kurulum yöntemi :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tr-TR" dirty="0" err="1"/>
              <a:t>Unity</a:t>
            </a:r>
            <a:r>
              <a:rPr lang="tr-TR" dirty="0"/>
              <a:t> 2023 sürümünde Project Manager’dan kuruluyor.</a:t>
            </a:r>
          </a:p>
        </p:txBody>
      </p:sp>
    </p:spTree>
    <p:extLst>
      <p:ext uri="{BB962C8B-B14F-4D97-AF65-F5344CB8AC3E}">
        <p14:creationId xmlns:p14="http://schemas.microsoft.com/office/powerpoint/2010/main" val="882509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 Bir Örnek: </a:t>
            </a:r>
            <a:r>
              <a:rPr lang="en-US" dirty="0"/>
              <a:t>Meteor Uygulaması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Uygulama projesini klasör kopyala-yapıştır yapıp yeniden isimlendiriniz.</a:t>
            </a:r>
          </a:p>
          <a:p>
            <a:r>
              <a:rPr lang="tr-TR" dirty="0"/>
              <a:t>Önceki objeleri projeden kaldırınız. (AR Camera ve Image Target dursun)</a:t>
            </a:r>
          </a:p>
          <a:p>
            <a:r>
              <a:rPr lang="tr-TR" dirty="0"/>
              <a:t>Assest store’a girip, free ve asteroid araması yaptırınız.</a:t>
            </a:r>
          </a:p>
          <a:p>
            <a:r>
              <a:rPr lang="tr-TR" dirty="0"/>
              <a:t>Pixel Make’in 6 asteroidli bir paketi olmalı.</a:t>
            </a:r>
          </a:p>
          <a:p>
            <a:r>
              <a:rPr lang="tr-TR" dirty="0"/>
              <a:t>Bunu download ve import’ları tıklayarak projeye alınız.</a:t>
            </a:r>
          </a:p>
          <a:p>
            <a:r>
              <a:rPr lang="tr-TR" dirty="0"/>
              <a:t>Altı adet asteroidi hiyerarşi ekranına taşıyınız.</a:t>
            </a:r>
          </a:p>
          <a:p>
            <a:r>
              <a:rPr lang="tr-TR" dirty="0"/>
              <a:t>İsimlerini Asteroid_1, Asteroid_2,.., Asteroid_6 yapın.</a:t>
            </a:r>
          </a:p>
          <a:p>
            <a:r>
              <a:rPr lang="tr-TR" dirty="0"/>
              <a:t>Hepsini seçin, Inspector ekranında Size kısmından 0.5, 0.5 ve 0.5 yapıp küçültün (gerekiyorsa).</a:t>
            </a:r>
          </a:p>
        </p:txBody>
      </p:sp>
    </p:spTree>
    <p:extLst>
      <p:ext uri="{BB962C8B-B14F-4D97-AF65-F5344CB8AC3E}">
        <p14:creationId xmlns:p14="http://schemas.microsoft.com/office/powerpoint/2010/main" val="393472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89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Meteorlar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Hiyerarşiden Image Target’ı seçin,</a:t>
            </a:r>
          </a:p>
          <a:p>
            <a:r>
              <a:rPr lang="tr-TR" dirty="0"/>
              <a:t>Inspector ekranından Add Component -&gt; New Script -&gt; “Meteorlar” ismiyle script açın.</a:t>
            </a:r>
          </a:p>
          <a:p>
            <a:r>
              <a:rPr lang="tr-TR" dirty="0"/>
              <a:t>Arkadaki scripti kopyalayın.</a:t>
            </a:r>
          </a:p>
          <a:p>
            <a:r>
              <a:rPr lang="tr-TR" dirty="0"/>
              <a:t>Burada 500 adet meteoru klonlama yöntemiyle oluşturan bir program vardır.</a:t>
            </a:r>
          </a:p>
        </p:txBody>
      </p:sp>
    </p:spTree>
    <p:extLst>
      <p:ext uri="{BB962C8B-B14F-4D97-AF65-F5344CB8AC3E}">
        <p14:creationId xmlns:p14="http://schemas.microsoft.com/office/powerpoint/2010/main" val="211605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Meteorlar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using System.Collections;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using System.Collections.Generic;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using UnityEngine;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public class Meteorlar : MonoBehaviour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int MAX = 500;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GameObject[] asteroid;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GameObject[] ast;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// Use this for initialization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void Start()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    asteroid = new GameObject[6];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n-NO" dirty="0"/>
              <a:t>        for (int i = 0; i &lt; 6; 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            asteroid[i] = GameObject.Find("Asteroid_" + (i + 1));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    }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857875" y="1845734"/>
            <a:ext cx="623887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    </a:t>
            </a:r>
            <a:r>
              <a:rPr lang="tr-TR" sz="1400" dirty="0"/>
              <a:t>ast = new GameObject[MAX];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n-NO" sz="1400" dirty="0"/>
              <a:t>        for (int i = 0; i &lt; MAX; 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GameObject tmp = asteroid[Random.Range(1, 6)];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GameObject child = (GameObject)Instantiate(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tmp,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new Vector3(Random.Range(-1.0f, 1.0f),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    -1,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    Random.Range(-1.0f, 1.0f)),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Quaternion.identity);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child.transform.parent = </a:t>
            </a:r>
            <a:r>
              <a:rPr lang="tr-TR" sz="1400" dirty="0" err="1"/>
              <a:t>GameObject.Find</a:t>
            </a:r>
            <a:r>
              <a:rPr lang="tr-TR" sz="1400" dirty="0"/>
              <a:t>("ImageTarget").transform;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093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Hiyerarşiden altı meteoru seçin.</a:t>
            </a:r>
          </a:p>
          <a:p>
            <a:r>
              <a:rPr lang="tr-TR" dirty="0"/>
              <a:t>Component’ten sırasıyla</a:t>
            </a:r>
          </a:p>
          <a:p>
            <a:pPr lvl="1"/>
            <a:r>
              <a:rPr lang="tr-TR" dirty="0"/>
              <a:t>Rigidbody ve</a:t>
            </a:r>
          </a:p>
          <a:p>
            <a:pPr lvl="1"/>
            <a:r>
              <a:rPr lang="tr-TR" dirty="0"/>
              <a:t>Capsule Collider ekleyin.</a:t>
            </a:r>
          </a:p>
          <a:p>
            <a:r>
              <a:rPr lang="tr-TR" dirty="0"/>
              <a:t>Meteorlar seçili kalsın, Inspector ekranında Rigidbody kısmına gelin, Use Gravity’yi kapatın.</a:t>
            </a:r>
          </a:p>
          <a:p>
            <a:r>
              <a:rPr lang="tr-TR" dirty="0"/>
              <a:t>Bir kaç satır altında Collusion Detection’u Continuous yapın.</a:t>
            </a:r>
          </a:p>
          <a:p>
            <a:r>
              <a:rPr lang="tr-TR" dirty="0"/>
              <a:t>Add Component’ten New Script-&gt;Meteor yazın.</a:t>
            </a:r>
          </a:p>
          <a:p>
            <a:r>
              <a:rPr lang="tr-TR" dirty="0"/>
              <a:t>Arkadaki kodu kopyalayıp, yapıştırın.</a:t>
            </a:r>
          </a:p>
          <a:p>
            <a:pPr lvl="1"/>
            <a:r>
              <a:rPr lang="tr-TR" dirty="0"/>
              <a:t>Bu kod her bir (500 klon) asteroidin, nereden başalatılacağını, hızını ve ilk dönüş yönünü belirler.</a:t>
            </a:r>
          </a:p>
        </p:txBody>
      </p:sp>
    </p:spTree>
    <p:extLst>
      <p:ext uri="{BB962C8B-B14F-4D97-AF65-F5344CB8AC3E}">
        <p14:creationId xmlns:p14="http://schemas.microsoft.com/office/powerpoint/2010/main" val="2177575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3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using System.Collections;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using System.Collections.Generic;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using UnityEngine;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public class Meteor : MonoBehaviour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xrot;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yrot;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zrot;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speed;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Rigidbody rb;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void Start()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xrot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yrot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zrot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speed = Random.Range(2.0f, 20.0f);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transform.position = new Vector3(Random.Range(-5.0f, 5.0f), -50,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            Random.Range(-5.0f, 5.0f));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rb = GetComponent&lt;Rigidbody&gt;();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        rb.velocity = new Vector3(0, speed, 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259705" y="1845734"/>
            <a:ext cx="589597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    // Update is called once per frame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void Update()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if (transform.position.y &lt; 100.0f)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transform.Rotate(xrot * Time.deltaTime,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yrot * Time.deltaTime,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zrot * Time.deltaTime);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// Baştan başlat y=</a:t>
            </a:r>
            <a:r>
              <a:rPr lang="en-US" sz="900" dirty="0"/>
              <a:t>-5</a:t>
            </a:r>
            <a:r>
              <a:rPr lang="tr-TR" sz="900" dirty="0"/>
              <a:t>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xrot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yrot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zrot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speed = Random.Range(2.0f, 20.0f);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transform.position = new Vector3(Random.Range(-5.0f, 5.0f), -50,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                Random.Range(-5.0f, 5.0f));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            rb.velocity = new Vector3(0, speed, 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623172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Sanal Gerçeklik Gözlük Uygulaması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641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Gözlük Ayarları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Eğer sanal gerçeklik gözlüğü için geliştirme yapacaksanız, sadece Unity 2018 kullanın ve :</a:t>
            </a:r>
          </a:p>
          <a:p>
            <a:pPr lvl="1"/>
            <a:r>
              <a:rPr lang="tr-TR" sz="2000" dirty="0"/>
              <a:t>XR Settings’den</a:t>
            </a:r>
          </a:p>
          <a:p>
            <a:pPr lvl="1"/>
            <a:r>
              <a:rPr lang="tr-TR" sz="2000" dirty="0"/>
              <a:t>Virtual Reality Supported kısmını seçin ve</a:t>
            </a:r>
          </a:p>
          <a:p>
            <a:pPr lvl="1"/>
            <a:r>
              <a:rPr lang="tr-TR" sz="2000" dirty="0"/>
              <a:t>‘+’ simgesinden de önce Vuforia ve sonra Cardboard seçilmelidir.</a:t>
            </a:r>
          </a:p>
          <a:p>
            <a:r>
              <a:rPr lang="tr-TR" sz="2400" dirty="0"/>
              <a:t>Arttırılmış gerçeklik için en alttaki ‘Vuforia Augmented Reality’ seçilmelidir.</a:t>
            </a:r>
          </a:p>
          <a:p>
            <a:r>
              <a:rPr lang="tr-TR" sz="2400" dirty="0"/>
              <a:t>2 slayt ilerideki ekrandaki gibi Hiyerarşi’den AR Camera’yı seçip, ayarlarını yapınız. </a:t>
            </a:r>
          </a:p>
          <a:p>
            <a:pPr lvl="1"/>
            <a:r>
              <a:rPr lang="tr-TR" sz="2000" dirty="0"/>
              <a:t>Open Vuforia Configuration kısmına giriniz.</a:t>
            </a:r>
          </a:p>
          <a:p>
            <a:pPr lvl="1"/>
            <a:r>
              <a:rPr lang="tr-TR" sz="2000" dirty="0"/>
              <a:t>Digital Eyewear ayarına gelin.</a:t>
            </a:r>
          </a:p>
          <a:p>
            <a:pPr lvl="2"/>
            <a:r>
              <a:rPr lang="tr-TR" sz="1600" dirty="0"/>
              <a:t>Device Type: Phone + Viewer</a:t>
            </a:r>
          </a:p>
          <a:p>
            <a:pPr lvl="2"/>
            <a:r>
              <a:rPr lang="tr-TR" sz="1600" dirty="0"/>
              <a:t>Viewer Config: Vuforia</a:t>
            </a:r>
          </a:p>
          <a:p>
            <a:pPr lvl="2"/>
            <a:r>
              <a:rPr lang="tr-TR" sz="1600" dirty="0"/>
              <a:t>Viewer Type: Generic Cardboard (Vuforia)</a:t>
            </a:r>
          </a:p>
        </p:txBody>
      </p:sp>
    </p:spTree>
    <p:extLst>
      <p:ext uri="{BB962C8B-B14F-4D97-AF65-F5344CB8AC3E}">
        <p14:creationId xmlns:p14="http://schemas.microsoft.com/office/powerpoint/2010/main" val="651881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4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-81385"/>
            <a:ext cx="10058400" cy="873124"/>
          </a:xfrm>
        </p:spPr>
        <p:txBody>
          <a:bodyPr/>
          <a:lstStyle/>
          <a:p>
            <a:r>
              <a:rPr lang="tr-TR" dirty="0"/>
              <a:t>Android İçin Hazırlık Kurulumda Yapılır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2747606" cy="4023360"/>
          </a:xfrm>
        </p:spPr>
        <p:txBody>
          <a:bodyPr>
            <a:normAutofit/>
          </a:bodyPr>
          <a:lstStyle/>
          <a:p>
            <a:r>
              <a:rPr lang="tr-TR" dirty="0" err="1"/>
              <a:t>Android</a:t>
            </a:r>
            <a:r>
              <a:rPr lang="tr-TR" dirty="0"/>
              <a:t> SDK ve NDK ve </a:t>
            </a:r>
            <a:br>
              <a:rPr lang="tr-TR" dirty="0"/>
            </a:br>
            <a:r>
              <a:rPr lang="tr-TR" dirty="0"/>
              <a:t>Java </a:t>
            </a:r>
            <a:r>
              <a:rPr lang="tr-TR" dirty="0" err="1"/>
              <a:t>OpenJDK</a:t>
            </a:r>
            <a:r>
              <a:rPr lang="tr-TR" dirty="0"/>
              <a:t> uygun sürümleri</a:t>
            </a:r>
            <a:br>
              <a:rPr lang="tr-TR" dirty="0"/>
            </a:br>
            <a:r>
              <a:rPr lang="tr-TR" dirty="0"/>
              <a:t>hazır olmalıdır.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15713-DCC3-45F1-981D-4ED24830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74" y="948184"/>
            <a:ext cx="7672372" cy="57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22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A3B3-4026-4D59-9F5C-65555F35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Cardboard Ayarları Gözlük Karekodu İsterse Okutun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352A8-AD9A-496D-B003-16979FE4C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Samsung Gear VR (2017 Edition) QR Code pVCZR">
            <a:extLst>
              <a:ext uri="{FF2B5EF4-FFF2-40B4-BE49-F238E27FC236}">
                <a16:creationId xmlns:a16="http://schemas.microsoft.com/office/drawing/2014/main" id="{0B15E5BC-5906-4A35-8AC9-DAF32F1D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23" y="1857528"/>
            <a:ext cx="3683819" cy="40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72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7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DD5EBF5-B3D5-485B-9E30-6BC81F59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38178"/>
            <a:ext cx="11964841" cy="6356322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187304"/>
            <a:ext cx="10058400" cy="337865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Android İçin Hazırlık: Player Settings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87FDDF-BC7D-4815-B3C5-75686F8F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900BF-D168-4A9A-AF62-EC663AA239EE}"/>
              </a:ext>
            </a:extLst>
          </p:cNvPr>
          <p:cNvSpPr/>
          <p:nvPr/>
        </p:nvSpPr>
        <p:spPr>
          <a:xfrm>
            <a:off x="227159" y="2248432"/>
            <a:ext cx="1993527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2C5E4F-E9E0-4437-A48C-93D4ABF2FCA4}"/>
              </a:ext>
            </a:extLst>
          </p:cNvPr>
          <p:cNvSpPr/>
          <p:nvPr/>
        </p:nvSpPr>
        <p:spPr>
          <a:xfrm>
            <a:off x="7337874" y="2452540"/>
            <a:ext cx="1317164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4FA20C-142B-43C0-88BE-3277F979B8FE}"/>
              </a:ext>
            </a:extLst>
          </p:cNvPr>
          <p:cNvGrpSpPr/>
          <p:nvPr/>
        </p:nvGrpSpPr>
        <p:grpSpPr>
          <a:xfrm>
            <a:off x="566055" y="250367"/>
            <a:ext cx="540000" cy="646331"/>
            <a:chOff x="566055" y="250367"/>
            <a:chExt cx="540000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53C0C1-CC70-46AC-85FD-1D7456BC22EF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802FFC-3F92-47E0-89F0-189204A1F124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564E8EA-679E-4E15-8763-3DA0C8D1298F}"/>
              </a:ext>
            </a:extLst>
          </p:cNvPr>
          <p:cNvSpPr/>
          <p:nvPr/>
        </p:nvSpPr>
        <p:spPr>
          <a:xfrm>
            <a:off x="-23212" y="517605"/>
            <a:ext cx="540001" cy="41175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B6F1B9-689F-46FB-8D1F-496C2EA81260}"/>
              </a:ext>
            </a:extLst>
          </p:cNvPr>
          <p:cNvGrpSpPr/>
          <p:nvPr/>
        </p:nvGrpSpPr>
        <p:grpSpPr>
          <a:xfrm>
            <a:off x="1534884" y="1687282"/>
            <a:ext cx="540000" cy="646331"/>
            <a:chOff x="566055" y="250367"/>
            <a:chExt cx="54000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E2545-C340-43DA-BCD1-BC301794BFC1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3DC843-21E9-42E6-9B73-504FAB673BA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F3F284-BD69-4031-9F28-EA28B63ABFA6}"/>
              </a:ext>
            </a:extLst>
          </p:cNvPr>
          <p:cNvGrpSpPr/>
          <p:nvPr/>
        </p:nvGrpSpPr>
        <p:grpSpPr>
          <a:xfrm>
            <a:off x="8055416" y="1785255"/>
            <a:ext cx="540000" cy="646331"/>
            <a:chOff x="566055" y="250367"/>
            <a:chExt cx="540000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3957C7-8FE2-46C4-8100-0E364A219DA4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F8A0E5-BE9B-47F2-A115-232B1FE18DF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93B24-7B87-4DA9-931B-07F26A0BADAC}"/>
              </a:ext>
            </a:extLst>
          </p:cNvPr>
          <p:cNvGrpSpPr/>
          <p:nvPr/>
        </p:nvGrpSpPr>
        <p:grpSpPr>
          <a:xfrm>
            <a:off x="4397823" y="3537854"/>
            <a:ext cx="540000" cy="646331"/>
            <a:chOff x="566055" y="250367"/>
            <a:chExt cx="540000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A726C2-670A-4B7A-8C40-D3F2E94C3D2B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8A43AC-E6B2-46FA-85FA-7154918D25F1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10373-ADA1-466D-8802-8E4BEC9BB244}"/>
              </a:ext>
            </a:extLst>
          </p:cNvPr>
          <p:cNvGrpSpPr/>
          <p:nvPr/>
        </p:nvGrpSpPr>
        <p:grpSpPr>
          <a:xfrm>
            <a:off x="7075708" y="5613087"/>
            <a:ext cx="540000" cy="646331"/>
            <a:chOff x="566055" y="250367"/>
            <a:chExt cx="540000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DA461B-5FA5-444F-B8FF-2A44D53B40F3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BAF173-4DE1-4AA5-A851-E4178A4D7FD2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8610C3-C2C1-483C-8BFF-9BF42670B393}"/>
              </a:ext>
            </a:extLst>
          </p:cNvPr>
          <p:cNvGrpSpPr/>
          <p:nvPr/>
        </p:nvGrpSpPr>
        <p:grpSpPr>
          <a:xfrm>
            <a:off x="3755566" y="5736766"/>
            <a:ext cx="540000" cy="646331"/>
            <a:chOff x="566055" y="250367"/>
            <a:chExt cx="540000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48B0C2-8428-4347-9E66-CA53636F9C6F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6DEEAB-B7F3-4F41-8998-92663F8CDB5F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2418E4E-B7D7-4F2D-89B0-0E899E6AA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89" y="6274173"/>
            <a:ext cx="1051721" cy="192919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1CB40CF-0B8A-4DBB-A2A1-EC9B9EF42486}"/>
              </a:ext>
            </a:extLst>
          </p:cNvPr>
          <p:cNvSpPr/>
          <p:nvPr/>
        </p:nvSpPr>
        <p:spPr>
          <a:xfrm>
            <a:off x="6396559" y="6215672"/>
            <a:ext cx="1101262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9CC1727-2A0A-49E3-AD70-E53F9980E337}"/>
              </a:ext>
            </a:extLst>
          </p:cNvPr>
          <p:cNvSpPr/>
          <p:nvPr/>
        </p:nvSpPr>
        <p:spPr>
          <a:xfrm>
            <a:off x="2857500" y="6232601"/>
            <a:ext cx="1092189" cy="26039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AFC0A4-A7A4-426F-9BEE-8881D3178D40}"/>
              </a:ext>
            </a:extLst>
          </p:cNvPr>
          <p:cNvSpPr/>
          <p:nvPr/>
        </p:nvSpPr>
        <p:spPr>
          <a:xfrm>
            <a:off x="10246174" y="4332140"/>
            <a:ext cx="1577526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4B8E3B-E71F-4ADD-B5B4-1C81A6D49974}"/>
              </a:ext>
            </a:extLst>
          </p:cNvPr>
          <p:cNvSpPr/>
          <p:nvPr/>
        </p:nvSpPr>
        <p:spPr>
          <a:xfrm>
            <a:off x="10277924" y="4833790"/>
            <a:ext cx="1577526" cy="4367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828C38-09ED-4BE4-9DB4-961F4F9D2C7F}"/>
              </a:ext>
            </a:extLst>
          </p:cNvPr>
          <p:cNvGrpSpPr/>
          <p:nvPr/>
        </p:nvGrpSpPr>
        <p:grpSpPr>
          <a:xfrm>
            <a:off x="11269542" y="3695096"/>
            <a:ext cx="540000" cy="646331"/>
            <a:chOff x="566055" y="250367"/>
            <a:chExt cx="540000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1966B7-C5A5-4E98-8343-59CBC6A96EE0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B6E6F5-2972-4737-AF25-769543C82106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1BA7DE-1D55-4B93-8B08-8E4FFDA729BD}"/>
              </a:ext>
            </a:extLst>
          </p:cNvPr>
          <p:cNvGrpSpPr/>
          <p:nvPr/>
        </p:nvGrpSpPr>
        <p:grpSpPr>
          <a:xfrm>
            <a:off x="11508008" y="4402356"/>
            <a:ext cx="540000" cy="646331"/>
            <a:chOff x="566055" y="250367"/>
            <a:chExt cx="540000" cy="6463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515468-9CD0-4B28-8043-0A987436AF01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DA4CA7-C348-42DE-8733-3E12DB3F986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EC416428-18F6-4174-B1B2-DC9AE3B9400D}"/>
              </a:ext>
            </a:extLst>
          </p:cNvPr>
          <p:cNvSpPr/>
          <p:nvPr/>
        </p:nvSpPr>
        <p:spPr>
          <a:xfrm>
            <a:off x="8772974" y="1309540"/>
            <a:ext cx="1210602" cy="2601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26C812-D4E4-4C3B-A861-F6E192373808}"/>
              </a:ext>
            </a:extLst>
          </p:cNvPr>
          <p:cNvGrpSpPr/>
          <p:nvPr/>
        </p:nvGrpSpPr>
        <p:grpSpPr>
          <a:xfrm>
            <a:off x="10024942" y="1231296"/>
            <a:ext cx="540000" cy="646331"/>
            <a:chOff x="566055" y="250367"/>
            <a:chExt cx="540000" cy="64633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47C396-37E0-45B7-BCA4-F3EF65F4A3A0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5E1C5C-8301-4E83-849F-797A2C724F87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2821A270-5E49-4FA9-9425-DC4C39837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149" y="5848394"/>
            <a:ext cx="3239365" cy="78602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D768820-61C2-478C-9BAB-E6C6ED503DA6}"/>
              </a:ext>
            </a:extLst>
          </p:cNvPr>
          <p:cNvSpPr/>
          <p:nvPr/>
        </p:nvSpPr>
        <p:spPr>
          <a:xfrm>
            <a:off x="8772974" y="5868840"/>
            <a:ext cx="1210602" cy="2601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DFF71B4-55EB-40D7-8A7D-130DB13562E6}"/>
              </a:ext>
            </a:extLst>
          </p:cNvPr>
          <p:cNvGrpSpPr/>
          <p:nvPr/>
        </p:nvGrpSpPr>
        <p:grpSpPr>
          <a:xfrm>
            <a:off x="10139242" y="5434996"/>
            <a:ext cx="922775" cy="646331"/>
            <a:chOff x="10139242" y="5434996"/>
            <a:chExt cx="922775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C32CE6-F05D-47A4-A319-694DCCD8C24C}"/>
                </a:ext>
              </a:extLst>
            </p:cNvPr>
            <p:cNvSpPr txBox="1"/>
            <p:nvPr/>
          </p:nvSpPr>
          <p:spPr>
            <a:xfrm>
              <a:off x="10166457" y="5434996"/>
              <a:ext cx="895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B2CDF8B-2339-48DA-B4C6-2959767AD72D}"/>
                </a:ext>
              </a:extLst>
            </p:cNvPr>
            <p:cNvSpPr/>
            <p:nvPr/>
          </p:nvSpPr>
          <p:spPr>
            <a:xfrm>
              <a:off x="10139242" y="5500311"/>
              <a:ext cx="694138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0A6B4DB-73DE-443A-8ED5-93A886146DDB}"/>
              </a:ext>
            </a:extLst>
          </p:cNvPr>
          <p:cNvGrpSpPr/>
          <p:nvPr/>
        </p:nvGrpSpPr>
        <p:grpSpPr>
          <a:xfrm>
            <a:off x="10952042" y="6082696"/>
            <a:ext cx="922775" cy="646331"/>
            <a:chOff x="10952042" y="6082696"/>
            <a:chExt cx="922775" cy="64633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CBB111-0572-48F6-9ABB-4D49F70BE7AC}"/>
                </a:ext>
              </a:extLst>
            </p:cNvPr>
            <p:cNvSpPr txBox="1"/>
            <p:nvPr/>
          </p:nvSpPr>
          <p:spPr>
            <a:xfrm>
              <a:off x="10979257" y="6082696"/>
              <a:ext cx="895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D4863DD-A795-4F8B-BAF5-825044A029BE}"/>
                </a:ext>
              </a:extLst>
            </p:cNvPr>
            <p:cNvSpPr/>
            <p:nvPr/>
          </p:nvSpPr>
          <p:spPr>
            <a:xfrm>
              <a:off x="10952042" y="6148011"/>
              <a:ext cx="694138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C4529602-CA9D-4C8A-8664-1C7B8B798A64}"/>
              </a:ext>
            </a:extLst>
          </p:cNvPr>
          <p:cNvSpPr/>
          <p:nvPr/>
        </p:nvSpPr>
        <p:spPr>
          <a:xfrm rot="10800000">
            <a:off x="10446865" y="6296272"/>
            <a:ext cx="436421" cy="33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3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E8AE-7712-44DA-9382-87F75E19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286603"/>
            <a:ext cx="3050281" cy="3320197"/>
          </a:xfrm>
        </p:spPr>
        <p:txBody>
          <a:bodyPr>
            <a:normAutofit/>
          </a:bodyPr>
          <a:lstStyle/>
          <a:p>
            <a:r>
              <a:rPr lang="tr-TR" sz="4800" dirty="0"/>
              <a:t>Android İçin Hazırlık:</a:t>
            </a:r>
            <a:br>
              <a:rPr lang="tr-TR" sz="4800" dirty="0"/>
            </a:br>
            <a:r>
              <a:rPr lang="tr-TR" sz="4800" dirty="0"/>
              <a:t> </a:t>
            </a:r>
            <a:br>
              <a:rPr lang="tr-TR" sz="4800" dirty="0"/>
            </a:br>
            <a:r>
              <a:rPr lang="tr-TR" sz="4800" dirty="0"/>
              <a:t>Build Denemesi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0EA15-EEF1-4D5C-88BE-B47AA441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05" y="109397"/>
            <a:ext cx="8995671" cy="66615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ED1BEA-A476-44BE-AA84-E13D373B9D2D}"/>
              </a:ext>
            </a:extLst>
          </p:cNvPr>
          <p:cNvGrpSpPr/>
          <p:nvPr/>
        </p:nvGrpSpPr>
        <p:grpSpPr>
          <a:xfrm>
            <a:off x="10404476" y="5588449"/>
            <a:ext cx="768136" cy="646331"/>
            <a:chOff x="9337676" y="5540824"/>
            <a:chExt cx="768136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A2DFAE-A9C9-487D-A2E8-B60785C21783}"/>
                </a:ext>
              </a:extLst>
            </p:cNvPr>
            <p:cNvSpPr txBox="1"/>
            <p:nvPr/>
          </p:nvSpPr>
          <p:spPr>
            <a:xfrm flipH="1">
              <a:off x="9337676" y="5540824"/>
              <a:ext cx="768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50EF9C-68EF-4BB2-A64F-D3D406838A03}"/>
                </a:ext>
              </a:extLst>
            </p:cNvPr>
            <p:cNvSpPr/>
            <p:nvPr/>
          </p:nvSpPr>
          <p:spPr>
            <a:xfrm>
              <a:off x="9394362" y="560613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9CDA8EC-55F0-494D-8461-D3ABC98C1137}"/>
              </a:ext>
            </a:extLst>
          </p:cNvPr>
          <p:cNvSpPr/>
          <p:nvPr/>
        </p:nvSpPr>
        <p:spPr>
          <a:xfrm>
            <a:off x="9771739" y="6232601"/>
            <a:ext cx="1092189" cy="26039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FC68CB-2C26-40EA-B3B9-230C2517577F}"/>
              </a:ext>
            </a:extLst>
          </p:cNvPr>
          <p:cNvGrpSpPr/>
          <p:nvPr/>
        </p:nvGrpSpPr>
        <p:grpSpPr>
          <a:xfrm>
            <a:off x="5135794" y="3400422"/>
            <a:ext cx="768136" cy="646331"/>
            <a:chOff x="9337676" y="5540824"/>
            <a:chExt cx="768136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6FE907-2F4B-4670-A8F4-AB8311EE45B3}"/>
                </a:ext>
              </a:extLst>
            </p:cNvPr>
            <p:cNvSpPr txBox="1"/>
            <p:nvPr/>
          </p:nvSpPr>
          <p:spPr>
            <a:xfrm flipH="1">
              <a:off x="9337676" y="5540824"/>
              <a:ext cx="768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5BCE32-82E8-4A53-8F5E-D7B9D06356A0}"/>
                </a:ext>
              </a:extLst>
            </p:cNvPr>
            <p:cNvSpPr/>
            <p:nvPr/>
          </p:nvSpPr>
          <p:spPr>
            <a:xfrm>
              <a:off x="9394362" y="560613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87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Unity AR ile Vuforia </a:t>
            </a:r>
            <a:br>
              <a:rPr lang="tr-TR" dirty="0"/>
            </a:br>
            <a:r>
              <a:rPr lang="tr-TR" sz="6000" dirty="0"/>
              <a:t>(2023.2 sürümü için kurulum)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4008C5-73B4-42F3-8682-95A580F86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01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0410D-4F26-46A8-8346-A5FE18D8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06" y="1737360"/>
            <a:ext cx="6875508" cy="5065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3F4C9-B4A2-4C0D-B581-E372A081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Unity’nin yeni sürümlerinde AR kurulumu</a:t>
            </a:r>
            <a:br>
              <a:rPr lang="tr-TR" dirty="0"/>
            </a:br>
            <a:r>
              <a:rPr lang="tr-TR" dirty="0" err="1"/>
              <a:t>Vuforia’dan</a:t>
            </a:r>
            <a:r>
              <a:rPr lang="tr-TR" dirty="0"/>
              <a:t> paket indirerek yapılıyor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79CC-D96F-4F17-84C5-5F2587E84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812831" cy="985602"/>
          </a:xfrm>
          <a:solidFill>
            <a:srgbClr val="002060"/>
          </a:solidFill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Öncelikle bir paket indirmeniz gerekiyor:</a:t>
            </a:r>
            <a:endParaRPr lang="tr-TR" sz="2400" dirty="0">
              <a:solidFill>
                <a:schemeClr val="tx1"/>
              </a:solidFill>
            </a:endParaRPr>
          </a:p>
          <a:p>
            <a:pPr algn="l"/>
            <a:r>
              <a:rPr lang="tr-TR" sz="2400" b="0" i="0" dirty="0">
                <a:solidFill>
                  <a:schemeClr val="tx1"/>
                </a:solidFill>
                <a:effectLst/>
                <a:latin typeface="Roboto"/>
              </a:rPr>
              <a:t>https://developer.vuforia.com/downloads/SDK</a:t>
            </a:r>
            <a:endParaRPr lang="tr-TR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05A9B-9F2A-40BF-AFB2-7C162281F40E}"/>
              </a:ext>
            </a:extLst>
          </p:cNvPr>
          <p:cNvSpPr/>
          <p:nvPr/>
        </p:nvSpPr>
        <p:spPr>
          <a:xfrm>
            <a:off x="5574535" y="4901821"/>
            <a:ext cx="6334699" cy="98560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6950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1513</Words>
  <Application>Microsoft Office PowerPoint</Application>
  <PresentationFormat>Widescreen</PresentationFormat>
  <Paragraphs>218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Calibri</vt:lpstr>
      <vt:lpstr>Calibri Light</vt:lpstr>
      <vt:lpstr>Roboto</vt:lpstr>
      <vt:lpstr>Retrospect</vt:lpstr>
      <vt:lpstr>Unity AR ile Vuforia</vt:lpstr>
      <vt:lpstr>Giriş ve amaç</vt:lpstr>
      <vt:lpstr>Unity Çalışma Ortamı</vt:lpstr>
      <vt:lpstr>Vuforia Arttırılmış Gerçeklik Eklentisi</vt:lpstr>
      <vt:lpstr>Android İçin Hazırlık Kurulumda Yapılır</vt:lpstr>
      <vt:lpstr>Android İçin Hazırlık: Player Settings</vt:lpstr>
      <vt:lpstr>Android İçin Hazırlık:   Build Denemesi</vt:lpstr>
      <vt:lpstr>Unity AR ile Vuforia  (2023.2 sürümü için kurulum)</vt:lpstr>
      <vt:lpstr>Unity’nin yeni sürümlerinde AR kurulumu Vuforia’dan paket indirerek yapılıyor</vt:lpstr>
      <vt:lpstr>Paketi Kurmak</vt:lpstr>
      <vt:lpstr>Paketi Kurmak</vt:lpstr>
      <vt:lpstr>Unity 2023  için</vt:lpstr>
      <vt:lpstr>Hierarchy  ARCamera  Inspector  Open Vuforia Engine Configuration </vt:lpstr>
      <vt:lpstr>Add License tıklanınca Vuforia sitesine gider</vt:lpstr>
      <vt:lpstr>Vuforia Giriş ve  Lisans Anlaşması</vt:lpstr>
      <vt:lpstr>Lisans Seçimi</vt:lpstr>
      <vt:lpstr>Lisans  Ekleme</vt:lpstr>
      <vt:lpstr>Lisans Tamam Lisansı Tıklayın.</vt:lpstr>
      <vt:lpstr>Lisans Detayı</vt:lpstr>
      <vt:lpstr>Lisans Anahtarını Projemize Ekleyeceğiz.</vt:lpstr>
      <vt:lpstr>Unity’e geri dönün</vt:lpstr>
      <vt:lpstr>Vuforia’ya dönün Target Manager’dan Database Ekleyin</vt:lpstr>
      <vt:lpstr>Target Ekleyin (Veritabanına Tıklayın)</vt:lpstr>
      <vt:lpstr>Bir JPEG Resim Seçiniz</vt:lpstr>
      <vt:lpstr>Sonuçta Elde Edilen Rating Yüksek Olmalıdır.  - Resmin ismine tıklayıp, devam slayta geçin…</vt:lpstr>
      <vt:lpstr>Kontrol  Edin</vt:lpstr>
      <vt:lpstr>Target Manager’dan  Veritabanını İndirmeyi Seçiniz</vt:lpstr>
      <vt:lpstr>Unity Editörü seçip, Veritabanını İndiriniz</vt:lpstr>
      <vt:lpstr>Unity’e Dönüp, Veritabanı Paketini Kurun</vt:lpstr>
      <vt:lpstr>Unity’e Dönüp, Veritabanı Paketini Kurun</vt:lpstr>
      <vt:lpstr>Import’u Tıklayın</vt:lpstr>
      <vt:lpstr>Son Ayar</vt:lpstr>
      <vt:lpstr>Sahneye Obje Yerleştirme Unity Assest Store</vt:lpstr>
      <vt:lpstr>Sahneye Bir Obje Yerleştiriniz</vt:lpstr>
      <vt:lpstr>Çalıştırınca Lisans Hatası Verirse</vt:lpstr>
      <vt:lpstr>Artık Çalıştırın…</vt:lpstr>
      <vt:lpstr>Başka örnek: Sahneye Animasyonlu Bir Zombi Yerleştirme</vt:lpstr>
      <vt:lpstr>PowerPoint Presentation</vt:lpstr>
      <vt:lpstr>Zombie Animator</vt:lpstr>
      <vt:lpstr>Başka Bir Örnek: Meteor Uygulaması</vt:lpstr>
      <vt:lpstr>PowerPoint Presentation</vt:lpstr>
      <vt:lpstr>Meteorlar Scripti</vt:lpstr>
      <vt:lpstr>Meteorlar Scripti</vt:lpstr>
      <vt:lpstr>Meteor Scripti</vt:lpstr>
      <vt:lpstr>PowerPoint Presentation</vt:lpstr>
      <vt:lpstr>Meteor Scripti</vt:lpstr>
      <vt:lpstr>Sanal Gerçeklik Gözlük Uygulaması</vt:lpstr>
      <vt:lpstr>Gözlük Ayarları</vt:lpstr>
      <vt:lpstr>PowerPoint Presentation</vt:lpstr>
      <vt:lpstr>Cardboard Ayarları Gözlük Karekodu İsterse Okutun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AR  (2018.3 sürümü ile)</dc:title>
  <dc:creator>cengiz gungor</dc:creator>
  <cp:lastModifiedBy>Cengiz Güngör</cp:lastModifiedBy>
  <cp:revision>25</cp:revision>
  <dcterms:created xsi:type="dcterms:W3CDTF">2021-01-14T01:03:45Z</dcterms:created>
  <dcterms:modified xsi:type="dcterms:W3CDTF">2023-12-06T20:32:12Z</dcterms:modified>
</cp:coreProperties>
</file>