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70" r:id="rId4"/>
    <p:sldId id="278" r:id="rId5"/>
    <p:sldId id="277" r:id="rId6"/>
    <p:sldId id="279" r:id="rId7"/>
    <p:sldId id="263" r:id="rId8"/>
    <p:sldId id="281" r:id="rId9"/>
    <p:sldId id="282" r:id="rId10"/>
    <p:sldId id="283" r:id="rId11"/>
    <p:sldId id="295" r:id="rId12"/>
    <p:sldId id="285" r:id="rId13"/>
    <p:sldId id="296" r:id="rId14"/>
    <p:sldId id="297" r:id="rId15"/>
    <p:sldId id="298" r:id="rId16"/>
    <p:sldId id="287" r:id="rId17"/>
    <p:sldId id="290" r:id="rId18"/>
    <p:sldId id="289" r:id="rId19"/>
    <p:sldId id="288" r:id="rId20"/>
    <p:sldId id="291" r:id="rId21"/>
    <p:sldId id="292" r:id="rId22"/>
    <p:sldId id="293" r:id="rId23"/>
    <p:sldId id="294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58" d="100"/>
          <a:sy n="58" d="100"/>
        </p:scale>
        <p:origin x="144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60C12-1A27-4A64-B0B2-F796C1A51EED}" type="datetimeFigureOut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C25BA-1208-4CE7-BA56-982F150D70B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4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467544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CDFDF45-B05A-4083-AAC7-D93DF07C3BB8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521152" y="6375608"/>
            <a:ext cx="222731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70EDD-4205-433A-B6CB-CF6DD2DA6306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127D-451D-47F7-9B1A-9E708C5295EA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3F5B-CA1F-4DB0-9F24-ACC79FBE47D7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8224" y="6356350"/>
            <a:ext cx="2126304" cy="365760"/>
          </a:xfrm>
          <a:solidFill>
            <a:schemeClr val="bg1"/>
          </a:solidFill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960DCE6-766E-49E7-B2E2-340AE244AD26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9279-1099-4222-AFEC-1F85D6D8FBE7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A600-E9D0-4753-AE05-DF97FF1B874E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70A70-7FCC-4E86-B076-A7933EB67FD1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BC2A-2C61-4C3A-9217-4299804337F2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07F5-DE31-4F58-B5B9-CA4D40378050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95C6-6473-48B2-A712-1EE437C3E56F}" type="datetime1">
              <a:rPr lang="tr-TR" smtClean="0"/>
              <a:pPr/>
              <a:t>23.10.2023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3528" y="6237312"/>
            <a:ext cx="5760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536975" y="6375608"/>
            <a:ext cx="2139481" cy="36576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678150-2F3D-4E05-931D-3530E2373772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7544" y="6342464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8B272E-DE6C-4CD0-BFE9-F935876A97FC}" type="datetime1">
              <a:rPr lang="tr-TR" smtClean="0"/>
              <a:pPr/>
              <a:t>23.10.2023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e.gop.edu.tr/mod/resource/view.php?id=822802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Bilgisayar Grafikleri</a:t>
            </a:r>
            <a:br>
              <a:rPr lang="tr-TR" dirty="0"/>
            </a:br>
            <a:r>
              <a:rPr lang="tr-TR" sz="2000" dirty="0"/>
              <a:t>Dr.Cengiz Güngör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C# Tao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352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dirty="0" err="1"/>
              <a:t>glControl_Load</a:t>
            </a:r>
            <a:r>
              <a:rPr lang="tr-TR" dirty="0"/>
              <a:t> k</a:t>
            </a:r>
            <a:r>
              <a:rPr lang="en-US" dirty="0"/>
              <a:t>od </a:t>
            </a:r>
            <a:r>
              <a:rPr lang="en-US" dirty="0" err="1"/>
              <a:t>kısmın</a:t>
            </a:r>
            <a:r>
              <a:rPr lang="tr-TR" dirty="0"/>
              <a:t>d</a:t>
            </a:r>
            <a:r>
              <a:rPr lang="en-US" dirty="0"/>
              <a:t>a </a:t>
            </a:r>
            <a:r>
              <a:rPr lang="tr-TR" dirty="0"/>
              <a:t>alta </a:t>
            </a:r>
            <a:r>
              <a:rPr lang="en-US" dirty="0" err="1"/>
              <a:t>şunları</a:t>
            </a:r>
            <a:r>
              <a:rPr lang="en-US" dirty="0"/>
              <a:t> aktaralım.</a:t>
            </a:r>
            <a:endParaRPr lang="tr-TR" dirty="0"/>
          </a:p>
          <a:p>
            <a:endParaRPr lang="tr-TR" sz="2800" dirty="0"/>
          </a:p>
          <a:p>
            <a:pPr marL="274320" lvl="1" indent="0">
              <a:buNone/>
            </a:pPr>
            <a:r>
              <a:rPr lang="en-US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// Our additional codes / </a:t>
            </a:r>
            <a:r>
              <a:rPr lang="en-US" sz="16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bizim</a:t>
            </a:r>
            <a:r>
              <a:rPr lang="en-US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eklentilerimiz</a:t>
            </a:r>
            <a:endParaRPr lang="en-US" sz="16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74320" lvl="1" indent="0">
              <a:buNone/>
            </a:pP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GL.Viewport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(0, 0, </a:t>
            </a: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glControl.Width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glControl.Height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GL.ClearColor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(0, 0, 0, 1);</a:t>
            </a:r>
          </a:p>
          <a:p>
            <a:pPr marL="274320" lvl="1" indent="0">
              <a:buNone/>
            </a:pP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GL.Enable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EnableCap.Lighting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tr-TR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GL.Enable</a:t>
            </a:r>
            <a:r>
              <a:rPr lang="tr-TR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(EnableCap.Light0);</a:t>
            </a:r>
          </a:p>
          <a:p>
            <a:pPr marL="274320" lvl="1" indent="0">
              <a:buNone/>
            </a:pP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[] </a:t>
            </a:r>
            <a:r>
              <a:rPr lang="en-US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light_pos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[3] { 1f, 1f, 1f };</a:t>
            </a:r>
          </a:p>
          <a:p>
            <a:pPr marL="274320" lvl="1" indent="0">
              <a:buNone/>
            </a:pPr>
            <a:r>
              <a:rPr lang="en-US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GL.Light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(LightName.Light0, </a:t>
            </a:r>
            <a:r>
              <a:rPr lang="en-US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LightParameter.Position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light_pos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329076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dirty="0" err="1"/>
              <a:t>glControl_Paint</a:t>
            </a:r>
            <a:r>
              <a:rPr lang="tr-TR" dirty="0"/>
              <a:t> k</a:t>
            </a:r>
            <a:r>
              <a:rPr lang="en-US" dirty="0"/>
              <a:t>od</a:t>
            </a:r>
            <a:r>
              <a:rPr lang="tr-TR" dirty="0"/>
              <a:t>una </a:t>
            </a:r>
            <a:r>
              <a:rPr lang="en-US" dirty="0" err="1"/>
              <a:t>şunları</a:t>
            </a:r>
            <a:r>
              <a:rPr lang="en-US" dirty="0"/>
              <a:t> aktaralım.</a:t>
            </a:r>
            <a:endParaRPr lang="tr-TR" dirty="0"/>
          </a:p>
          <a:p>
            <a:endParaRPr lang="tr-TR" sz="2800" dirty="0"/>
          </a:p>
          <a:p>
            <a:pPr marL="0" indent="0">
              <a:buNone/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glControl_Paint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object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sender, 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PaintEventArgs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e)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GL.Clear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ClearBufferMask.ColorBufferBit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|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ClearBufferMask.DepthBufferBit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GL.LoadIdentity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GL.Rotate(alfa, 0, 0, 1);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GL.Color3(0.5f, 0, 0);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draw_sphere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(1, 1);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	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glControl.SwapBuffers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526010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dirty="0" err="1"/>
              <a:t>draw_sphere</a:t>
            </a:r>
            <a:r>
              <a:rPr lang="en-US" dirty="0"/>
              <a:t> fonksiyonu ve içeriği:</a:t>
            </a:r>
            <a:endParaRPr lang="tr-TR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draw_sphere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r,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type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pi = 3.14159265f;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di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0.02f;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dj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0.04f;</a:t>
            </a:r>
          </a:p>
          <a:p>
            <a:pPr marL="0" indent="0">
              <a:buNone/>
            </a:pP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it-IT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db = di * 2 * pi;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da 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dj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* pi;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double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a, b;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8129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draw_sphere</a:t>
            </a:r>
            <a:r>
              <a:rPr lang="en-US" dirty="0"/>
              <a:t> fonksiyonu ve içeriği:</a:t>
            </a:r>
            <a:endParaRPr lang="tr-TR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nn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nn-NO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for</a:t>
            </a:r>
            <a:r>
              <a:rPr lang="nn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nn-NO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nn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i = 0; i &lt; 1.0f; i += di) </a:t>
            </a:r>
            <a:r>
              <a:rPr lang="nn-NO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//horizonal</a:t>
            </a:r>
            <a:endParaRPr lang="nn-NO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for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j = 0; j &lt; 1.0f; j +=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dj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 </a:t>
            </a:r>
            <a:r>
              <a:rPr lang="tr-TR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</a:t>
            </a:r>
            <a:r>
              <a:rPr lang="tr-TR" sz="18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vertical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{</a:t>
            </a: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b = i * 2f * pi;      </a:t>
            </a:r>
            <a:r>
              <a:rPr lang="pl-PL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//0     to  2pi</a:t>
            </a:r>
            <a:endParaRPr lang="pl-PL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a = (j - 0.5f) * pi;  </a:t>
            </a:r>
            <a:r>
              <a:rPr lang="pl-PL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//-pi/2 to pi/2</a:t>
            </a:r>
            <a:endParaRPr lang="pl-PL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switch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type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{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case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1: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GL.Begin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PrimitiveType.LineLoop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</a:t>
            </a:r>
            <a:r>
              <a:rPr lang="tr-TR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break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default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GL.Begin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PrimitiveType.Quads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</a:t>
            </a:r>
            <a:r>
              <a:rPr lang="tr-TR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break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9805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draw_sphere</a:t>
            </a:r>
            <a:r>
              <a:rPr lang="en-US" dirty="0"/>
              <a:t> fonksiyonu ve içeriği:</a:t>
            </a:r>
            <a:endParaRPr lang="tr-TR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//P1 : glTexCoord2f(i, j);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px = Math.Cos(a) * Math.Cos(b);</a:t>
            </a:r>
          </a:p>
          <a:p>
            <a:pPr marL="0" indent="0">
              <a:buNone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Math.Cos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(a) *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Math.Sin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(b);</a:t>
            </a:r>
          </a:p>
          <a:p>
            <a:pPr marL="0" indent="0">
              <a:buNone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Math.Sin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(a);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GL.Normal3(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GL.Vertex3(r * px, r * py, r * pz);</a:t>
            </a:r>
          </a:p>
          <a:p>
            <a:pPr marL="0" indent="0">
              <a:buNone/>
            </a:pP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//P2 : glTexCoord2f(i + di, j);</a:t>
            </a:r>
            <a:endParaRPr lang="it-IT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px = Math.Cos(a) * Math.Cos(b + db);</a:t>
            </a:r>
          </a:p>
          <a:p>
            <a:pPr marL="0" indent="0">
              <a:buNone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Math.Cos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(a) *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Math.Sin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(b +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db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Math.Sin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(a);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GL.Normal3(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GL.Vertex3(r * px, r * py, r * pz);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9967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draw_sphere</a:t>
            </a:r>
            <a:r>
              <a:rPr lang="en-US" dirty="0"/>
              <a:t> fonksiyonu ve içeriği:</a:t>
            </a:r>
            <a:endParaRPr lang="tr-TR" dirty="0"/>
          </a:p>
          <a:p>
            <a:pPr marL="0" indent="0">
              <a:buNone/>
            </a:pP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//P3 : glTexCoord2f(i + di, j + dj);</a:t>
            </a:r>
            <a:endParaRPr lang="it-IT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px = Math.Cos(a + da) * Math.Cos(b + db);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py = Math.Cos(a + da) * Math.Sin(b + db);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pz = Math.Sin(a + da);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GL.Normal3(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GL.Vertex3(r * px, r * py, r * pz);</a:t>
            </a:r>
          </a:p>
          <a:p>
            <a:pPr marL="0" indent="0">
              <a:buNone/>
            </a:pP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//P4 : glTexCoord2f(i, j + </a:t>
            </a:r>
            <a:r>
              <a:rPr lang="tr-TR" sz="18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dj</a:t>
            </a:r>
            <a:r>
              <a:rPr lang="tr-TR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);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px = Math.Cos(a + da) * Math.Cos(b);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py = Math.Cos(a + da) * Math.Sin(b);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</a:t>
            </a: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z = Math.Sin(a + da);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GL.Normal3(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px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pz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pt-B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GL.Vertex3(r * px, r * py, r * pz);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</a:t>
            </a:r>
          </a:p>
          <a:p>
            <a:pPr marL="0" indent="0">
              <a:buNone/>
            </a:pP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GL.End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 //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end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for</a:t>
            </a: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 //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end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draw_sphere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49327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sz="2800" dirty="0"/>
              <a:t>Bir buton ekleyip, ismini buttonX, text özelliğini “X Döndür” yapalım.</a:t>
            </a:r>
          </a:p>
          <a:p>
            <a:r>
              <a:rPr lang="tr-TR" sz="2800" dirty="0"/>
              <a:t>Y ve Z için de benzer butonlar ekleyelim.</a:t>
            </a:r>
          </a:p>
          <a:p>
            <a:pPr lvl="1"/>
            <a:r>
              <a:rPr lang="tr-TR" sz="2500" dirty="0"/>
              <a:t>Kopyala yapıştır ile yapılabilir. Ancak isim ve text yine de düzenlenmelidir.</a:t>
            </a:r>
          </a:p>
          <a:p>
            <a:r>
              <a:rPr lang="tr-TR" sz="2800" dirty="0"/>
              <a:t>X butonu yanına etiket </a:t>
            </a:r>
            <a:r>
              <a:rPr lang="tr-TR" sz="2800" i="1" dirty="0"/>
              <a:t>( label ) ekleyip, </a:t>
            </a:r>
            <a:r>
              <a:rPr lang="tr-TR" sz="2800" dirty="0"/>
              <a:t>ismini labelX, text özelliğini “0” yapalım.</a:t>
            </a:r>
          </a:p>
          <a:p>
            <a:r>
              <a:rPr lang="tr-TR" sz="2800" dirty="0"/>
              <a:t>Y ve Z için de benzer etiketler ekleyelim.</a:t>
            </a:r>
          </a:p>
          <a:p>
            <a:pPr lvl="1"/>
            <a:r>
              <a:rPr lang="tr-TR" sz="2500" dirty="0"/>
              <a:t>Kopyala yapıştır ile yapılabilir. Ancak isim ve text yine de düzenlenmelidir.</a:t>
            </a:r>
            <a:endParaRPr lang="tr-TR" sz="2800" i="1" dirty="0"/>
          </a:p>
        </p:txBody>
      </p:sp>
    </p:spTree>
    <p:extLst>
      <p:ext uri="{BB962C8B-B14F-4D97-AF65-F5344CB8AC3E}">
        <p14:creationId xmlns:p14="http://schemas.microsoft.com/office/powerpoint/2010/main" val="1323344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70000" lnSpcReduction="20000"/>
          </a:bodyPr>
          <a:lstStyle/>
          <a:p>
            <a:r>
              <a:rPr lang="tr-TR" sz="4000" dirty="0"/>
              <a:t>buttonX ‘i seçip “Properties” ekranında “Events” (Şimşek simgesi) ‘ni seçin.</a:t>
            </a:r>
          </a:p>
          <a:p>
            <a:pPr lvl="1"/>
            <a:r>
              <a:rPr lang="tr-TR" sz="3400" dirty="0"/>
              <a:t>Mouse Click olayına çift tıklayıp aşağıdaki kodu aktarın. 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        private void buttonX_MouseClick(object sender, </a:t>
            </a:r>
            <a:br>
              <a:rPr lang="tr-TR" sz="2800" dirty="0"/>
            </a:br>
            <a:r>
              <a:rPr lang="tr-TR" sz="2800" dirty="0"/>
              <a:t>             MouseEventArgs e)</a:t>
            </a:r>
          </a:p>
          <a:p>
            <a:pPr marL="0" indent="0">
              <a:buNone/>
            </a:pPr>
            <a:r>
              <a:rPr lang="tr-TR" sz="2800" dirty="0"/>
              <a:t>        {</a:t>
            </a:r>
          </a:p>
          <a:p>
            <a:pPr marL="0" indent="0">
              <a:buNone/>
            </a:pPr>
            <a:r>
              <a:rPr lang="tr-TR" sz="2800" dirty="0"/>
              <a:t>            if (invert) // Shift basılı ise ters döndür</a:t>
            </a:r>
          </a:p>
          <a:p>
            <a:pPr marL="0" indent="0">
              <a:buNone/>
            </a:pPr>
            <a:r>
              <a:rPr lang="tr-TR" sz="2800" dirty="0"/>
              <a:t>                alfa -= 5;</a:t>
            </a:r>
          </a:p>
          <a:p>
            <a:pPr marL="0" indent="0">
              <a:buNone/>
            </a:pPr>
            <a:r>
              <a:rPr lang="tr-TR" sz="2800" dirty="0"/>
              <a:t>            else</a:t>
            </a:r>
          </a:p>
          <a:p>
            <a:pPr marL="0" indent="0">
              <a:buNone/>
            </a:pPr>
            <a:r>
              <a:rPr lang="tr-TR" sz="2800" dirty="0"/>
              <a:t>                alfa += 5;</a:t>
            </a:r>
          </a:p>
          <a:p>
            <a:pPr marL="0" indent="0">
              <a:buNone/>
            </a:pPr>
            <a:r>
              <a:rPr lang="tr-TR" sz="2800" dirty="0"/>
              <a:t>            alfa = (alfa+360) % 360; // Mod işlemi: 0-355</a:t>
            </a:r>
          </a:p>
          <a:p>
            <a:pPr marL="0" indent="0">
              <a:buNone/>
            </a:pPr>
            <a:r>
              <a:rPr lang="tr-TR" sz="2800" dirty="0"/>
              <a:t>            labelX.Text = alfa.ToString();</a:t>
            </a:r>
          </a:p>
          <a:p>
            <a:pPr marL="0" indent="0">
              <a:buNone/>
            </a:pPr>
            <a:r>
              <a:rPr lang="tr-TR" sz="2800" dirty="0"/>
              <a:t>            </a:t>
            </a:r>
            <a:r>
              <a:rPr lang="tr-TR" sz="2800" dirty="0" err="1"/>
              <a:t>glControl.Refresh</a:t>
            </a:r>
            <a:r>
              <a:rPr lang="tr-TR" sz="2800" dirty="0"/>
              <a:t>();</a:t>
            </a:r>
          </a:p>
          <a:p>
            <a:pPr marL="0" indent="0">
              <a:buNone/>
            </a:pPr>
            <a:r>
              <a:rPr lang="tr-TR" sz="2800" dirty="0"/>
              <a:t>        }</a:t>
            </a:r>
            <a:endParaRPr lang="tr-TR" sz="2800" i="1" dirty="0"/>
          </a:p>
        </p:txBody>
      </p:sp>
    </p:spTree>
    <p:extLst>
      <p:ext uri="{BB962C8B-B14F-4D97-AF65-F5344CB8AC3E}">
        <p14:creationId xmlns:p14="http://schemas.microsoft.com/office/powerpoint/2010/main" val="1719557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buttonX_MouseClick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sz="3200" dirty="0"/>
              <a:t>invert değişkeni shift ile tıklanan butonlarda ters döndürme yapmak içindir. </a:t>
            </a:r>
          </a:p>
          <a:p>
            <a:r>
              <a:rPr lang="tr-TR" sz="3200" dirty="0"/>
              <a:t>Mod işlemi 0-355 arasında derecelerde kalmak içindir.</a:t>
            </a:r>
            <a:endParaRPr lang="tr-TR" sz="3600" dirty="0"/>
          </a:p>
          <a:p>
            <a:pPr lvl="1"/>
            <a:r>
              <a:rPr lang="tr-TR" sz="2800" dirty="0"/>
              <a:t>alfa = (alfa+360) % 360;  </a:t>
            </a:r>
          </a:p>
          <a:p>
            <a:r>
              <a:rPr lang="tr-TR" sz="3200" dirty="0"/>
              <a:t>Alfa değişkeni etikete yazılır.</a:t>
            </a:r>
            <a:endParaRPr lang="tr-TR" sz="3600" dirty="0"/>
          </a:p>
          <a:p>
            <a:pPr lvl="1"/>
            <a:r>
              <a:rPr lang="tr-TR" sz="2800" dirty="0"/>
              <a:t>labelX.Text = alfa.ToString();</a:t>
            </a:r>
          </a:p>
          <a:p>
            <a:r>
              <a:rPr lang="tr-TR" sz="3200" dirty="0"/>
              <a:t>Ekran tazelenir.</a:t>
            </a:r>
            <a:endParaRPr lang="tr-TR" sz="3600" dirty="0"/>
          </a:p>
          <a:p>
            <a:pPr lvl="1"/>
            <a:r>
              <a:rPr lang="tr-TR" sz="2800" dirty="0" err="1"/>
              <a:t>GlControl.Refresh</a:t>
            </a:r>
            <a:r>
              <a:rPr lang="tr-TR" sz="2800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4065917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/>
              <a:t>buttonY ‘i seçip, “Properties” / “Events” ekranında:</a:t>
            </a:r>
          </a:p>
          <a:p>
            <a:pPr lvl="1"/>
            <a:r>
              <a:rPr lang="en-US" sz="3400" dirty="0"/>
              <a:t>Mouse Click olayına çift tıklayıp aşağıdaki kodu aktarın. </a:t>
            </a:r>
            <a:endParaRPr lang="en-US" sz="33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private void buttonY_MouseClick(object sender, </a:t>
            </a:r>
            <a:br>
              <a:rPr lang="en-US" sz="2800" dirty="0"/>
            </a:br>
            <a:r>
              <a:rPr lang="en-US" sz="2800" dirty="0"/>
              <a:t>            MouseEventArgs e)</a:t>
            </a:r>
          </a:p>
          <a:p>
            <a:pPr marL="0" indent="0">
              <a:buNone/>
            </a:pPr>
            <a:r>
              <a:rPr lang="tr-TR" sz="2800" dirty="0"/>
              <a:t>        {</a:t>
            </a:r>
          </a:p>
          <a:p>
            <a:pPr marL="0" indent="0">
              <a:buNone/>
            </a:pPr>
            <a:r>
              <a:rPr lang="tr-TR" sz="2800" dirty="0"/>
              <a:t>            if (invert)</a:t>
            </a:r>
          </a:p>
          <a:p>
            <a:pPr marL="0" indent="0">
              <a:buNone/>
            </a:pPr>
            <a:r>
              <a:rPr lang="tr-TR" sz="2800" dirty="0"/>
              <a:t>                </a:t>
            </a:r>
            <a:r>
              <a:rPr lang="en-US" sz="2800" dirty="0"/>
              <a:t>bet</a:t>
            </a:r>
            <a:r>
              <a:rPr lang="tr-TR" sz="2800" dirty="0"/>
              <a:t>a -= 5;</a:t>
            </a:r>
          </a:p>
          <a:p>
            <a:pPr marL="0" indent="0">
              <a:buNone/>
            </a:pPr>
            <a:r>
              <a:rPr lang="tr-TR" sz="2800" dirty="0"/>
              <a:t>            else</a:t>
            </a:r>
          </a:p>
          <a:p>
            <a:pPr marL="0" indent="0">
              <a:buNone/>
            </a:pPr>
            <a:r>
              <a:rPr lang="tr-TR" sz="2800" dirty="0"/>
              <a:t> </a:t>
            </a:r>
            <a:r>
              <a:rPr lang="en-US" sz="2800" dirty="0"/>
              <a:t>               bet</a:t>
            </a:r>
            <a:r>
              <a:rPr lang="tr-TR" sz="2800" dirty="0"/>
              <a:t>a += 5;</a:t>
            </a:r>
          </a:p>
          <a:p>
            <a:pPr marL="0" indent="0">
              <a:buNone/>
            </a:pPr>
            <a:r>
              <a:rPr lang="tr-TR" sz="2800" dirty="0"/>
              <a:t>            </a:t>
            </a:r>
            <a:r>
              <a:rPr lang="en-US" sz="2800" dirty="0"/>
              <a:t>bet</a:t>
            </a:r>
            <a:r>
              <a:rPr lang="tr-TR" sz="2800" dirty="0"/>
              <a:t>a = (</a:t>
            </a:r>
            <a:r>
              <a:rPr lang="en-US" sz="2800" dirty="0"/>
              <a:t>bet</a:t>
            </a:r>
            <a:r>
              <a:rPr lang="tr-TR" sz="2800" dirty="0"/>
              <a:t>a+360) % 360; // Mod işlemi: 0-355</a:t>
            </a:r>
          </a:p>
          <a:p>
            <a:pPr marL="0" indent="0">
              <a:buNone/>
            </a:pPr>
            <a:r>
              <a:rPr lang="tr-TR" sz="2800" dirty="0"/>
              <a:t>            label</a:t>
            </a:r>
            <a:r>
              <a:rPr lang="en-US" sz="2800" dirty="0"/>
              <a:t>Y</a:t>
            </a:r>
            <a:r>
              <a:rPr lang="tr-TR" sz="2800" dirty="0"/>
              <a:t>.Text = </a:t>
            </a:r>
            <a:r>
              <a:rPr lang="en-US" sz="2800" dirty="0"/>
              <a:t>bet</a:t>
            </a:r>
            <a:r>
              <a:rPr lang="tr-TR" sz="2800" dirty="0"/>
              <a:t>a.ToString();</a:t>
            </a:r>
          </a:p>
          <a:p>
            <a:pPr marL="0" indent="0">
              <a:buNone/>
            </a:pPr>
            <a:r>
              <a:rPr lang="tr-TR" sz="2800" dirty="0"/>
              <a:t>            </a:t>
            </a:r>
            <a:r>
              <a:rPr lang="tr-TR" sz="2800" dirty="0" err="1"/>
              <a:t>glControl.Refresh</a:t>
            </a:r>
            <a:r>
              <a:rPr lang="tr-TR" sz="2800" dirty="0"/>
              <a:t>();</a:t>
            </a:r>
          </a:p>
          <a:p>
            <a:pPr marL="0" indent="0">
              <a:buNone/>
            </a:pPr>
            <a:r>
              <a:rPr lang="tr-TR" sz="2800" dirty="0"/>
              <a:t>        }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53833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C# Örnek Projesi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Gamedev</a:t>
            </a:r>
            <a:r>
              <a:rPr lang="tr-TR" dirty="0"/>
              <a:t> sitesinden elde ettiğim </a:t>
            </a:r>
            <a:r>
              <a:rPr lang="tr-TR" dirty="0" err="1"/>
              <a:t>OpenTK</a:t>
            </a:r>
            <a:r>
              <a:rPr lang="tr-TR" dirty="0"/>
              <a:t> başlangıç projesini biraz değiştirdim:</a:t>
            </a:r>
          </a:p>
          <a:p>
            <a:pPr lvl="1"/>
            <a:r>
              <a:rPr lang="tr-TR" dirty="0">
                <a:hlinkClick r:id="rId2"/>
              </a:rPr>
              <a:t>https://ue.gop.edu.tr/mod/resource/view.php?id=822802</a:t>
            </a:r>
            <a:endParaRPr lang="tr-TR" dirty="0"/>
          </a:p>
          <a:p>
            <a:pPr lvl="1"/>
            <a:r>
              <a:rPr lang="tr-TR" dirty="0"/>
              <a:t>Orijinalinde </a:t>
            </a:r>
            <a:r>
              <a:rPr lang="tr-TR" dirty="0" err="1"/>
              <a:t>BlackJack</a:t>
            </a:r>
            <a:r>
              <a:rPr lang="tr-TR" dirty="0"/>
              <a:t> oyunu görüntüsü var.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sz="1800" dirty="0"/>
              <a:t>Orijinal link: https://www.gamedev.net/blogs/entry/2266820-textures-opentk-winforms-c/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9759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522168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/>
              <a:t>buttonZ ‘i seçip, “Properties” / “Events” ekranında:</a:t>
            </a:r>
          </a:p>
          <a:p>
            <a:pPr lvl="1"/>
            <a:r>
              <a:rPr lang="en-US" sz="3400" dirty="0"/>
              <a:t>Mouse Click olayına çift tıklayıp aşağıdaki kodu aktarın.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        private void buttonZ_MouseClick(object sender, </a:t>
            </a:r>
            <a:br>
              <a:rPr lang="en-US" sz="2800" dirty="0"/>
            </a:br>
            <a:r>
              <a:rPr lang="en-US" sz="2800" dirty="0"/>
              <a:t>            MouseEventArgs e)</a:t>
            </a:r>
          </a:p>
          <a:p>
            <a:pPr marL="0" indent="0">
              <a:buNone/>
            </a:pPr>
            <a:r>
              <a:rPr lang="tr-TR" sz="2800" dirty="0"/>
              <a:t>        {</a:t>
            </a:r>
          </a:p>
          <a:p>
            <a:pPr marL="0" indent="0">
              <a:buNone/>
            </a:pPr>
            <a:r>
              <a:rPr lang="tr-TR" sz="2800" dirty="0"/>
              <a:t>            if (invert)</a:t>
            </a:r>
          </a:p>
          <a:p>
            <a:pPr marL="0" indent="0">
              <a:buNone/>
            </a:pPr>
            <a:r>
              <a:rPr lang="tr-TR" sz="2800" dirty="0"/>
              <a:t>                </a:t>
            </a:r>
            <a:r>
              <a:rPr lang="en-US" sz="2800" dirty="0"/>
              <a:t>gamm</a:t>
            </a:r>
            <a:r>
              <a:rPr lang="tr-TR" sz="2800" dirty="0"/>
              <a:t>a -= 5;</a:t>
            </a:r>
          </a:p>
          <a:p>
            <a:pPr marL="0" indent="0">
              <a:buNone/>
            </a:pPr>
            <a:r>
              <a:rPr lang="tr-TR" sz="2800" dirty="0"/>
              <a:t>            else</a:t>
            </a:r>
          </a:p>
          <a:p>
            <a:pPr marL="0" indent="0">
              <a:buNone/>
            </a:pPr>
            <a:r>
              <a:rPr lang="tr-TR" sz="2800" dirty="0"/>
              <a:t> </a:t>
            </a:r>
            <a:r>
              <a:rPr lang="en-US" sz="2800" dirty="0"/>
              <a:t>               gamm</a:t>
            </a:r>
            <a:r>
              <a:rPr lang="tr-TR" sz="2800" dirty="0"/>
              <a:t>a += 5;</a:t>
            </a:r>
          </a:p>
          <a:p>
            <a:pPr marL="0" indent="0">
              <a:buNone/>
            </a:pPr>
            <a:r>
              <a:rPr lang="tr-TR" sz="2800" dirty="0"/>
              <a:t>            </a:t>
            </a:r>
            <a:r>
              <a:rPr lang="en-US" sz="2800" dirty="0"/>
              <a:t>gamm</a:t>
            </a:r>
            <a:r>
              <a:rPr lang="tr-TR" sz="2800" dirty="0"/>
              <a:t>a = (</a:t>
            </a:r>
            <a:r>
              <a:rPr lang="en-US" sz="2800" dirty="0"/>
              <a:t>gamm</a:t>
            </a:r>
            <a:r>
              <a:rPr lang="tr-TR" sz="2800" dirty="0"/>
              <a:t>a+360) % 360; // Mod işlemi: 0-355</a:t>
            </a:r>
          </a:p>
          <a:p>
            <a:pPr marL="0" indent="0">
              <a:buNone/>
            </a:pPr>
            <a:r>
              <a:rPr lang="tr-TR" sz="2800" dirty="0"/>
              <a:t>            label</a:t>
            </a:r>
            <a:r>
              <a:rPr lang="en-US" sz="2800" dirty="0"/>
              <a:t>Z</a:t>
            </a:r>
            <a:r>
              <a:rPr lang="tr-TR" sz="2800" dirty="0"/>
              <a:t>.Text = </a:t>
            </a:r>
            <a:r>
              <a:rPr lang="en-US" sz="2800" dirty="0"/>
              <a:t>gamm</a:t>
            </a:r>
            <a:r>
              <a:rPr lang="tr-TR" sz="2800" dirty="0"/>
              <a:t>a.ToString();</a:t>
            </a:r>
          </a:p>
          <a:p>
            <a:pPr marL="0" indent="0">
              <a:buNone/>
            </a:pPr>
            <a:r>
              <a:rPr lang="tr-TR" sz="2800" dirty="0"/>
              <a:t>            </a:t>
            </a:r>
            <a:r>
              <a:rPr lang="tr-TR" sz="2800" dirty="0" err="1"/>
              <a:t>glControl.Refresh</a:t>
            </a:r>
            <a:r>
              <a:rPr lang="tr-TR" sz="2800" dirty="0"/>
              <a:t>();</a:t>
            </a:r>
          </a:p>
          <a:p>
            <a:pPr marL="0" indent="0">
              <a:buNone/>
            </a:pPr>
            <a:r>
              <a:rPr lang="tr-TR" sz="2800" dirty="0"/>
              <a:t>        }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516456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522168"/>
          </a:xfrm>
        </p:spPr>
        <p:txBody>
          <a:bodyPr>
            <a:normAutofit/>
          </a:bodyPr>
          <a:lstStyle/>
          <a:p>
            <a:r>
              <a:rPr lang="en-US" sz="3200" dirty="0"/>
              <a:t>buttonX ‘i seçip, “Properties” / “Events” ekranında:</a:t>
            </a:r>
          </a:p>
          <a:p>
            <a:pPr lvl="1"/>
            <a:r>
              <a:rPr lang="en-US" sz="2900" dirty="0"/>
              <a:t>Key Down olayına buttonKeyDown yazıp, aşağıdaki kodu aktarın.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000" dirty="0"/>
              <a:t>      private void buttonKeyDown(object sender, KeyEventArgs e)</a:t>
            </a:r>
          </a:p>
          <a:p>
            <a:pPr marL="0" indent="0">
              <a:buNone/>
            </a:pPr>
            <a:r>
              <a:rPr lang="tr-TR" sz="2000" dirty="0"/>
              <a:t>        {</a:t>
            </a:r>
          </a:p>
          <a:p>
            <a:pPr marL="0" indent="0">
              <a:buNone/>
            </a:pPr>
            <a:r>
              <a:rPr lang="tr-TR" sz="2000" dirty="0"/>
              <a:t>            invert = false;</a:t>
            </a:r>
          </a:p>
          <a:p>
            <a:pPr marL="0" indent="0">
              <a:buNone/>
            </a:pPr>
            <a:r>
              <a:rPr lang="tr-TR" sz="2000" dirty="0"/>
              <a:t>            if (e.KeyCode == Keys.ShiftKey)</a:t>
            </a:r>
          </a:p>
          <a:p>
            <a:pPr marL="0" indent="0">
              <a:buNone/>
            </a:pPr>
            <a:r>
              <a:rPr lang="tr-TR" sz="2000" dirty="0"/>
              <a:t>                invert = true;</a:t>
            </a:r>
          </a:p>
          <a:p>
            <a:pPr marL="0" indent="0">
              <a:buNone/>
            </a:pPr>
            <a:r>
              <a:rPr lang="tr-TR" sz="2000" dirty="0"/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3360948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22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5522168"/>
          </a:xfrm>
        </p:spPr>
        <p:txBody>
          <a:bodyPr>
            <a:normAutofit/>
          </a:bodyPr>
          <a:lstStyle/>
          <a:p>
            <a:r>
              <a:rPr lang="en-US" sz="3200" dirty="0"/>
              <a:t>buttonX ‘i seçip, “Properties” / “Events” ekranında: </a:t>
            </a:r>
          </a:p>
          <a:p>
            <a:pPr lvl="1"/>
            <a:r>
              <a:rPr lang="en-US" sz="2900" dirty="0"/>
              <a:t>Key Up olayına buttonKeyUp yazıp, aşağıdaki kodu aktarın. 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/>
              <a:t>        private void buttonKeyUp(object sender, KeyEventArgs e)</a:t>
            </a:r>
          </a:p>
          <a:p>
            <a:pPr marL="0" indent="0">
              <a:buNone/>
            </a:pPr>
            <a:r>
              <a:rPr lang="tr-TR" sz="2000" dirty="0"/>
              <a:t>        {</a:t>
            </a:r>
          </a:p>
          <a:p>
            <a:pPr marL="0" indent="0">
              <a:buNone/>
            </a:pPr>
            <a:r>
              <a:rPr lang="tr-TR" sz="2000" dirty="0"/>
              <a:t>            if (e.KeyCode == Keys.ShiftKey)</a:t>
            </a:r>
          </a:p>
          <a:p>
            <a:pPr marL="0" indent="0">
              <a:buNone/>
            </a:pPr>
            <a:r>
              <a:rPr lang="tr-TR" sz="2000" dirty="0"/>
              <a:t>                invert = false;</a:t>
            </a:r>
          </a:p>
          <a:p>
            <a:pPr marL="0" indent="0">
              <a:buNone/>
            </a:pPr>
            <a:r>
              <a:rPr lang="tr-TR" sz="2000" dirty="0"/>
              <a:t>        }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859327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522168"/>
          </a:xfrm>
        </p:spPr>
        <p:txBody>
          <a:bodyPr>
            <a:normAutofit/>
          </a:bodyPr>
          <a:lstStyle/>
          <a:p>
            <a:r>
              <a:rPr lang="tr-TR" sz="3200" dirty="0"/>
              <a:t>Butonlarda KeyDown ve KeyUp olaylarını yeniden yazmaya gerek yoktur.</a:t>
            </a:r>
          </a:p>
          <a:p>
            <a:r>
              <a:rPr lang="tr-TR" sz="3200" dirty="0"/>
              <a:t>O yüzden buttonY ve buttonZ ‘yi sırayla seçip, “Properties” / “Events” ekranlarında:</a:t>
            </a:r>
          </a:p>
          <a:p>
            <a:pPr lvl="1"/>
            <a:r>
              <a:rPr lang="tr-TR" sz="2900" dirty="0"/>
              <a:t>Key Down olaylarında listeden buttonKeyDown seçin.</a:t>
            </a:r>
          </a:p>
          <a:p>
            <a:pPr lvl="1"/>
            <a:r>
              <a:rPr lang="tr-TR" sz="2900" dirty="0"/>
              <a:t>Key Up olaylarında da listeden buttonKeyUp seçin.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5466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OpenGL Window Form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Form1.cs Design ekranı şöyle görünür.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133F06-7CCF-4F59-9E43-45409D944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1669876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0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OpenGL Window Form  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sz="3000" dirty="0"/>
              <a:t>Kod kısmı şöyle başlar: </a:t>
            </a:r>
          </a:p>
          <a:p>
            <a:pPr marL="274320" lvl="1" indent="0">
              <a:buNone/>
            </a:pP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System.Windows.Forms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OpenTK.Graphics.OpenGL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OpenTK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 marL="274320" lvl="1" indent="0">
              <a:buNone/>
            </a:pPr>
            <a:endParaRPr lang="tr-TR" sz="15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74320" lvl="1" indent="0">
              <a:buNone/>
            </a:pP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namespace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OpenTKHello</a:t>
            </a:r>
            <a:endParaRPr lang="tr-TR" sz="15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 marL="274320" lvl="1" indent="0">
              <a:buNone/>
            </a:pPr>
            <a:r>
              <a:rPr lang="en-US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5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ascadia Mono" panose="020B0609020000020004" pitchFamily="49" charset="0"/>
              </a:rPr>
              <a:t>partial</a:t>
            </a:r>
            <a:r>
              <a:rPr lang="en-US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500" dirty="0">
                <a:solidFill>
                  <a:srgbClr val="2B91AF"/>
                </a:solidFill>
                <a:latin typeface="Cascadia Mono" panose="020B0609020000020004" pitchFamily="49" charset="0"/>
              </a:rPr>
              <a:t>Form1</a:t>
            </a:r>
            <a:r>
              <a:rPr lang="en-US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: Form</a:t>
            </a: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float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alfa = 0;</a:t>
            </a:r>
          </a:p>
          <a:p>
            <a:pPr marL="274320" lvl="1" indent="0">
              <a:buNone/>
            </a:pPr>
            <a:endParaRPr lang="tr-TR" sz="15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tr-TR" sz="15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500" dirty="0">
                <a:solidFill>
                  <a:srgbClr val="2B91AF"/>
                </a:solidFill>
                <a:latin typeface="Cascadia Mono" panose="020B0609020000020004" pitchFamily="49" charset="0"/>
              </a:rPr>
              <a:t>Form1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5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InitializeComponent</a:t>
            </a: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274320" lvl="1" indent="0">
              <a:buNone/>
            </a:pPr>
            <a:r>
              <a:rPr lang="tr-TR" sz="15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96123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Paint ve </a:t>
            </a:r>
            <a:r>
              <a:rPr lang="tr-TR" dirty="0" err="1"/>
              <a:t>Button_Click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0291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glControl_Paint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object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sender,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PaintEventArgs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e)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GL.Clear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ClearBufferMask.ColorBufferBit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|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ClearBufferMask.DepthBufferBit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GL.LoadIdentity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GL.Rotate(alfa, 0, 0, 1);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GL.Begin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PrimitiveType.Triangles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GL.Color3(1f, 0, 0);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GL.Vertex2(0f, 0f);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GL.Color3(0, 1f, 0);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GL.Vertex2(1f, 0f);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GL.Color3(0,0,1f);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GL.Vertex2(0.5f, 1.0f);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GL.End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glControl.SwapBuffers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 marL="0" indent="0">
              <a:buNone/>
            </a:pPr>
            <a:endParaRPr lang="tr-TR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buttonDondur_Click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tr-TR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object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sender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EventArgs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e)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alfa = (alfa+5) % 360;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tr-TR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glControl.Refresh</a:t>
            </a: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2740088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 Örnek Ekran Görüntüsü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6</a:t>
            </a:fld>
            <a:endParaRPr lang="tr-T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6BF3E5-90C6-4052-B3D2-A2DFA61C2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1256931"/>
            <a:ext cx="5766109" cy="4985487"/>
          </a:xfrm>
          <a:prstGeom prst="rect">
            <a:avLst/>
          </a:prstGeom>
        </p:spPr>
      </p:pic>
      <p:sp>
        <p:nvSpPr>
          <p:cNvPr id="9" name="Arrow: Curved Right 8">
            <a:extLst>
              <a:ext uri="{FF2B5EF4-FFF2-40B4-BE49-F238E27FC236}">
                <a16:creationId xmlns:a16="http://schemas.microsoft.com/office/drawing/2014/main" id="{B5612BF3-DC4D-46B3-9259-8E1869E34647}"/>
              </a:ext>
            </a:extLst>
          </p:cNvPr>
          <p:cNvSpPr/>
          <p:nvPr/>
        </p:nvSpPr>
        <p:spPr>
          <a:xfrm>
            <a:off x="3419872" y="3429000"/>
            <a:ext cx="1010846" cy="20882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61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C# </a:t>
            </a:r>
            <a:r>
              <a:rPr lang="tr-TR" dirty="0" err="1"/>
              <a:t>OpenTK</a:t>
            </a:r>
            <a:r>
              <a:rPr lang="tr-TR" dirty="0"/>
              <a:t> Örnekleri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(2. Hafta) </a:t>
            </a:r>
            <a:r>
              <a:rPr lang="tr-TR" dirty="0" err="1"/>
              <a:t>Window</a:t>
            </a:r>
            <a:r>
              <a:rPr lang="tr-TR" dirty="0"/>
              <a:t> Form Buton ve Olay Kullanımı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818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OpenGL Window Form Örneği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dirty="0"/>
              <a:t>Aşağıdaki </a:t>
            </a:r>
            <a:r>
              <a:rPr lang="en-US" dirty="0"/>
              <a:t>ekranı gerçekleştireceğiz.</a:t>
            </a:r>
            <a:endParaRPr lang="tr-TR" dirty="0"/>
          </a:p>
          <a:p>
            <a:endParaRPr lang="tr-TR" sz="2800" dirty="0"/>
          </a:p>
          <a:p>
            <a:pPr marL="0" indent="0">
              <a:buNone/>
            </a:pPr>
            <a:r>
              <a:rPr lang="en-US" sz="2200" dirty="0"/>
              <a:t>        </a:t>
            </a:r>
            <a:endParaRPr lang="tr-TR" sz="2800" dirty="0"/>
          </a:p>
          <a:p>
            <a:pPr marL="274320" lvl="1" indent="0">
              <a:buNone/>
            </a:pPr>
            <a:endParaRPr lang="tr-TR" sz="2000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12" y="1772816"/>
            <a:ext cx="6673669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477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C# </a:t>
            </a:r>
            <a:r>
              <a:rPr lang="tr-TR" dirty="0" err="1"/>
              <a:t>OpenGL</a:t>
            </a:r>
            <a:r>
              <a:rPr lang="tr-TR" dirty="0"/>
              <a:t> Örnek</a:t>
            </a:r>
            <a:r>
              <a:rPr lang="en-US" dirty="0"/>
              <a:t> 2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/>
          </a:bodyPr>
          <a:lstStyle/>
          <a:p>
            <a:r>
              <a:rPr lang="tr-TR" sz="2800" dirty="0"/>
              <a:t>İlk örnek formumuza ait projeyi farklı kaydedip, bu projeye başlıyoruz.</a:t>
            </a:r>
          </a:p>
          <a:p>
            <a:r>
              <a:rPr lang="tr-TR" sz="2800" dirty="0"/>
              <a:t>Kodun Paint kısmında değişiklikler olacak.</a:t>
            </a:r>
          </a:p>
          <a:p>
            <a:r>
              <a:rPr lang="tr-TR" sz="2800" dirty="0"/>
              <a:t>Butonlar ve etiketler kullanacağız.</a:t>
            </a:r>
          </a:p>
          <a:p>
            <a:r>
              <a:rPr lang="tr-TR" sz="2800" dirty="0"/>
              <a:t>Klavye ve fare kullanacağız.</a:t>
            </a:r>
          </a:p>
          <a:p>
            <a:pPr lvl="1"/>
            <a:r>
              <a:rPr lang="tr-TR" sz="2500" dirty="0"/>
              <a:t>Farede sadece buton tıklama olayı işlenecek.</a:t>
            </a:r>
          </a:p>
          <a:p>
            <a:pPr lvl="1"/>
            <a:r>
              <a:rPr lang="tr-TR" sz="2500" dirty="0"/>
              <a:t>Fare olayları daha sonra daha detaylı ele alınacak.</a:t>
            </a:r>
          </a:p>
        </p:txBody>
      </p:sp>
    </p:spTree>
    <p:extLst>
      <p:ext uri="{BB962C8B-B14F-4D97-AF65-F5344CB8AC3E}">
        <p14:creationId xmlns:p14="http://schemas.microsoft.com/office/powerpoint/2010/main" val="198526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3130</TotalTime>
  <Words>1753</Words>
  <Application>Microsoft Office PowerPoint</Application>
  <PresentationFormat>On-screen Show (4:3)</PresentationFormat>
  <Paragraphs>258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Bookman Old Style</vt:lpstr>
      <vt:lpstr>Calibri</vt:lpstr>
      <vt:lpstr>Cascadia Mono</vt:lpstr>
      <vt:lpstr>Gill Sans MT</vt:lpstr>
      <vt:lpstr>Verdana</vt:lpstr>
      <vt:lpstr>Wingdings</vt:lpstr>
      <vt:lpstr>Wingdings 3</vt:lpstr>
      <vt:lpstr>Origin</vt:lpstr>
      <vt:lpstr>Bilgisayar Grafikleri Dr.Cengiz Güngör</vt:lpstr>
      <vt:lpstr>C# Örnek Projesi</vt:lpstr>
      <vt:lpstr>C# OpenGL Window Form</vt:lpstr>
      <vt:lpstr>C# OpenGL Window Form  </vt:lpstr>
      <vt:lpstr>C# Paint ve Button_Click</vt:lpstr>
      <vt:lpstr>İlk Örnek Ekran Görüntüsü</vt:lpstr>
      <vt:lpstr>C# OpenTK Örnekleri</vt:lpstr>
      <vt:lpstr>C# OpenGL Window Form Örneği</vt:lpstr>
      <vt:lpstr>C# OpenGL Örnek 2</vt:lpstr>
      <vt:lpstr>C# OpenGL Örnek 2</vt:lpstr>
      <vt:lpstr>C# OpenGL Örnek 2</vt:lpstr>
      <vt:lpstr>C# OpenGL Örnek 2</vt:lpstr>
      <vt:lpstr>C# OpenGL Örnek 2</vt:lpstr>
      <vt:lpstr>C# OpenGL Örnek 2</vt:lpstr>
      <vt:lpstr>C# OpenGL Örnek 2</vt:lpstr>
      <vt:lpstr>C# OpenGL Örnek 2</vt:lpstr>
      <vt:lpstr>C# OpenGL Örnek 2</vt:lpstr>
      <vt:lpstr>buttonX_MouseClick</vt:lpstr>
      <vt:lpstr>C# OpenGL Örnek 2</vt:lpstr>
      <vt:lpstr>C# OpenGL Örnek 2</vt:lpstr>
      <vt:lpstr>C# OpenGL Örnek 2</vt:lpstr>
      <vt:lpstr>C# OpenGL Örnek 2</vt:lpstr>
      <vt:lpstr>C# OpenGL Örnek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GUNGOR</dc:creator>
  <cp:lastModifiedBy>Cengiz Güngör</cp:lastModifiedBy>
  <cp:revision>146</cp:revision>
  <dcterms:created xsi:type="dcterms:W3CDTF">2013-09-20T11:24:12Z</dcterms:created>
  <dcterms:modified xsi:type="dcterms:W3CDTF">2023-10-23T16:29:20Z</dcterms:modified>
</cp:coreProperties>
</file>