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sldIdLst>
    <p:sldId id="256" r:id="rId2"/>
    <p:sldId id="257" r:id="rId3"/>
    <p:sldId id="258" r:id="rId4"/>
    <p:sldId id="259" r:id="rId5"/>
    <p:sldId id="260" r:id="rId6"/>
    <p:sldId id="261" r:id="rId7"/>
    <p:sldId id="262" r:id="rId8"/>
    <p:sldId id="33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 id="277" r:id="rId23"/>
    <p:sldId id="278" r:id="rId24"/>
    <p:sldId id="282" r:id="rId25"/>
    <p:sldId id="284" r:id="rId26"/>
    <p:sldId id="333" r:id="rId27"/>
    <p:sldId id="334" r:id="rId28"/>
    <p:sldId id="287" r:id="rId29"/>
    <p:sldId id="286" r:id="rId30"/>
    <p:sldId id="285" r:id="rId31"/>
    <p:sldId id="288" r:id="rId32"/>
    <p:sldId id="289" r:id="rId33"/>
    <p:sldId id="295" r:id="rId34"/>
    <p:sldId id="296" r:id="rId35"/>
    <p:sldId id="297" r:id="rId36"/>
    <p:sldId id="298" r:id="rId37"/>
    <p:sldId id="299" r:id="rId38"/>
    <p:sldId id="300" r:id="rId39"/>
    <p:sldId id="303" r:id="rId40"/>
    <p:sldId id="304" r:id="rId41"/>
    <p:sldId id="305" r:id="rId42"/>
    <p:sldId id="335" r:id="rId43"/>
    <p:sldId id="336" r:id="rId44"/>
    <p:sldId id="345" r:id="rId45"/>
    <p:sldId id="306" r:id="rId46"/>
    <p:sldId id="307" r:id="rId47"/>
    <p:sldId id="337" r:id="rId48"/>
    <p:sldId id="338" r:id="rId49"/>
    <p:sldId id="339" r:id="rId50"/>
    <p:sldId id="309" r:id="rId51"/>
    <p:sldId id="310" r:id="rId52"/>
    <p:sldId id="340" r:id="rId53"/>
    <p:sldId id="342" r:id="rId54"/>
    <p:sldId id="343" r:id="rId55"/>
    <p:sldId id="311" r:id="rId56"/>
    <p:sldId id="313" r:id="rId57"/>
    <p:sldId id="314" r:id="rId58"/>
    <p:sldId id="346" r:id="rId59"/>
    <p:sldId id="347" r:id="rId60"/>
    <p:sldId id="315" r:id="rId61"/>
    <p:sldId id="316" r:id="rId62"/>
    <p:sldId id="317" r:id="rId63"/>
    <p:sldId id="318" r:id="rId64"/>
    <p:sldId id="319" r:id="rId65"/>
    <p:sldId id="321" r:id="rId66"/>
    <p:sldId id="322" r:id="rId67"/>
    <p:sldId id="324" r:id="rId68"/>
    <p:sldId id="325" r:id="rId69"/>
    <p:sldId id="330" r:id="rId70"/>
    <p:sldId id="328" r:id="rId71"/>
    <p:sldId id="344"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1328"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60C12-1A27-4A64-B0B2-F796C1A51EED}" type="datetimeFigureOut">
              <a:rPr lang="tr-TR" smtClean="0"/>
              <a:t>5.10.2023</a:t>
            </a:fld>
            <a:endParaRPr lang="tr-T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C25BA-1208-4CE7-BA56-982F150D70B7}" type="slidenum">
              <a:rPr lang="tr-TR" smtClean="0"/>
              <a:t>‹#›</a:t>
            </a:fld>
            <a:endParaRPr lang="tr-TR" dirty="0"/>
          </a:p>
        </p:txBody>
      </p:sp>
    </p:spTree>
    <p:extLst>
      <p:ext uri="{BB962C8B-B14F-4D97-AF65-F5344CB8AC3E}">
        <p14:creationId xmlns:p14="http://schemas.microsoft.com/office/powerpoint/2010/main" val="29744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467544" y="6355080"/>
            <a:ext cx="2286000" cy="365760"/>
          </a:xfrm>
        </p:spPr>
        <p:txBody>
          <a:bodyPr/>
          <a:lstStyle>
            <a:lvl1pPr>
              <a:defRPr sz="1400"/>
            </a:lvl1pPr>
          </a:lstStyle>
          <a:p>
            <a:fld id="{FCDFDF45-B05A-4083-AAC7-D93DF07C3BB8}" type="datetime1">
              <a:rPr lang="tr-TR" smtClean="0"/>
              <a:t>5.10.2023</a:t>
            </a:fld>
            <a:endParaRPr lang="tr-TR" dirty="0"/>
          </a:p>
        </p:txBody>
      </p:sp>
      <p:sp>
        <p:nvSpPr>
          <p:cNvPr id="17" name="Footer Placeholder 16"/>
          <p:cNvSpPr>
            <a:spLocks noGrp="1"/>
          </p:cNvSpPr>
          <p:nvPr>
            <p:ph type="ftr" sz="quarter" idx="11"/>
          </p:nvPr>
        </p:nvSpPr>
        <p:spPr>
          <a:xfrm>
            <a:off x="2898648" y="6355080"/>
            <a:ext cx="3474720" cy="365760"/>
          </a:xfrm>
        </p:spPr>
        <p:txBody>
          <a:bodyPr/>
          <a:lstStyle/>
          <a:p>
            <a:endParaRPr lang="tr-TR" dirty="0"/>
          </a:p>
        </p:txBody>
      </p:sp>
      <p:sp>
        <p:nvSpPr>
          <p:cNvPr id="29" name="Slide Number Placeholder 28"/>
          <p:cNvSpPr>
            <a:spLocks noGrp="1"/>
          </p:cNvSpPr>
          <p:nvPr>
            <p:ph type="sldNum" sz="quarter" idx="12"/>
          </p:nvPr>
        </p:nvSpPr>
        <p:spPr>
          <a:xfrm>
            <a:off x="6521152" y="6375608"/>
            <a:ext cx="2227312" cy="365760"/>
          </a:xfrm>
        </p:spPr>
        <p:txBody>
          <a:bodyPr/>
          <a:lstStyle/>
          <a:p>
            <a:fld id="{E6FEED06-A45B-49F7-A4E7-E4A0A60926E4}" type="slidenum">
              <a:rPr lang="tr-TR" smtClean="0"/>
              <a:t>‹#›</a:t>
            </a:fld>
            <a:endParaRPr lang="tr-TR"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070EDD-4205-433A-B6CB-CF6DD2DA6306}" type="datetime1">
              <a:rPr lang="tr-TR" smtClean="0"/>
              <a:t>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6FEED06-A45B-49F7-A4E7-E4A0A60926E4}"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9A127D-451D-47F7-9B1A-9E708C5295EA}" type="datetime1">
              <a:rPr lang="tr-TR" smtClean="0"/>
              <a:t>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6FEED06-A45B-49F7-A4E7-E4A0A60926E4}" type="slidenum">
              <a:rPr lang="tr-TR" smtClean="0"/>
              <a:t>‹#›</a:t>
            </a:fld>
            <a:endParaRPr lang="tr-TR"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304800"/>
            <a:ext cx="8589963"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304800" y="1612900"/>
            <a:ext cx="4206875"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64075" y="1612900"/>
            <a:ext cx="4206875"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64692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304800"/>
            <a:ext cx="8589963"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304800" y="1612900"/>
            <a:ext cx="4206875"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4664075" y="1612900"/>
            <a:ext cx="4206875" cy="2379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4664075" y="4144963"/>
            <a:ext cx="4206875" cy="2381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80748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effectLst>
                  <a:outerShdw blurRad="38100" dist="38100" dir="2700000" algn="tl">
                    <a:srgbClr val="000000">
                      <a:alpha val="43137"/>
                    </a:srgbClr>
                  </a:outerShdw>
                </a:effectLst>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7A053F5B-CA1F-4DB0-9F24-ACC79FBE47D7}" type="datetime1">
              <a:rPr lang="tr-TR" smtClean="0"/>
              <a:t>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6588224" y="6356350"/>
            <a:ext cx="2126304" cy="365760"/>
          </a:xfrm>
          <a:solidFill>
            <a:schemeClr val="bg1"/>
          </a:solidFill>
        </p:spPr>
        <p:txBody>
          <a:bodyPr/>
          <a:lstStyle/>
          <a:p>
            <a:fld id="{E6FEED06-A45B-49F7-A4E7-E4A0A60926E4}" type="slidenum">
              <a:rPr lang="tr-TR" smtClean="0"/>
              <a:t>‹#›</a:t>
            </a:fld>
            <a:endParaRPr lang="tr-TR" dirty="0"/>
          </a:p>
        </p:txBody>
      </p:sp>
      <p:sp>
        <p:nvSpPr>
          <p:cNvPr id="8" name="Content Placeholder 7"/>
          <p:cNvSpPr>
            <a:spLocks noGrp="1"/>
          </p:cNvSpPr>
          <p:nvPr>
            <p:ph sz="quarter" idx="1"/>
          </p:nvPr>
        </p:nvSpPr>
        <p:spPr>
          <a:xfrm>
            <a:off x="457200" y="1219200"/>
            <a:ext cx="8229600" cy="493776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60DCE6-766E-49E7-B2E2-340AE244AD26}" type="datetime1">
              <a:rPr lang="tr-TR" smtClean="0"/>
              <a:t>5.10.2023</a:t>
            </a:fld>
            <a:endParaRPr lang="tr-TR" dirty="0"/>
          </a:p>
        </p:txBody>
      </p:sp>
      <p:sp>
        <p:nvSpPr>
          <p:cNvPr id="5" name="Footer Placeholder 4"/>
          <p:cNvSpPr>
            <a:spLocks noGrp="1"/>
          </p:cNvSpPr>
          <p:nvPr>
            <p:ph type="ftr" sz="quarter" idx="11"/>
          </p:nvPr>
        </p:nvSpPr>
        <p:spPr>
          <a:xfrm>
            <a:off x="2898648" y="6355080"/>
            <a:ext cx="3474720" cy="365760"/>
          </a:xfrm>
        </p:spPr>
        <p:txBody>
          <a:bodyPr/>
          <a:lstStyle/>
          <a:p>
            <a:endParaRPr lang="tr-TR" dirty="0"/>
          </a:p>
        </p:txBody>
      </p:sp>
      <p:sp>
        <p:nvSpPr>
          <p:cNvPr id="6" name="Slide Number Placeholder 5"/>
          <p:cNvSpPr>
            <a:spLocks noGrp="1"/>
          </p:cNvSpPr>
          <p:nvPr>
            <p:ph type="sldNum" sz="quarter" idx="12"/>
          </p:nvPr>
        </p:nvSpPr>
        <p:spPr>
          <a:xfrm>
            <a:off x="1069848" y="6355080"/>
            <a:ext cx="1520952" cy="365760"/>
          </a:xfrm>
        </p:spPr>
        <p:txBody>
          <a:bodyPr/>
          <a:lstStyle/>
          <a:p>
            <a:fld id="{E6FEED06-A45B-49F7-A4E7-E4A0A60926E4}" type="slidenum">
              <a:rPr lang="tr-TR" smtClean="0"/>
              <a:t>‹#›</a:t>
            </a:fld>
            <a:endParaRPr lang="tr-TR"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EF49279-1099-4222-AFEC-1F85D6D8FBE7}" type="datetime1">
              <a:rPr lang="tr-TR" smtClean="0"/>
              <a:t>5.10.2023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6FEED06-A45B-49F7-A4E7-E4A0A60926E4}" type="slidenum">
              <a:rPr lang="tr-TR" smtClean="0"/>
              <a:t>‹#›</a:t>
            </a:fld>
            <a:endParaRPr lang="tr-TR"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C5DA600-E9D0-4753-AE05-DF97FF1B874E}" type="datetime1">
              <a:rPr lang="tr-TR" smtClean="0"/>
              <a:t>5.10.2023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E6FEED06-A45B-49F7-A4E7-E4A0A60926E4}" type="slidenum">
              <a:rPr lang="tr-TR" smtClean="0"/>
              <a:t>‹#›</a:t>
            </a:fld>
            <a:endParaRPr lang="tr-TR"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9E70A70-7FCC-4E86-B076-A7933EB67FD1}" type="datetime1">
              <a:rPr lang="tr-TR" smtClean="0"/>
              <a:t>5.10.2023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E6FEED06-A45B-49F7-A4E7-E4A0A60926E4}" type="slidenum">
              <a:rPr lang="tr-TR" smtClean="0"/>
              <a:t>‹#›</a:t>
            </a:fld>
            <a:endParaRPr lang="tr-TR"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BC2A-2C61-4C3A-9217-4299804337F2}" type="datetime1">
              <a:rPr lang="tr-TR" smtClean="0"/>
              <a:t>5.10.2023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E6FEED06-A45B-49F7-A4E7-E4A0A60926E4}" type="slidenum">
              <a:rPr lang="tr-TR" smtClean="0"/>
              <a:t>‹#›</a:t>
            </a:fld>
            <a:endParaRPr lang="tr-TR"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DD07F5-DE31-4F58-B5B9-CA4D40378050}" type="datetime1">
              <a:rPr lang="tr-TR" smtClean="0"/>
              <a:t>5.10.2023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6FEED06-A45B-49F7-A4E7-E4A0A60926E4}" type="slidenum">
              <a:rPr lang="tr-TR" smtClean="0"/>
              <a:t>‹#›</a:t>
            </a:fld>
            <a:endParaRPr lang="tr-TR"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1795C6-6473-48B2-A712-1EE437C3E56F}" type="datetime1">
              <a:rPr lang="tr-TR" smtClean="0"/>
              <a:t>5.10.2023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6FEED06-A45B-49F7-A4E7-E4A0A60926E4}" type="slidenum">
              <a:rPr lang="tr-TR" smtClean="0"/>
              <a:t>‹#›</a:t>
            </a:fld>
            <a:endParaRPr lang="tr-TR"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ctr"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Rectangle 3"/>
          <p:cNvSpPr/>
          <p:nvPr userDrawn="1"/>
        </p:nvSpPr>
        <p:spPr>
          <a:xfrm>
            <a:off x="323528" y="6237312"/>
            <a:ext cx="57606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Slide Number Placeholder 22"/>
          <p:cNvSpPr>
            <a:spLocks noGrp="1"/>
          </p:cNvSpPr>
          <p:nvPr>
            <p:ph type="sldNum" sz="quarter" idx="4"/>
          </p:nvPr>
        </p:nvSpPr>
        <p:spPr>
          <a:xfrm>
            <a:off x="6536975" y="6375608"/>
            <a:ext cx="2139481" cy="365760"/>
          </a:xfrm>
          <a:prstGeom prst="rect">
            <a:avLst/>
          </a:prstGeom>
          <a:solidFill>
            <a:schemeClr val="bg1"/>
          </a:solidFill>
        </p:spPr>
        <p:txBody>
          <a:bodyPr vert="horz"/>
          <a:lstStyle>
            <a:lvl1pPr algn="r" eaLnBrk="1" latinLnBrk="0" hangingPunct="1">
              <a:defRPr kumimoji="0" sz="1400">
                <a:solidFill>
                  <a:schemeClr val="tx2"/>
                </a:solidFill>
              </a:defRPr>
            </a:lvl1pPr>
          </a:lstStyle>
          <a:p>
            <a:fld id="{B0678150-2F3D-4E05-931D-3530E2373772}" type="slidenum">
              <a:rPr lang="tr-TR" smtClean="0"/>
              <a:pPr/>
              <a:t>‹#›</a:t>
            </a:fld>
            <a:endParaRPr lang="tr-TR" dirty="0"/>
          </a:p>
        </p:txBody>
      </p:sp>
      <p:sp>
        <p:nvSpPr>
          <p:cNvPr id="14" name="Date Placeholder 13"/>
          <p:cNvSpPr>
            <a:spLocks noGrp="1"/>
          </p:cNvSpPr>
          <p:nvPr>
            <p:ph type="dt" sz="half" idx="2"/>
          </p:nvPr>
        </p:nvSpPr>
        <p:spPr>
          <a:xfrm>
            <a:off x="467544" y="6342464"/>
            <a:ext cx="2289048" cy="365760"/>
          </a:xfrm>
          <a:prstGeom prst="rect">
            <a:avLst/>
          </a:prstGeom>
        </p:spPr>
        <p:txBody>
          <a:bodyPr vert="horz"/>
          <a:lstStyle>
            <a:lvl1pPr algn="l" eaLnBrk="1" latinLnBrk="0" hangingPunct="1">
              <a:defRPr kumimoji="0" sz="1400">
                <a:solidFill>
                  <a:schemeClr val="tx2"/>
                </a:solidFill>
              </a:defRPr>
            </a:lvl1pPr>
          </a:lstStyle>
          <a:p>
            <a:fld id="{A88B272E-DE6C-4CD0-BFE9-F935876A97FC}" type="datetime1">
              <a:rPr lang="tr-TR" smtClean="0"/>
              <a:t>5.10.2023</a:t>
            </a:fld>
            <a:endParaRPr lang="tr-T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http/leapmotion.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dimagemaker.com/article.php?articleID=1137" TargetMode="External"/><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dirty="0"/>
              <a:t>Bilgisayar Grafikleri</a:t>
            </a:r>
            <a:br>
              <a:rPr lang="tr-TR" dirty="0"/>
            </a:br>
            <a:r>
              <a:rPr lang="tr-TR" sz="2000" dirty="0" err="1"/>
              <a:t>Dr.Cengiz</a:t>
            </a:r>
            <a:r>
              <a:rPr lang="tr-TR" sz="2000" dirty="0"/>
              <a:t> Güngör</a:t>
            </a:r>
            <a:endParaRPr lang="tr-TR" dirty="0"/>
          </a:p>
        </p:txBody>
      </p:sp>
      <p:sp>
        <p:nvSpPr>
          <p:cNvPr id="3" name="Subtitle 2"/>
          <p:cNvSpPr>
            <a:spLocks noGrp="1"/>
          </p:cNvSpPr>
          <p:nvPr>
            <p:ph type="subTitle" idx="1"/>
          </p:nvPr>
        </p:nvSpPr>
        <p:spPr/>
        <p:txBody>
          <a:bodyPr/>
          <a:lstStyle/>
          <a:p>
            <a:r>
              <a:rPr lang="tr-TR" dirty="0"/>
              <a:t>Giriş</a:t>
            </a:r>
          </a:p>
        </p:txBody>
      </p:sp>
      <p:sp>
        <p:nvSpPr>
          <p:cNvPr id="4" name="Slide Number Placeholder 3"/>
          <p:cNvSpPr>
            <a:spLocks noGrp="1"/>
          </p:cNvSpPr>
          <p:nvPr>
            <p:ph type="sldNum" sz="quarter" idx="12"/>
          </p:nvPr>
        </p:nvSpPr>
        <p:spPr/>
        <p:txBody>
          <a:bodyPr/>
          <a:lstStyle/>
          <a:p>
            <a:fld id="{E6FEED06-A45B-49F7-A4E7-E4A0A60926E4}" type="slidenum">
              <a:rPr lang="tr-TR" smtClean="0"/>
              <a:t>1</a:t>
            </a:fld>
            <a:endParaRPr lang="tr-TR" dirty="0"/>
          </a:p>
        </p:txBody>
      </p:sp>
    </p:spTree>
    <p:extLst>
      <p:ext uri="{BB962C8B-B14F-4D97-AF65-F5344CB8AC3E}">
        <p14:creationId xmlns:p14="http://schemas.microsoft.com/office/powerpoint/2010/main" val="125352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4" y="69353"/>
            <a:ext cx="3335213" cy="34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DS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 y="3721100"/>
            <a:ext cx="4084761" cy="27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DS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21100"/>
            <a:ext cx="4104456" cy="270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2_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218753"/>
            <a:ext cx="47847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3764657" y="6434758"/>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800" b="1" dirty="0">
                <a:latin typeface="Tahoma" pitchFamily="34" charset="0"/>
              </a:rPr>
              <a:t>Star Wars (1977)</a:t>
            </a:r>
          </a:p>
        </p:txBody>
      </p:sp>
      <p:sp>
        <p:nvSpPr>
          <p:cNvPr id="7" name="Rectangle 2"/>
          <p:cNvSpPr txBox="1">
            <a:spLocks noChangeArrowheads="1"/>
          </p:cNvSpPr>
          <p:nvPr/>
        </p:nvSpPr>
        <p:spPr>
          <a:xfrm>
            <a:off x="457200" y="116632"/>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a:t>
            </a:r>
            <a:br>
              <a:rPr lang="tr-TR" dirty="0"/>
            </a:br>
            <a:r>
              <a:rPr lang="tr-TR" dirty="0"/>
              <a:t>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10</a:t>
            </a:fld>
            <a:endParaRPr lang="tr-TR" dirty="0"/>
          </a:p>
        </p:txBody>
      </p:sp>
    </p:spTree>
    <p:extLst>
      <p:ext uri="{BB962C8B-B14F-4D97-AF65-F5344CB8AC3E}">
        <p14:creationId xmlns:p14="http://schemas.microsoft.com/office/powerpoint/2010/main" val="200297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50120"/>
            <a:ext cx="42799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GHTCCL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995863" y="1218207"/>
            <a:ext cx="365918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RECTANK"/>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4995863" y="3682007"/>
            <a:ext cx="365918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539552" y="1484784"/>
            <a:ext cx="4359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600" b="1" dirty="0">
                <a:latin typeface="Tahoma" pitchFamily="34" charset="0"/>
              </a:rPr>
              <a:t>Gerçek sahnelerle bilgisayar grafiklerinin birlikte ilk kez kullanılması (Tron 1980).</a:t>
            </a:r>
          </a:p>
        </p:txBody>
      </p:sp>
      <p:sp>
        <p:nvSpPr>
          <p:cNvPr id="6" name="Rectangle 2"/>
          <p:cNvSpPr txBox="1">
            <a:spLocks noChangeArrowheads="1"/>
          </p:cNvSpPr>
          <p:nvPr/>
        </p:nvSpPr>
        <p:spPr>
          <a:xfrm>
            <a:off x="457200" y="116632"/>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a:t>
            </a:r>
            <a:br>
              <a:rPr lang="tr-TR" dirty="0"/>
            </a:br>
            <a:r>
              <a:rPr lang="tr-TR" dirty="0"/>
              <a:t>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11</a:t>
            </a:fld>
            <a:endParaRPr lang="tr-TR" dirty="0"/>
          </a:p>
        </p:txBody>
      </p:sp>
    </p:spTree>
    <p:extLst>
      <p:ext uri="{BB962C8B-B14F-4D97-AF65-F5344CB8AC3E}">
        <p14:creationId xmlns:p14="http://schemas.microsoft.com/office/powerpoint/2010/main" val="243765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57200" y="228600"/>
            <a:ext cx="7569200" cy="1219200"/>
          </a:xfrm>
        </p:spPr>
        <p:txBody>
          <a:bodyPr/>
          <a:lstStyle/>
          <a:p>
            <a:r>
              <a:rPr lang="tr-TR" dirty="0"/>
              <a:t>Grafik Uygulamaları</a:t>
            </a:r>
          </a:p>
        </p:txBody>
      </p:sp>
      <p:sp>
        <p:nvSpPr>
          <p:cNvPr id="133123" name="Rectangle 1027"/>
          <p:cNvSpPr>
            <a:spLocks noGrp="1" noChangeArrowheads="1"/>
          </p:cNvSpPr>
          <p:nvPr>
            <p:ph type="body" idx="1"/>
          </p:nvPr>
        </p:nvSpPr>
        <p:spPr>
          <a:xfrm>
            <a:off x="457200" y="1765300"/>
            <a:ext cx="7696200" cy="4492625"/>
          </a:xfrm>
        </p:spPr>
        <p:txBody>
          <a:bodyPr/>
          <a:lstStyle/>
          <a:p>
            <a:r>
              <a:rPr lang="tr-TR" dirty="0"/>
              <a:t>Eğlence : Sinema</a:t>
            </a:r>
          </a:p>
        </p:txBody>
      </p:sp>
      <p:sp>
        <p:nvSpPr>
          <p:cNvPr id="12292" name="Text Box 1030"/>
          <p:cNvSpPr txBox="1">
            <a:spLocks noChangeArrowheads="1"/>
          </p:cNvSpPr>
          <p:nvPr/>
        </p:nvSpPr>
        <p:spPr bwMode="auto">
          <a:xfrm>
            <a:off x="1666875" y="6289288"/>
            <a:ext cx="2236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sz="1200" b="1" dirty="0">
                <a:solidFill>
                  <a:schemeClr val="accent1"/>
                </a:solidFill>
                <a:latin typeface="Arial" charset="0"/>
              </a:rPr>
              <a:t>Pixar: </a:t>
            </a:r>
            <a:r>
              <a:rPr lang="tr-TR" altLang="tr-TR" sz="1200" b="1" dirty="0">
                <a:solidFill>
                  <a:schemeClr val="accent1"/>
                </a:solidFill>
                <a:latin typeface="Arial" charset="0"/>
              </a:rPr>
              <a:t>Kung-fu Panda (2008)</a:t>
            </a:r>
            <a:endParaRPr lang="en-US" altLang="tr-TR" sz="1200" b="1" dirty="0">
              <a:solidFill>
                <a:schemeClr val="accent1"/>
              </a:solidFill>
              <a:latin typeface="Arial" charset="0"/>
            </a:endParaRPr>
          </a:p>
        </p:txBody>
      </p:sp>
      <p:pic>
        <p:nvPicPr>
          <p:cNvPr id="12293" name="Picture 1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782888"/>
            <a:ext cx="37052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4" name="Picture 1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681163"/>
            <a:ext cx="32686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12</a:t>
            </a:fld>
            <a:endParaRPr lang="tr-TR" dirty="0"/>
          </a:p>
        </p:txBody>
      </p:sp>
    </p:spTree>
    <p:extLst>
      <p:ext uri="{BB962C8B-B14F-4D97-AF65-F5344CB8AC3E}">
        <p14:creationId xmlns:p14="http://schemas.microsoft.com/office/powerpoint/2010/main" val="8062123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1115616" y="2701369"/>
            <a:ext cx="11176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sz="2000" dirty="0" err="1"/>
              <a:t>Gantz</a:t>
            </a:r>
            <a:r>
              <a:rPr lang="tr-TR" altLang="tr-TR" sz="2000" dirty="0"/>
              <a:t>: O</a:t>
            </a:r>
            <a:br>
              <a:rPr lang="tr-TR" altLang="tr-TR" sz="2000" dirty="0"/>
            </a:br>
            <a:r>
              <a:rPr lang="en-US" altLang="tr-TR" sz="2000" dirty="0"/>
              <a:t>(201</a:t>
            </a:r>
            <a:r>
              <a:rPr lang="tr-TR" altLang="tr-TR" sz="2000" dirty="0"/>
              <a:t>6</a:t>
            </a:r>
            <a:r>
              <a:rPr lang="en-US" altLang="tr-TR" sz="2000" dirty="0"/>
              <a:t>).</a:t>
            </a:r>
            <a:endParaRPr lang="en-US" altLang="tr-TR" sz="1200" i="1" dirty="0"/>
          </a:p>
        </p:txBody>
      </p:sp>
      <p:sp>
        <p:nvSpPr>
          <p:cNvPr id="7" name="Rectangle 1026"/>
          <p:cNvSpPr>
            <a:spLocks noGrp="1" noChangeArrowheads="1"/>
          </p:cNvSpPr>
          <p:nvPr>
            <p:ph type="title"/>
          </p:nvPr>
        </p:nvSpPr>
        <p:spPr>
          <a:xfrm>
            <a:off x="457200" y="228600"/>
            <a:ext cx="7569200" cy="1219200"/>
          </a:xfrm>
        </p:spPr>
        <p:txBody>
          <a:bodyPr/>
          <a:lstStyle/>
          <a:p>
            <a:r>
              <a:rPr lang="tr-TR" dirty="0"/>
              <a:t>Grafik Uygulamaları</a:t>
            </a:r>
          </a:p>
        </p:txBody>
      </p:sp>
      <p:sp>
        <p:nvSpPr>
          <p:cNvPr id="8" name="Rectangle 1027"/>
          <p:cNvSpPr txBox="1">
            <a:spLocks noChangeArrowheads="1"/>
          </p:cNvSpPr>
          <p:nvPr/>
        </p:nvSpPr>
        <p:spPr>
          <a:xfrm>
            <a:off x="457200" y="1765300"/>
            <a:ext cx="7696200" cy="449262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tr-TR" dirty="0"/>
              <a:t>Eğlence : Sinema</a:t>
            </a:r>
          </a:p>
        </p:txBody>
      </p:sp>
      <p:sp>
        <p:nvSpPr>
          <p:cNvPr id="2" name="Slide Number Placeholder 1"/>
          <p:cNvSpPr>
            <a:spLocks noGrp="1"/>
          </p:cNvSpPr>
          <p:nvPr>
            <p:ph type="sldNum" sz="quarter" idx="12"/>
          </p:nvPr>
        </p:nvSpPr>
        <p:spPr/>
        <p:txBody>
          <a:bodyPr/>
          <a:lstStyle/>
          <a:p>
            <a:fld id="{E6FEED06-A45B-49F7-A4E7-E4A0A60926E4}" type="slidenum">
              <a:rPr lang="tr-TR" smtClean="0"/>
              <a:t>13</a:t>
            </a:fld>
            <a:endParaRPr lang="tr-TR" dirty="0"/>
          </a:p>
        </p:txBody>
      </p:sp>
      <p:pic>
        <p:nvPicPr>
          <p:cNvPr id="4" name="Picture 3">
            <a:extLst>
              <a:ext uri="{FF2B5EF4-FFF2-40B4-BE49-F238E27FC236}">
                <a16:creationId xmlns:a16="http://schemas.microsoft.com/office/drawing/2014/main" id="{548BAFB0-D8CC-4F4F-801A-5E9F220AF33A}"/>
              </a:ext>
            </a:extLst>
          </p:cNvPr>
          <p:cNvPicPr>
            <a:picLocks noChangeAspect="1"/>
          </p:cNvPicPr>
          <p:nvPr/>
        </p:nvPicPr>
        <p:blipFill>
          <a:blip r:embed="rId2"/>
          <a:stretch>
            <a:fillRect/>
          </a:stretch>
        </p:blipFill>
        <p:spPr>
          <a:xfrm>
            <a:off x="2618556" y="2708920"/>
            <a:ext cx="6057900" cy="3019425"/>
          </a:xfrm>
          <a:prstGeom prst="rect">
            <a:avLst/>
          </a:prstGeom>
        </p:spPr>
      </p:pic>
    </p:spTree>
    <p:extLst>
      <p:ext uri="{BB962C8B-B14F-4D97-AF65-F5344CB8AC3E}">
        <p14:creationId xmlns:p14="http://schemas.microsoft.com/office/powerpoint/2010/main" val="158734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7569200" cy="1219200"/>
          </a:xfrm>
        </p:spPr>
        <p:txBody>
          <a:bodyPr/>
          <a:lstStyle/>
          <a:p>
            <a:r>
              <a:rPr lang="tr-TR" dirty="0"/>
              <a:t>Grafik </a:t>
            </a:r>
            <a:br>
              <a:rPr lang="tr-TR" dirty="0"/>
            </a:br>
            <a:r>
              <a:rPr lang="tr-TR" dirty="0"/>
              <a:t>Uygulamaları</a:t>
            </a:r>
          </a:p>
        </p:txBody>
      </p:sp>
      <p:sp>
        <p:nvSpPr>
          <p:cNvPr id="14339" name="Text Box 7"/>
          <p:cNvSpPr txBox="1">
            <a:spLocks noChangeArrowheads="1"/>
          </p:cNvSpPr>
          <p:nvPr/>
        </p:nvSpPr>
        <p:spPr bwMode="auto">
          <a:xfrm>
            <a:off x="7772400" y="4419600"/>
            <a:ext cx="987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sz="1200" b="1" dirty="0">
                <a:solidFill>
                  <a:schemeClr val="accent1"/>
                </a:solidFill>
                <a:latin typeface="Arial" charset="0"/>
              </a:rPr>
              <a:t>GT Racer 3</a:t>
            </a:r>
          </a:p>
        </p:txBody>
      </p:sp>
      <p:pic>
        <p:nvPicPr>
          <p:cNvPr id="14340" name="Picture 13" descr="granturismo3_screen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654425"/>
            <a:ext cx="40671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4" descr="gt3_0322_screen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8" y="550863"/>
            <a:ext cx="40671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5" descr="gt3_0322_screen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3654425"/>
            <a:ext cx="40401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
          <p:cNvSpPr>
            <a:spLocks noGrp="1" noChangeArrowheads="1"/>
          </p:cNvSpPr>
          <p:nvPr>
            <p:ph type="body" idx="1"/>
          </p:nvPr>
        </p:nvSpPr>
        <p:spPr>
          <a:xfrm>
            <a:off x="457200" y="1765300"/>
            <a:ext cx="7696200" cy="4492625"/>
          </a:xfrm>
        </p:spPr>
        <p:txBody>
          <a:bodyPr/>
          <a:lstStyle/>
          <a:p>
            <a:pPr marL="0" indent="0">
              <a:defRPr/>
            </a:pPr>
            <a:r>
              <a:rPr lang="tr-TR" dirty="0"/>
              <a:t>Eğlence : Oyunlar</a:t>
            </a:r>
          </a:p>
          <a:p>
            <a:pPr marL="0" indent="0">
              <a:buNone/>
              <a:defRPr/>
            </a:pPr>
            <a:endParaRPr lang="tr-TR" sz="1600" dirty="0"/>
          </a:p>
          <a:p>
            <a:pPr marL="0" indent="0">
              <a:buNone/>
              <a:defRPr/>
            </a:pPr>
            <a:r>
              <a:rPr lang="en-US" sz="1600" dirty="0"/>
              <a:t>Polyphony Digital: </a:t>
            </a:r>
            <a:br>
              <a:rPr lang="tr-TR" sz="1600" dirty="0"/>
            </a:br>
            <a:r>
              <a:rPr lang="en-US" sz="1600" dirty="0"/>
              <a:t>Gran Turismo 3, A Spec (PS2)</a:t>
            </a:r>
            <a:endParaRPr lang="tr-TR" sz="1600" dirty="0"/>
          </a:p>
          <a:p>
            <a:pPr marL="0" indent="0" eaLnBrk="1" hangingPunct="1">
              <a:buNone/>
              <a:defRPr/>
            </a:pPr>
            <a:endParaRPr lang="en-US" dirty="0"/>
          </a:p>
        </p:txBody>
      </p:sp>
      <p:sp>
        <p:nvSpPr>
          <p:cNvPr id="2" name="Slide Number Placeholder 1"/>
          <p:cNvSpPr>
            <a:spLocks noGrp="1"/>
          </p:cNvSpPr>
          <p:nvPr>
            <p:ph type="sldNum" sz="quarter" idx="12"/>
          </p:nvPr>
        </p:nvSpPr>
        <p:spPr/>
        <p:txBody>
          <a:bodyPr/>
          <a:lstStyle/>
          <a:p>
            <a:fld id="{E6FEED06-A45B-49F7-A4E7-E4A0A60926E4}" type="slidenum">
              <a:rPr lang="tr-TR" smtClean="0"/>
              <a:t>14</a:t>
            </a:fld>
            <a:endParaRPr lang="tr-TR" dirty="0"/>
          </a:p>
        </p:txBody>
      </p:sp>
    </p:spTree>
    <p:extLst>
      <p:ext uri="{BB962C8B-B14F-4D97-AF65-F5344CB8AC3E}">
        <p14:creationId xmlns:p14="http://schemas.microsoft.com/office/powerpoint/2010/main" val="13073162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ranturismo3_screen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3698875"/>
            <a:ext cx="40671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gt3_0125_screen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85800"/>
            <a:ext cx="40671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granturismo3_screen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698875"/>
            <a:ext cx="40671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457200" y="228600"/>
            <a:ext cx="7569200" cy="1219200"/>
          </a:xfrm>
        </p:spPr>
        <p:txBody>
          <a:bodyPr/>
          <a:lstStyle/>
          <a:p>
            <a:r>
              <a:rPr lang="tr-TR" dirty="0"/>
              <a:t>Grafik </a:t>
            </a:r>
            <a:br>
              <a:rPr lang="tr-TR" dirty="0"/>
            </a:br>
            <a:r>
              <a:rPr lang="tr-TR" dirty="0"/>
              <a:t>Uygulamaları</a:t>
            </a:r>
          </a:p>
        </p:txBody>
      </p:sp>
      <p:sp>
        <p:nvSpPr>
          <p:cNvPr id="10" name="Rectangle 3"/>
          <p:cNvSpPr txBox="1">
            <a:spLocks noChangeArrowheads="1"/>
          </p:cNvSpPr>
          <p:nvPr/>
        </p:nvSpPr>
        <p:spPr>
          <a:xfrm>
            <a:off x="457200" y="1765300"/>
            <a:ext cx="7696200" cy="449262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defRPr/>
            </a:pPr>
            <a:r>
              <a:rPr lang="tr-TR" dirty="0"/>
              <a:t>Eğlence : Oyunlar</a:t>
            </a:r>
          </a:p>
          <a:p>
            <a:pPr marL="0" indent="0">
              <a:buFont typeface="Wingdings 3"/>
              <a:buNone/>
              <a:defRPr/>
            </a:pPr>
            <a:endParaRPr lang="tr-TR" sz="1600" dirty="0"/>
          </a:p>
          <a:p>
            <a:pPr marL="0" indent="0">
              <a:buFont typeface="Wingdings 3"/>
              <a:buNone/>
              <a:defRPr/>
            </a:pPr>
            <a:r>
              <a:rPr lang="en-US" sz="1600" dirty="0"/>
              <a:t>Polyphony Digital: </a:t>
            </a:r>
            <a:br>
              <a:rPr lang="tr-TR" sz="1600" dirty="0"/>
            </a:br>
            <a:r>
              <a:rPr lang="en-US" sz="1600" dirty="0"/>
              <a:t>Gran Turismo 3, A Spec (PS2)</a:t>
            </a:r>
            <a:endParaRPr lang="tr-TR" sz="1600" dirty="0"/>
          </a:p>
          <a:p>
            <a:pPr marL="0" indent="0">
              <a:buFont typeface="Wingdings 3"/>
              <a:buNone/>
              <a:defRPr/>
            </a:pPr>
            <a:endParaRPr lang="en-US" dirty="0"/>
          </a:p>
        </p:txBody>
      </p:sp>
      <p:sp>
        <p:nvSpPr>
          <p:cNvPr id="2" name="Slide Number Placeholder 1"/>
          <p:cNvSpPr>
            <a:spLocks noGrp="1"/>
          </p:cNvSpPr>
          <p:nvPr>
            <p:ph type="sldNum" sz="quarter" idx="12"/>
          </p:nvPr>
        </p:nvSpPr>
        <p:spPr/>
        <p:txBody>
          <a:bodyPr/>
          <a:lstStyle/>
          <a:p>
            <a:fld id="{E6FEED06-A45B-49F7-A4E7-E4A0A60926E4}" type="slidenum">
              <a:rPr lang="tr-TR" smtClean="0"/>
              <a:t>15</a:t>
            </a:fld>
            <a:endParaRPr lang="tr-TR" dirty="0"/>
          </a:p>
        </p:txBody>
      </p:sp>
    </p:spTree>
    <p:extLst>
      <p:ext uri="{BB962C8B-B14F-4D97-AF65-F5344CB8AC3E}">
        <p14:creationId xmlns:p14="http://schemas.microsoft.com/office/powerpoint/2010/main" val="18285327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7569200" cy="1219200"/>
          </a:xfrm>
        </p:spPr>
        <p:txBody>
          <a:bodyPr/>
          <a:lstStyle/>
          <a:p>
            <a:r>
              <a:rPr lang="tr-TR" dirty="0"/>
              <a:t>Grafik Uygulamaları</a:t>
            </a:r>
          </a:p>
        </p:txBody>
      </p:sp>
      <p:sp>
        <p:nvSpPr>
          <p:cNvPr id="132099" name="AutoShape 3"/>
          <p:cNvSpPr>
            <a:spLocks noGrp="1" noChangeAspect="1" noChangeArrowheads="1"/>
          </p:cNvSpPr>
          <p:nvPr>
            <p:ph type="body" idx="1"/>
          </p:nvPr>
        </p:nvSpPr>
        <p:spPr>
          <a:xfrm>
            <a:off x="457200" y="1484784"/>
            <a:ext cx="7696200" cy="4492625"/>
          </a:xfrm>
        </p:spPr>
        <p:txBody>
          <a:bodyPr/>
          <a:lstStyle/>
          <a:p>
            <a:r>
              <a:rPr lang="tr-TR" dirty="0"/>
              <a:t>Tıbbi Görüntüleme</a:t>
            </a:r>
          </a:p>
        </p:txBody>
      </p:sp>
      <p:pic>
        <p:nvPicPr>
          <p:cNvPr id="1638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447800"/>
            <a:ext cx="1466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05484"/>
            <a:ext cx="5037138"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6390" name="Text Box 7"/>
          <p:cNvSpPr txBox="1">
            <a:spLocks noChangeArrowheads="1"/>
          </p:cNvSpPr>
          <p:nvPr/>
        </p:nvSpPr>
        <p:spPr bwMode="auto">
          <a:xfrm>
            <a:off x="2411760" y="6248345"/>
            <a:ext cx="47548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sz="1200" dirty="0"/>
              <a:t>Solda görüntü rehberli cerrahi projesi (MIT), sağda görünen insan projesi.</a:t>
            </a:r>
            <a:endParaRPr lang="en-US" altLang="tr-TR" sz="1200" b="1" dirty="0">
              <a:solidFill>
                <a:schemeClr val="accent1"/>
              </a:solidFill>
              <a:latin typeface="Arial" charset="0"/>
            </a:endParaRPr>
          </a:p>
        </p:txBody>
      </p:sp>
      <p:sp>
        <p:nvSpPr>
          <p:cNvPr id="2" name="Slide Number Placeholder 1"/>
          <p:cNvSpPr>
            <a:spLocks noGrp="1"/>
          </p:cNvSpPr>
          <p:nvPr>
            <p:ph type="sldNum" sz="quarter" idx="12"/>
          </p:nvPr>
        </p:nvSpPr>
        <p:spPr/>
        <p:txBody>
          <a:bodyPr/>
          <a:lstStyle/>
          <a:p>
            <a:fld id="{E6FEED06-A45B-49F7-A4E7-E4A0A60926E4}" type="slidenum">
              <a:rPr lang="tr-TR" smtClean="0"/>
              <a:t>16</a:t>
            </a:fld>
            <a:endParaRPr lang="tr-TR" dirty="0"/>
          </a:p>
        </p:txBody>
      </p:sp>
    </p:spTree>
    <p:extLst>
      <p:ext uri="{BB962C8B-B14F-4D97-AF65-F5344CB8AC3E}">
        <p14:creationId xmlns:p14="http://schemas.microsoft.com/office/powerpoint/2010/main" val="36394617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7569200" cy="1219200"/>
          </a:xfrm>
        </p:spPr>
        <p:txBody>
          <a:bodyPr/>
          <a:lstStyle/>
          <a:p>
            <a:r>
              <a:rPr lang="tr-TR" dirty="0"/>
              <a:t>Grafik Uygulamaları</a:t>
            </a:r>
          </a:p>
        </p:txBody>
      </p:sp>
      <p:sp>
        <p:nvSpPr>
          <p:cNvPr id="135171" name="Rectangle 3"/>
          <p:cNvSpPr>
            <a:spLocks noGrp="1" noChangeArrowheads="1"/>
          </p:cNvSpPr>
          <p:nvPr>
            <p:ph type="body" idx="1"/>
          </p:nvPr>
        </p:nvSpPr>
        <p:spPr>
          <a:xfrm>
            <a:off x="457200" y="1765300"/>
            <a:ext cx="7696200" cy="4492625"/>
          </a:xfrm>
        </p:spPr>
        <p:txBody>
          <a:bodyPr/>
          <a:lstStyle/>
          <a:p>
            <a:r>
              <a:rPr lang="tr-TR" dirty="0"/>
              <a:t>Bilgisayar Destekli Tasarım ( CAD )</a:t>
            </a:r>
          </a:p>
        </p:txBody>
      </p:sp>
      <p:pic>
        <p:nvPicPr>
          <p:cNvPr id="1741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950" y="2352675"/>
            <a:ext cx="18478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3" name="Picture 5"/>
          <p:cNvPicPr>
            <a:picLocks noChangeAspect="1" noChangeArrowheads="1"/>
          </p:cNvPicPr>
          <p:nvPr/>
        </p:nvPicPr>
        <p:blipFill>
          <a:blip r:embed="rId3">
            <a:clrChange>
              <a:clrFrom>
                <a:srgbClr val="FFFFFF"/>
              </a:clrFrom>
              <a:clrTo>
                <a:srgbClr val="FFFFFF">
                  <a:alpha val="0"/>
                </a:srgbClr>
              </a:clrTo>
            </a:clrChange>
            <a:lum contrast="-20000"/>
            <a:extLst>
              <a:ext uri="{28A0092B-C50C-407E-A947-70E740481C1C}">
                <a14:useLocalDpi xmlns:a14="http://schemas.microsoft.com/office/drawing/2010/main" val="0"/>
              </a:ext>
            </a:extLst>
          </a:blip>
          <a:srcRect/>
          <a:stretch>
            <a:fillRect/>
          </a:stretch>
        </p:blipFill>
        <p:spPr bwMode="auto">
          <a:xfrm>
            <a:off x="304800" y="4114800"/>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4" name="Picture 6" descr="torp"/>
          <p:cNvPicPr>
            <a:picLocks noChangeAspect="1" noChangeArrowheads="1"/>
          </p:cNvPicPr>
          <p:nvPr/>
        </p:nvPicPr>
        <p:blipFill>
          <a:blip r:embed="rId4" cstate="print">
            <a:clrChange>
              <a:clrFrom>
                <a:srgbClr val="8F97C7"/>
              </a:clrFrom>
              <a:clrTo>
                <a:srgbClr val="8F97C7">
                  <a:alpha val="0"/>
                </a:srgbClr>
              </a:clrTo>
            </a:clrChange>
            <a:extLst>
              <a:ext uri="{28A0092B-C50C-407E-A947-70E740481C1C}">
                <a14:useLocalDpi xmlns:a14="http://schemas.microsoft.com/office/drawing/2010/main" val="0"/>
              </a:ext>
            </a:extLst>
          </a:blip>
          <a:srcRect l="4950" t="14906" r="2174" b="6656"/>
          <a:stretch>
            <a:fillRect/>
          </a:stretch>
        </p:blipFill>
        <p:spPr bwMode="auto">
          <a:xfrm>
            <a:off x="4343400" y="1828800"/>
            <a:ext cx="45529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4114800"/>
            <a:ext cx="2857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17</a:t>
            </a:fld>
            <a:endParaRPr lang="tr-TR" dirty="0"/>
          </a:p>
        </p:txBody>
      </p:sp>
    </p:spTree>
    <p:extLst>
      <p:ext uri="{BB962C8B-B14F-4D97-AF65-F5344CB8AC3E}">
        <p14:creationId xmlns:p14="http://schemas.microsoft.com/office/powerpoint/2010/main" val="37499094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457041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8435" name="Rectangle 2"/>
          <p:cNvSpPr>
            <a:spLocks noGrp="1" noChangeArrowheads="1"/>
          </p:cNvSpPr>
          <p:nvPr>
            <p:ph type="title"/>
          </p:nvPr>
        </p:nvSpPr>
        <p:spPr>
          <a:xfrm>
            <a:off x="457200" y="228600"/>
            <a:ext cx="7569200" cy="1219200"/>
          </a:xfrm>
        </p:spPr>
        <p:txBody>
          <a:bodyPr/>
          <a:lstStyle/>
          <a:p>
            <a:r>
              <a:rPr lang="tr-TR" dirty="0"/>
              <a:t>Grafik Uygulamaları</a:t>
            </a:r>
          </a:p>
        </p:txBody>
      </p:sp>
      <p:sp>
        <p:nvSpPr>
          <p:cNvPr id="136195" name="Rectangle 3"/>
          <p:cNvSpPr>
            <a:spLocks noGrp="1" noChangeArrowheads="1"/>
          </p:cNvSpPr>
          <p:nvPr>
            <p:ph type="body" idx="1"/>
          </p:nvPr>
        </p:nvSpPr>
        <p:spPr>
          <a:xfrm>
            <a:off x="457200" y="1765300"/>
            <a:ext cx="7696200" cy="4492625"/>
          </a:xfrm>
        </p:spPr>
        <p:txBody>
          <a:bodyPr/>
          <a:lstStyle/>
          <a:p>
            <a:r>
              <a:rPr lang="tr-TR" dirty="0"/>
              <a:t>Bilimsel Görselleştirme</a:t>
            </a: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408" y="1600200"/>
            <a:ext cx="4061048" cy="40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18</a:t>
            </a:fld>
            <a:endParaRPr lang="tr-TR" dirty="0"/>
          </a:p>
        </p:txBody>
      </p:sp>
    </p:spTree>
    <p:extLst>
      <p:ext uri="{BB962C8B-B14F-4D97-AF65-F5344CB8AC3E}">
        <p14:creationId xmlns:p14="http://schemas.microsoft.com/office/powerpoint/2010/main" val="38091338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dirty="0"/>
              <a:t>Grafik Uygulamaları</a:t>
            </a:r>
            <a:endParaRPr lang="en-US" altLang="tr-TR" dirty="0"/>
          </a:p>
        </p:txBody>
      </p:sp>
      <p:sp>
        <p:nvSpPr>
          <p:cNvPr id="198659" name="Rectangle 3"/>
          <p:cNvSpPr>
            <a:spLocks noGrp="1" noChangeArrowheads="1"/>
          </p:cNvSpPr>
          <p:nvPr>
            <p:ph type="body" idx="1"/>
          </p:nvPr>
        </p:nvSpPr>
        <p:spPr/>
        <p:txBody>
          <a:bodyPr/>
          <a:lstStyle/>
          <a:p>
            <a:pPr marL="0" indent="0">
              <a:defRPr/>
            </a:pPr>
            <a:r>
              <a:rPr lang="tr-TR" dirty="0"/>
              <a:t> Eğitim</a:t>
            </a:r>
          </a:p>
        </p:txBody>
      </p:sp>
      <p:sp>
        <p:nvSpPr>
          <p:cNvPr id="22533" name="Text Box 5"/>
          <p:cNvSpPr txBox="1">
            <a:spLocks noChangeArrowheads="1"/>
          </p:cNvSpPr>
          <p:nvPr/>
        </p:nvSpPr>
        <p:spPr bwMode="auto">
          <a:xfrm>
            <a:off x="974126" y="5949280"/>
            <a:ext cx="7126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sz="1600" dirty="0"/>
              <a:t>Ortaçağ kasabası (Kay De </a:t>
            </a:r>
            <a:r>
              <a:rPr lang="tr-TR" sz="1600" dirty="0" err="1"/>
              <a:t>Roos</a:t>
            </a:r>
            <a:r>
              <a:rPr lang="tr-TR" sz="1600" dirty="0"/>
              <a:t>, 2009).</a:t>
            </a:r>
            <a:endParaRPr lang="en-US" altLang="tr-TR" sz="1050" i="1" dirty="0"/>
          </a:p>
        </p:txBody>
      </p:sp>
      <p:pic>
        <p:nvPicPr>
          <p:cNvPr id="6" name="Picture 5"/>
          <p:cNvPicPr/>
          <p:nvPr/>
        </p:nvPicPr>
        <p:blipFill>
          <a:blip r:embed="rId2"/>
          <a:stretch>
            <a:fillRect/>
          </a:stretch>
        </p:blipFill>
        <p:spPr>
          <a:xfrm>
            <a:off x="974126" y="1672029"/>
            <a:ext cx="7126266" cy="4133235"/>
          </a:xfrm>
          <a:prstGeom prst="rect">
            <a:avLst/>
          </a:prstGeom>
        </p:spPr>
      </p:pic>
      <p:sp>
        <p:nvSpPr>
          <p:cNvPr id="2" name="Slide Number Placeholder 1"/>
          <p:cNvSpPr>
            <a:spLocks noGrp="1"/>
          </p:cNvSpPr>
          <p:nvPr>
            <p:ph type="sldNum" sz="quarter" idx="12"/>
          </p:nvPr>
        </p:nvSpPr>
        <p:spPr/>
        <p:txBody>
          <a:bodyPr/>
          <a:lstStyle/>
          <a:p>
            <a:fld id="{E6FEED06-A45B-49F7-A4E7-E4A0A60926E4}" type="slidenum">
              <a:rPr lang="tr-TR" smtClean="0"/>
              <a:t>19</a:t>
            </a:fld>
            <a:endParaRPr lang="tr-TR" dirty="0"/>
          </a:p>
        </p:txBody>
      </p:sp>
    </p:spTree>
    <p:extLst>
      <p:ext uri="{BB962C8B-B14F-4D97-AF65-F5344CB8AC3E}">
        <p14:creationId xmlns:p14="http://schemas.microsoft.com/office/powerpoint/2010/main" val="187405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7569200" cy="1219200"/>
          </a:xfrm>
        </p:spPr>
        <p:txBody>
          <a:bodyPr/>
          <a:lstStyle/>
          <a:p>
            <a:r>
              <a:rPr lang="tr-TR" dirty="0"/>
              <a:t>Kaynak kitaplar</a:t>
            </a:r>
            <a:endParaRPr lang="en-US" altLang="tr-TR" dirty="0"/>
          </a:p>
        </p:txBody>
      </p:sp>
      <p:sp>
        <p:nvSpPr>
          <p:cNvPr id="190467" name="Rectangle 3"/>
          <p:cNvSpPr>
            <a:spLocks noGrp="1" noChangeArrowheads="1"/>
          </p:cNvSpPr>
          <p:nvPr>
            <p:ph type="body" idx="1"/>
          </p:nvPr>
        </p:nvSpPr>
        <p:spPr>
          <a:xfrm>
            <a:off x="457200" y="1765300"/>
            <a:ext cx="7840663" cy="4492625"/>
          </a:xfrm>
        </p:spPr>
        <p:txBody>
          <a:bodyPr>
            <a:normAutofit fontScale="92500" lnSpcReduction="20000"/>
          </a:bodyPr>
          <a:lstStyle/>
          <a:p>
            <a:pPr marL="1143000" lvl="2" indent="-228600" eaLnBrk="1" hangingPunct="1">
              <a:defRPr/>
            </a:pPr>
            <a:endParaRPr lang="en-US" dirty="0"/>
          </a:p>
          <a:p>
            <a:r>
              <a:rPr lang="tr-TR" sz="2700" dirty="0"/>
              <a:t>Interactive Computer Graphics: A Top-down Approach Using OpenGL, Edward Angel Addison Wesley 2003</a:t>
            </a:r>
          </a:p>
          <a:p>
            <a:r>
              <a:rPr lang="tr-TR" sz="2700" dirty="0"/>
              <a:t>Computer Graphics: Principles and Practice, Foley, van Dam, Feiner, and Hughes</a:t>
            </a:r>
          </a:p>
          <a:p>
            <a:r>
              <a:rPr lang="tr-TR" sz="2700" dirty="0"/>
              <a:t>Computer Graphics with OpenGL, 4. baskı, Hearn ve Baker</a:t>
            </a:r>
            <a:endParaRPr lang="tr-TR" dirty="0"/>
          </a:p>
          <a:p>
            <a:r>
              <a:rPr lang="tr-TR" sz="2700" dirty="0"/>
              <a:t>Opengl ve Glut İle Oyun Programcılığına Giriş, Şerif Gözcü </a:t>
            </a:r>
          </a:p>
          <a:p>
            <a:r>
              <a:rPr lang="tr-TR" sz="2700" dirty="0"/>
              <a:t>Bilgisayar Grafikleri, Grafik Programlama, Atılım Çetin</a:t>
            </a:r>
          </a:p>
        </p:txBody>
      </p:sp>
      <p:sp>
        <p:nvSpPr>
          <p:cNvPr id="2" name="Slide Number Placeholder 1"/>
          <p:cNvSpPr>
            <a:spLocks noGrp="1"/>
          </p:cNvSpPr>
          <p:nvPr>
            <p:ph type="sldNum" sz="quarter" idx="12"/>
          </p:nvPr>
        </p:nvSpPr>
        <p:spPr/>
        <p:txBody>
          <a:bodyPr/>
          <a:lstStyle/>
          <a:p>
            <a:fld id="{E6FEED06-A45B-49F7-A4E7-E4A0A60926E4}" type="slidenum">
              <a:rPr lang="tr-TR" smtClean="0"/>
              <a:t>2</a:t>
            </a:fld>
            <a:endParaRPr lang="tr-TR" dirty="0"/>
          </a:p>
        </p:txBody>
      </p:sp>
    </p:spTree>
    <p:extLst>
      <p:ext uri="{BB962C8B-B14F-4D97-AF65-F5344CB8AC3E}">
        <p14:creationId xmlns:p14="http://schemas.microsoft.com/office/powerpoint/2010/main" val="27862935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dirty="0"/>
              <a:t>Grafik Uygulamaları</a:t>
            </a:r>
          </a:p>
        </p:txBody>
      </p:sp>
      <p:sp>
        <p:nvSpPr>
          <p:cNvPr id="195587" name="Rectangle 3"/>
          <p:cNvSpPr>
            <a:spLocks noGrp="1" noChangeArrowheads="1"/>
          </p:cNvSpPr>
          <p:nvPr>
            <p:ph type="body" idx="1"/>
          </p:nvPr>
        </p:nvSpPr>
        <p:spPr/>
        <p:txBody>
          <a:bodyPr/>
          <a:lstStyle/>
          <a:p>
            <a:r>
              <a:rPr lang="tr-TR" dirty="0"/>
              <a:t>Günlük Kullanım</a:t>
            </a:r>
          </a:p>
          <a:p>
            <a:pPr lvl="1"/>
            <a:r>
              <a:rPr lang="tr-TR" sz="2500" dirty="0"/>
              <a:t>Microsoft ve Linux masaüstlerimiz çok fazla grafik kullanıyor.</a:t>
            </a:r>
            <a:endParaRPr lang="tr-TR" sz="2100" dirty="0"/>
          </a:p>
          <a:p>
            <a:pPr lvl="1"/>
            <a:r>
              <a:rPr lang="tr-TR" sz="2500" dirty="0"/>
              <a:t>Tablet ve telefonlarımız çok daha fazla grafik kullanacak.</a:t>
            </a:r>
            <a:endParaRPr lang="tr-TR" sz="2100" dirty="0"/>
          </a:p>
          <a:p>
            <a:pPr lvl="1"/>
            <a:r>
              <a:rPr lang="tr-TR" sz="2500" dirty="0"/>
              <a:t>Oyun konsolları en üst seviye kartlara sahip.</a:t>
            </a:r>
            <a:endParaRPr lang="tr-TR" sz="2100" dirty="0"/>
          </a:p>
        </p:txBody>
      </p:sp>
      <p:sp>
        <p:nvSpPr>
          <p:cNvPr id="2" name="Slide Number Placeholder 1"/>
          <p:cNvSpPr>
            <a:spLocks noGrp="1"/>
          </p:cNvSpPr>
          <p:nvPr>
            <p:ph type="sldNum" sz="quarter" idx="12"/>
          </p:nvPr>
        </p:nvSpPr>
        <p:spPr/>
        <p:txBody>
          <a:bodyPr/>
          <a:lstStyle/>
          <a:p>
            <a:fld id="{E6FEED06-A45B-49F7-A4E7-E4A0A60926E4}" type="slidenum">
              <a:rPr lang="tr-TR" smtClean="0"/>
              <a:t>20</a:t>
            </a:fld>
            <a:endParaRPr lang="tr-TR" dirty="0"/>
          </a:p>
        </p:txBody>
      </p:sp>
    </p:spTree>
    <p:extLst>
      <p:ext uri="{BB962C8B-B14F-4D97-AF65-F5344CB8AC3E}">
        <p14:creationId xmlns:p14="http://schemas.microsoft.com/office/powerpoint/2010/main" val="42160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dirty="0"/>
              <a:t>Günlük Kullanım</a:t>
            </a:r>
          </a:p>
        </p:txBody>
      </p:sp>
      <p:graphicFrame>
        <p:nvGraphicFramePr>
          <p:cNvPr id="20484" name="Object 4"/>
          <p:cNvGraphicFramePr>
            <a:graphicFrameLocks noChangeAspect="1"/>
          </p:cNvGraphicFramePr>
          <p:nvPr>
            <p:extLst>
              <p:ext uri="{D42A27DB-BD31-4B8C-83A1-F6EECF244321}">
                <p14:modId xmlns:p14="http://schemas.microsoft.com/office/powerpoint/2010/main" val="2722549591"/>
              </p:ext>
            </p:extLst>
          </p:nvPr>
        </p:nvGraphicFramePr>
        <p:xfrm>
          <a:off x="1115616" y="978824"/>
          <a:ext cx="7024191" cy="5618528"/>
        </p:xfrm>
        <a:graphic>
          <a:graphicData uri="http://schemas.openxmlformats.org/presentationml/2006/ole">
            <mc:AlternateContent xmlns:mc="http://schemas.openxmlformats.org/markup-compatibility/2006">
              <mc:Choice xmlns:v="urn:schemas-microsoft-com:vml" Requires="v">
                <p:oleObj spid="_x0000_s1070" name="Bitmap Image" r:id="rId3" imgW="12193702" imgH="9752381" progId="Paint.Picture">
                  <p:embed/>
                </p:oleObj>
              </mc:Choice>
              <mc:Fallback>
                <p:oleObj name="Bitmap Image" r:id="rId3" imgW="12193702" imgH="9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978824"/>
                        <a:ext cx="7024191" cy="5618528"/>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E6FEED06-A45B-49F7-A4E7-E4A0A60926E4}" type="slidenum">
              <a:rPr lang="tr-TR" smtClean="0"/>
              <a:t>21</a:t>
            </a:fld>
            <a:endParaRPr lang="tr-TR" dirty="0"/>
          </a:p>
        </p:txBody>
      </p:sp>
    </p:spTree>
    <p:extLst>
      <p:ext uri="{BB962C8B-B14F-4D97-AF65-F5344CB8AC3E}">
        <p14:creationId xmlns:p14="http://schemas.microsoft.com/office/powerpoint/2010/main" val="360331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r>
              <a:rPr lang="tr-TR" dirty="0">
                <a:effectLst/>
              </a:rPr>
              <a:t>Günümüz Teknolojileri</a:t>
            </a:r>
          </a:p>
        </p:txBody>
      </p:sp>
      <p:sp>
        <p:nvSpPr>
          <p:cNvPr id="191493" name="Rectangle 5"/>
          <p:cNvSpPr>
            <a:spLocks noGrp="1" noChangeArrowheads="1"/>
          </p:cNvSpPr>
          <p:nvPr>
            <p:ph type="subTitle" idx="1"/>
          </p:nvPr>
        </p:nvSpPr>
        <p:spPr/>
        <p:txBody>
          <a:bodyPr/>
          <a:lstStyle/>
          <a:p>
            <a:pPr eaLnBrk="1" hangingPunct="1">
              <a:defRPr/>
            </a:pPr>
            <a:endParaRPr lang="tr-TR" dirty="0"/>
          </a:p>
        </p:txBody>
      </p:sp>
      <p:sp>
        <p:nvSpPr>
          <p:cNvPr id="2" name="Slide Number Placeholder 1"/>
          <p:cNvSpPr>
            <a:spLocks noGrp="1"/>
          </p:cNvSpPr>
          <p:nvPr>
            <p:ph type="sldNum" sz="quarter" idx="12"/>
          </p:nvPr>
        </p:nvSpPr>
        <p:spPr/>
        <p:txBody>
          <a:bodyPr/>
          <a:lstStyle/>
          <a:p>
            <a:fld id="{E6FEED06-A45B-49F7-A4E7-E4A0A60926E4}" type="slidenum">
              <a:rPr lang="tr-TR" smtClean="0"/>
              <a:t>22</a:t>
            </a:fld>
            <a:endParaRPr lang="tr-TR" dirty="0"/>
          </a:p>
        </p:txBody>
      </p:sp>
    </p:spTree>
    <p:extLst>
      <p:ext uri="{BB962C8B-B14F-4D97-AF65-F5344CB8AC3E}">
        <p14:creationId xmlns:p14="http://schemas.microsoft.com/office/powerpoint/2010/main" val="259970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6" descr="https://docs.google.com/viewer?pid=bl&amp;srcid=ADGEESh8VyyybR_ZyeeimWpG0h4oLpITk_8Mm19co8phPSdKNLxEiuN4Ep8G8LQN1OfDsq5Cv9CWw2EEZ68-ld8jFHftDBr-DbwwhAn-VhhPGczKenZMvRkeNVIYlil8LBi_NNZjaEUP&amp;q=cache%3Aw2iTHtCC9vQJ%3Apc.watch.impress.co.jp%2Fvideo%2Fpcw%2Fdocs%2F463%2F041%2Fp03.pdf%20&amp;docid=5150f1b7866e52321306b85f86a70252&amp;a=bi&amp;pagenumber=1&amp;w=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846138"/>
            <a:ext cx="45720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261938" y="304800"/>
            <a:ext cx="8588375" cy="1143000"/>
          </a:xfrm>
        </p:spPr>
        <p:txBody>
          <a:bodyPr/>
          <a:lstStyle/>
          <a:p>
            <a:r>
              <a:rPr lang="tr-TR" dirty="0"/>
              <a:t>CPU ve GPU için Moore kanunu</a:t>
            </a:r>
            <a:endParaRPr lang="tr-TR" sz="2400" dirty="0"/>
          </a:p>
        </p:txBody>
      </p:sp>
      <p:sp>
        <p:nvSpPr>
          <p:cNvPr id="192515" name="Rectangle 3"/>
          <p:cNvSpPr>
            <a:spLocks noGrp="1" noChangeArrowheads="1"/>
          </p:cNvSpPr>
          <p:nvPr>
            <p:ph type="body" sz="half" idx="1"/>
          </p:nvPr>
        </p:nvSpPr>
        <p:spPr>
          <a:xfrm>
            <a:off x="236538" y="1682750"/>
            <a:ext cx="4263454" cy="1995488"/>
          </a:xfrm>
        </p:spPr>
        <p:txBody>
          <a:bodyPr>
            <a:noAutofit/>
          </a:bodyPr>
          <a:lstStyle/>
          <a:p>
            <a:r>
              <a:rPr lang="en-US" sz="2400" dirty="0"/>
              <a:t>Her 18 ayda CPU gücü ikiye katlanır.</a:t>
            </a:r>
            <a:endParaRPr lang="tr-TR" sz="1800" dirty="0"/>
          </a:p>
          <a:p>
            <a:r>
              <a:rPr lang="tr-TR" sz="2400" dirty="0"/>
              <a:t>Fakat GPU’lar çok daha hızlı gelişiyor.</a:t>
            </a:r>
            <a:endParaRPr lang="tr-TR" sz="1800" dirty="0"/>
          </a:p>
          <a:p>
            <a:pPr lvl="1"/>
            <a:r>
              <a:rPr lang="tr-TR" sz="1800" dirty="0"/>
              <a:t>Her 6 ayda bir GPU transistor sayısını ikiye katlıyor.</a:t>
            </a:r>
            <a:endParaRPr lang="tr-TR" sz="1600" dirty="0"/>
          </a:p>
          <a:p>
            <a:r>
              <a:rPr lang="tr-TR" sz="2400" dirty="0"/>
              <a:t>AMD, </a:t>
            </a:r>
            <a:r>
              <a:rPr lang="tr-TR" sz="2400" dirty="0" err="1"/>
              <a:t>Nvidia</a:t>
            </a:r>
            <a:r>
              <a:rPr lang="tr-TR" sz="2400" dirty="0"/>
              <a:t> savaşı sürer gider…</a:t>
            </a:r>
            <a:endParaRPr lang="tr-TR" sz="1800" dirty="0"/>
          </a:p>
        </p:txBody>
      </p:sp>
    </p:spTree>
    <p:extLst>
      <p:ext uri="{BB962C8B-B14F-4D97-AF65-F5344CB8AC3E}">
        <p14:creationId xmlns:p14="http://schemas.microsoft.com/office/powerpoint/2010/main" val="108975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26193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8675" name="Rectangle 3"/>
          <p:cNvSpPr>
            <a:spLocks noGrp="1" noChangeArrowheads="1"/>
          </p:cNvSpPr>
          <p:nvPr>
            <p:ph type="title"/>
          </p:nvPr>
        </p:nvSpPr>
        <p:spPr>
          <a:xfrm>
            <a:off x="457200" y="228600"/>
            <a:ext cx="7569200" cy="1219200"/>
          </a:xfrm>
        </p:spPr>
        <p:txBody>
          <a:bodyPr/>
          <a:lstStyle/>
          <a:p>
            <a:pPr eaLnBrk="1" hangingPunct="1"/>
            <a:r>
              <a:rPr lang="tr-TR" altLang="tr-TR" dirty="0"/>
              <a:t>Ekran</a:t>
            </a:r>
            <a:r>
              <a:rPr lang="en-US" altLang="tr-TR" dirty="0"/>
              <a:t> </a:t>
            </a:r>
            <a:r>
              <a:rPr lang="tr-TR" altLang="tr-TR" dirty="0"/>
              <a:t>Teknolojileri</a:t>
            </a:r>
            <a:endParaRPr lang="en-US" altLang="tr-TR" dirty="0"/>
          </a:p>
        </p:txBody>
      </p:sp>
      <p:sp>
        <p:nvSpPr>
          <p:cNvPr id="203780" name="Rectangle 4"/>
          <p:cNvSpPr>
            <a:spLocks noGrp="1" noChangeArrowheads="1"/>
          </p:cNvSpPr>
          <p:nvPr>
            <p:ph type="body" idx="1"/>
          </p:nvPr>
        </p:nvSpPr>
        <p:spPr>
          <a:xfrm>
            <a:off x="457200" y="1765300"/>
            <a:ext cx="7696200" cy="4492625"/>
          </a:xfrm>
        </p:spPr>
        <p:txBody>
          <a:bodyPr/>
          <a:lstStyle/>
          <a:p>
            <a:pPr marL="360363" indent="-360363" eaLnBrk="1" hangingPunct="1">
              <a:lnSpc>
                <a:spcPct val="100000"/>
              </a:lnSpc>
              <a:defRPr/>
            </a:pPr>
            <a:r>
              <a:rPr lang="tr-TR" sz="2700" dirty="0"/>
              <a:t>Eski teknolojimiz:  </a:t>
            </a:r>
            <a:br>
              <a:rPr lang="tr-TR" sz="2700" dirty="0"/>
            </a:br>
            <a:r>
              <a:rPr lang="tr-TR" sz="2700" dirty="0"/>
              <a:t>Katot Işın Tüpleri</a:t>
            </a:r>
            <a:r>
              <a:rPr lang="en-US" sz="2700" dirty="0"/>
              <a:t> (CRTs)</a:t>
            </a:r>
          </a:p>
          <a:p>
            <a:pPr lvl="1" eaLnBrk="1" hangingPunct="1">
              <a:lnSpc>
                <a:spcPct val="100000"/>
              </a:lnSpc>
              <a:defRPr/>
            </a:pPr>
            <a:r>
              <a:rPr lang="tr-TR" sz="2200" dirty="0"/>
              <a:t>Giderek yok olmaktadır.</a:t>
            </a:r>
            <a:endParaRPr lang="en-US" sz="2200" dirty="0"/>
          </a:p>
          <a:p>
            <a:pPr lvl="1" eaLnBrk="1" hangingPunct="1">
              <a:lnSpc>
                <a:spcPct val="100000"/>
              </a:lnSpc>
              <a:defRPr/>
            </a:pPr>
            <a:r>
              <a:rPr lang="tr-TR" sz="2200" dirty="0"/>
              <a:t>Boşaltılmış cam tüpte,</a:t>
            </a:r>
            <a:endParaRPr lang="en-US" sz="2200" dirty="0"/>
          </a:p>
          <a:p>
            <a:pPr lvl="1" eaLnBrk="1" hangingPunct="1">
              <a:lnSpc>
                <a:spcPct val="100000"/>
              </a:lnSpc>
              <a:defRPr/>
            </a:pPr>
            <a:r>
              <a:rPr lang="tr-TR" sz="2200" dirty="0"/>
              <a:t>Son derece yüksek gerilimle</a:t>
            </a:r>
            <a:br>
              <a:rPr lang="tr-TR" sz="2200" dirty="0"/>
            </a:br>
            <a:r>
              <a:rPr lang="tr-TR" sz="2200" dirty="0"/>
              <a:t>çalışmaktaydı.</a:t>
            </a:r>
          </a:p>
          <a:p>
            <a:pPr lvl="2">
              <a:defRPr/>
            </a:pPr>
            <a:r>
              <a:rPr lang="tr-TR" sz="1900" dirty="0"/>
              <a:t>10-15 bin volt, ancak düşük akım </a:t>
            </a:r>
            <a:br>
              <a:rPr lang="tr-TR" sz="1900" dirty="0"/>
            </a:br>
            <a:r>
              <a:rPr lang="tr-TR" sz="1900" dirty="0"/>
              <a:t>kullanılırdı.</a:t>
            </a:r>
          </a:p>
          <a:p>
            <a:pPr lvl="1">
              <a:defRPr/>
            </a:pPr>
            <a:r>
              <a:rPr lang="tr-TR" sz="2200" dirty="0"/>
              <a:t>Elektron tabancası görüntüyü oluştururdu.</a:t>
            </a:r>
            <a:endParaRPr lang="en-US" sz="2200" dirty="0"/>
          </a:p>
        </p:txBody>
      </p:sp>
      <p:sp>
        <p:nvSpPr>
          <p:cNvPr id="2" name="Slide Number Placeholder 1"/>
          <p:cNvSpPr>
            <a:spLocks noGrp="1"/>
          </p:cNvSpPr>
          <p:nvPr>
            <p:ph type="sldNum" sz="quarter" idx="12"/>
          </p:nvPr>
        </p:nvSpPr>
        <p:spPr/>
        <p:txBody>
          <a:bodyPr/>
          <a:lstStyle/>
          <a:p>
            <a:fld id="{E6FEED06-A45B-49F7-A4E7-E4A0A60926E4}" type="slidenum">
              <a:rPr lang="tr-TR" smtClean="0"/>
              <a:t>24</a:t>
            </a:fld>
            <a:endParaRPr lang="tr-TR" dirty="0"/>
          </a:p>
        </p:txBody>
      </p:sp>
    </p:spTree>
    <p:extLst>
      <p:ext uri="{BB962C8B-B14F-4D97-AF65-F5344CB8AC3E}">
        <p14:creationId xmlns:p14="http://schemas.microsoft.com/office/powerpoint/2010/main" val="31955506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7569200" cy="1219200"/>
          </a:xfrm>
        </p:spPr>
        <p:txBody>
          <a:bodyPr/>
          <a:lstStyle/>
          <a:p>
            <a:pPr eaLnBrk="1" hangingPunct="1"/>
            <a:r>
              <a:rPr lang="en-US" altLang="tr-TR" dirty="0"/>
              <a:t>Ele</a:t>
            </a:r>
            <a:r>
              <a:rPr lang="tr-TR" altLang="tr-TR" dirty="0"/>
              <a:t>k</a:t>
            </a:r>
            <a:r>
              <a:rPr lang="en-US" altLang="tr-TR" dirty="0"/>
              <a:t>tron </a:t>
            </a:r>
            <a:r>
              <a:rPr lang="tr-TR" altLang="tr-TR" dirty="0"/>
              <a:t>Tabancası Çalışma Mantığı</a:t>
            </a:r>
            <a:endParaRPr lang="en-US" altLang="tr-TR" dirty="0"/>
          </a:p>
        </p:txBody>
      </p:sp>
      <p:sp>
        <p:nvSpPr>
          <p:cNvPr id="168965" name="Rectangle 5"/>
          <p:cNvSpPr>
            <a:spLocks noGrp="1" noChangeArrowheads="1"/>
          </p:cNvSpPr>
          <p:nvPr>
            <p:ph type="body" idx="1"/>
          </p:nvPr>
        </p:nvSpPr>
        <p:spPr>
          <a:xfrm>
            <a:off x="457200" y="1515576"/>
            <a:ext cx="8229600" cy="4937760"/>
          </a:xfrm>
        </p:spPr>
        <p:txBody>
          <a:bodyPr>
            <a:normAutofit/>
          </a:bodyPr>
          <a:lstStyle/>
          <a:p>
            <a:r>
              <a:rPr lang="tr-TR" sz="2800" dirty="0"/>
              <a:t>Isıtıldığında elektron yayan, ince bir tel içerir. </a:t>
            </a:r>
          </a:p>
          <a:p>
            <a:r>
              <a:rPr lang="tr-TR" sz="2800" dirty="0"/>
              <a:t>Elektronlar bir elektromıknatıs ile keskin bir ışın halinde resim tüpünün üzerinde belirli bir noktaya yönlendirilir. </a:t>
            </a:r>
          </a:p>
          <a:p>
            <a:r>
              <a:rPr lang="tr-TR" sz="2800" dirty="0"/>
              <a:t>Resim tüpünün ön yüzeyi küçük fosfor noktalarla kaplıdır. </a:t>
            </a:r>
          </a:p>
          <a:p>
            <a:r>
              <a:rPr lang="tr-TR" sz="2800" dirty="0"/>
              <a:t>Işın bu fosfor noktaya vurduğu zaman ışın gücü ve ne süreyle devam ettiğine bağlı olarak parlaklık verir.</a:t>
            </a:r>
          </a:p>
        </p:txBody>
      </p:sp>
      <p:sp>
        <p:nvSpPr>
          <p:cNvPr id="2" name="Slide Number Placeholder 1"/>
          <p:cNvSpPr>
            <a:spLocks noGrp="1"/>
          </p:cNvSpPr>
          <p:nvPr>
            <p:ph type="sldNum" sz="quarter" idx="12"/>
          </p:nvPr>
        </p:nvSpPr>
        <p:spPr/>
        <p:txBody>
          <a:bodyPr/>
          <a:lstStyle/>
          <a:p>
            <a:fld id="{E6FEED06-A45B-49F7-A4E7-E4A0A60926E4}" type="slidenum">
              <a:rPr lang="tr-TR" smtClean="0"/>
              <a:t>25</a:t>
            </a:fld>
            <a:endParaRPr lang="tr-TR" dirty="0"/>
          </a:p>
        </p:txBody>
      </p:sp>
    </p:spTree>
    <p:extLst>
      <p:ext uri="{BB962C8B-B14F-4D97-AF65-F5344CB8AC3E}">
        <p14:creationId xmlns:p14="http://schemas.microsoft.com/office/powerpoint/2010/main" val="30915186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7569200" cy="1219200"/>
          </a:xfrm>
        </p:spPr>
        <p:txBody>
          <a:bodyPr/>
          <a:lstStyle/>
          <a:p>
            <a:pPr eaLnBrk="1" hangingPunct="1"/>
            <a:r>
              <a:rPr lang="tr-TR" altLang="tr-TR" dirty="0"/>
              <a:t>Fosforun Çalışma Mantığı</a:t>
            </a:r>
            <a:endParaRPr lang="en-US" altLang="tr-TR" dirty="0"/>
          </a:p>
        </p:txBody>
      </p:sp>
      <p:sp>
        <p:nvSpPr>
          <p:cNvPr id="209923" name="Rectangle 3"/>
          <p:cNvSpPr>
            <a:spLocks noGrp="1" noChangeArrowheads="1"/>
          </p:cNvSpPr>
          <p:nvPr>
            <p:ph type="body" idx="1"/>
          </p:nvPr>
        </p:nvSpPr>
        <p:spPr>
          <a:xfrm>
            <a:off x="457200" y="1765300"/>
            <a:ext cx="7696200" cy="4492625"/>
          </a:xfrm>
        </p:spPr>
        <p:txBody>
          <a:bodyPr/>
          <a:lstStyle/>
          <a:p>
            <a:r>
              <a:rPr lang="tr-TR" dirty="0"/>
              <a:t>Floresan özelliği </a:t>
            </a:r>
          </a:p>
          <a:p>
            <a:pPr lvl="1"/>
            <a:r>
              <a:rPr lang="tr-TR" dirty="0"/>
              <a:t>Elektronların fosfor parçasına çarpması sırasında ışık yaymasıdır.</a:t>
            </a:r>
          </a:p>
          <a:p>
            <a:r>
              <a:rPr lang="tr-TR" dirty="0"/>
              <a:t>Fosforun kendi başına ışık yayması özelliği</a:t>
            </a:r>
          </a:p>
          <a:p>
            <a:pPr lvl="1"/>
            <a:r>
              <a:rPr lang="tr-TR" dirty="0"/>
              <a:t>Elektron demeti kesildikten sonra ışık yaymaya devam etmesidir.</a:t>
            </a:r>
          </a:p>
          <a:p>
            <a:r>
              <a:rPr lang="tr-TR" dirty="0"/>
              <a:t>Kalıcılık süresi</a:t>
            </a:r>
          </a:p>
          <a:p>
            <a:pPr lvl="1"/>
            <a:r>
              <a:rPr lang="tr-TR" dirty="0"/>
              <a:t>Işık çıktısında %10 </a:t>
            </a:r>
            <a:br>
              <a:rPr lang="tr-TR" dirty="0"/>
            </a:br>
            <a:r>
              <a:rPr lang="tr-TR" dirty="0"/>
              <a:t>azalmanın gerçekleştiği </a:t>
            </a:r>
            <a:br>
              <a:rPr lang="tr-TR" dirty="0"/>
            </a:br>
            <a:r>
              <a:rPr lang="tr-TR" dirty="0"/>
              <a:t>süredir.</a:t>
            </a:r>
            <a:endParaRPr lang="en-US" dirty="0"/>
          </a:p>
        </p:txBody>
      </p:sp>
      <p:cxnSp>
        <p:nvCxnSpPr>
          <p:cNvPr id="3" name="Straight Arrow Connector 2"/>
          <p:cNvCxnSpPr/>
          <p:nvPr/>
        </p:nvCxnSpPr>
        <p:spPr>
          <a:xfrm flipV="1">
            <a:off x="5148064" y="4077072"/>
            <a:ext cx="0" cy="20162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148064" y="6093296"/>
            <a:ext cx="3384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51677" y="4437112"/>
            <a:ext cx="1440160" cy="3867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04157" y="4067780"/>
            <a:ext cx="686406" cy="369332"/>
          </a:xfrm>
          <a:prstGeom prst="rect">
            <a:avLst/>
          </a:prstGeom>
          <a:noFill/>
        </p:spPr>
        <p:txBody>
          <a:bodyPr wrap="none" rtlCol="0">
            <a:spAutoFit/>
          </a:bodyPr>
          <a:lstStyle/>
          <a:p>
            <a:r>
              <a:rPr lang="tr-TR" dirty="0"/>
              <a:t>%100</a:t>
            </a:r>
          </a:p>
        </p:txBody>
      </p:sp>
      <p:sp>
        <p:nvSpPr>
          <p:cNvPr id="11" name="TextBox 10"/>
          <p:cNvSpPr txBox="1"/>
          <p:nvPr/>
        </p:nvSpPr>
        <p:spPr>
          <a:xfrm>
            <a:off x="7457394" y="4859868"/>
            <a:ext cx="570990" cy="369332"/>
          </a:xfrm>
          <a:prstGeom prst="rect">
            <a:avLst/>
          </a:prstGeom>
          <a:noFill/>
        </p:spPr>
        <p:txBody>
          <a:bodyPr wrap="none" rtlCol="0">
            <a:spAutoFit/>
          </a:bodyPr>
          <a:lstStyle/>
          <a:p>
            <a:r>
              <a:rPr lang="tr-TR" dirty="0"/>
              <a:t>%90</a:t>
            </a:r>
          </a:p>
        </p:txBody>
      </p:sp>
      <p:cxnSp>
        <p:nvCxnSpPr>
          <p:cNvPr id="13" name="Straight Connector 12"/>
          <p:cNvCxnSpPr/>
          <p:nvPr/>
        </p:nvCxnSpPr>
        <p:spPr>
          <a:xfrm>
            <a:off x="6051677" y="4437112"/>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57394" y="4823901"/>
            <a:ext cx="0" cy="1269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51677" y="5517232"/>
            <a:ext cx="140571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6FEED06-A45B-49F7-A4E7-E4A0A60926E4}" type="slidenum">
              <a:rPr lang="tr-TR" smtClean="0"/>
              <a:t>26</a:t>
            </a:fld>
            <a:endParaRPr lang="tr-TR" dirty="0"/>
          </a:p>
        </p:txBody>
      </p:sp>
    </p:spTree>
    <p:extLst>
      <p:ext uri="{BB962C8B-B14F-4D97-AF65-F5344CB8AC3E}">
        <p14:creationId xmlns:p14="http://schemas.microsoft.com/office/powerpoint/2010/main" val="18466340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7569200" cy="1219200"/>
          </a:xfrm>
        </p:spPr>
        <p:txBody>
          <a:bodyPr/>
          <a:lstStyle/>
          <a:p>
            <a:r>
              <a:rPr lang="tr-TR" altLang="tr-TR" dirty="0"/>
              <a:t>Fosforun Çalışma Mantığı</a:t>
            </a:r>
            <a:endParaRPr lang="en-US" altLang="tr-TR" dirty="0"/>
          </a:p>
        </p:txBody>
      </p:sp>
      <p:sp>
        <p:nvSpPr>
          <p:cNvPr id="210947" name="Rectangle 3"/>
          <p:cNvSpPr>
            <a:spLocks noGrp="1" noChangeArrowheads="1"/>
          </p:cNvSpPr>
          <p:nvPr>
            <p:ph type="body" idx="1"/>
          </p:nvPr>
        </p:nvSpPr>
        <p:spPr>
          <a:xfrm>
            <a:off x="457200" y="1765300"/>
            <a:ext cx="7696200" cy="4492625"/>
          </a:xfrm>
        </p:spPr>
        <p:txBody>
          <a:bodyPr/>
          <a:lstStyle/>
          <a:p>
            <a:pPr lvl="0"/>
            <a:r>
              <a:rPr lang="tr-TR" sz="2800" dirty="0"/>
              <a:t>Yenileme ihtiyacı: </a:t>
            </a:r>
          </a:p>
          <a:p>
            <a:pPr lvl="1"/>
            <a:r>
              <a:rPr lang="tr-TR" sz="2500" dirty="0"/>
              <a:t>Yeni görüntülerin çizilmesi için ekranın yenilenmesi gerekir. </a:t>
            </a:r>
          </a:p>
          <a:p>
            <a:pPr lvl="1"/>
            <a:r>
              <a:rPr lang="tr-TR" sz="2500" dirty="0"/>
              <a:t>Ayrıca fosforlar elektron demeti ile vurmadıkça parlaklıkları azalır. </a:t>
            </a:r>
          </a:p>
          <a:p>
            <a:pPr lvl="1"/>
            <a:r>
              <a:rPr lang="tr-TR" sz="2500" dirty="0"/>
              <a:t>Titreşimi ortadan kaldırmak için sık sık tüm piksellerin elektron ışınlarıyla vurması gerekir. </a:t>
            </a:r>
          </a:p>
          <a:p>
            <a:pPr lvl="2"/>
            <a:r>
              <a:rPr lang="tr-TR" sz="2200" dirty="0"/>
              <a:t>Tipik olarak saniyede 60 kez yenileme gerekir.</a:t>
            </a:r>
          </a:p>
        </p:txBody>
      </p:sp>
      <p:sp>
        <p:nvSpPr>
          <p:cNvPr id="2" name="Slide Number Placeholder 1"/>
          <p:cNvSpPr>
            <a:spLocks noGrp="1"/>
          </p:cNvSpPr>
          <p:nvPr>
            <p:ph type="sldNum" sz="quarter" idx="12"/>
          </p:nvPr>
        </p:nvSpPr>
        <p:spPr/>
        <p:txBody>
          <a:bodyPr/>
          <a:lstStyle/>
          <a:p>
            <a:fld id="{E6FEED06-A45B-49F7-A4E7-E4A0A60926E4}" type="slidenum">
              <a:rPr lang="tr-TR" smtClean="0"/>
              <a:t>27</a:t>
            </a:fld>
            <a:endParaRPr lang="tr-TR" dirty="0"/>
          </a:p>
        </p:txBody>
      </p:sp>
    </p:spTree>
    <p:extLst>
      <p:ext uri="{BB962C8B-B14F-4D97-AF65-F5344CB8AC3E}">
        <p14:creationId xmlns:p14="http://schemas.microsoft.com/office/powerpoint/2010/main" val="27797353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404392"/>
          </a:xfrm>
        </p:spPr>
        <p:txBody>
          <a:bodyPr/>
          <a:lstStyle/>
          <a:p>
            <a:r>
              <a:rPr lang="tr-TR" altLang="tr-TR" dirty="0"/>
              <a:t>Ekran Teknolojileri: CRT’ler</a:t>
            </a:r>
            <a:endParaRPr lang="en-US" altLang="tr-TR" dirty="0"/>
          </a:p>
        </p:txBody>
      </p:sp>
      <p:sp>
        <p:nvSpPr>
          <p:cNvPr id="176131" name="Rectangle 3"/>
          <p:cNvSpPr>
            <a:spLocks noGrp="1" noChangeArrowheads="1"/>
          </p:cNvSpPr>
          <p:nvPr>
            <p:ph type="body" idx="1"/>
          </p:nvPr>
        </p:nvSpPr>
        <p:spPr/>
        <p:txBody>
          <a:bodyPr>
            <a:normAutofit/>
          </a:bodyPr>
          <a:lstStyle/>
          <a:p>
            <a:r>
              <a:rPr lang="tr-TR" dirty="0"/>
              <a:t>Vektör ekranlar, temelde osiloskop mantığıyla çalışan ilk bilgisayar ekranlarıdır. </a:t>
            </a:r>
          </a:p>
          <a:p>
            <a:pPr lvl="1"/>
            <a:r>
              <a:rPr lang="tr-TR" dirty="0"/>
              <a:t>Yatayda X eksenini kontrol eden yatay gerilim plakası,</a:t>
            </a:r>
          </a:p>
          <a:p>
            <a:pPr lvl="1"/>
            <a:r>
              <a:rPr lang="tr-TR" dirty="0"/>
              <a:t>Dikeyde Y eksenini kontrol eden dikey gerilim plakası,</a:t>
            </a:r>
          </a:p>
          <a:p>
            <a:pPr lvl="1"/>
            <a:r>
              <a:rPr lang="tr-TR" dirty="0"/>
              <a:t>Ve belirli bir (X,Y) noktasındaki parlaklığı kontrol eden ışın yoğunluğu (Z değeri) sayesinde görüntü oluşturulurdu. </a:t>
            </a:r>
          </a:p>
          <a:p>
            <a:r>
              <a:rPr lang="tr-TR" dirty="0"/>
              <a:t>Bilinen iki dezavantajı:</a:t>
            </a:r>
          </a:p>
          <a:p>
            <a:pPr lvl="1"/>
            <a:r>
              <a:rPr lang="tr-TR" dirty="0"/>
              <a:t>Sadece tel kafesten görüntüler yapar.</a:t>
            </a:r>
          </a:p>
          <a:p>
            <a:pPr lvl="1"/>
            <a:r>
              <a:rPr lang="tr-TR" dirty="0"/>
              <a:t>Karmaşık sahnelerde görünür bir titreme vardır.</a:t>
            </a:r>
          </a:p>
        </p:txBody>
      </p:sp>
      <p:sp>
        <p:nvSpPr>
          <p:cNvPr id="2" name="Slide Number Placeholder 1"/>
          <p:cNvSpPr>
            <a:spLocks noGrp="1"/>
          </p:cNvSpPr>
          <p:nvPr>
            <p:ph type="sldNum" sz="quarter" idx="12"/>
          </p:nvPr>
        </p:nvSpPr>
        <p:spPr/>
        <p:txBody>
          <a:bodyPr/>
          <a:lstStyle/>
          <a:p>
            <a:fld id="{E6FEED06-A45B-49F7-A4E7-E4A0A60926E4}" type="slidenum">
              <a:rPr lang="tr-TR" smtClean="0"/>
              <a:t>28</a:t>
            </a:fld>
            <a:endParaRPr lang="tr-TR" dirty="0"/>
          </a:p>
        </p:txBody>
      </p:sp>
    </p:spTree>
    <p:extLst>
      <p:ext uri="{BB962C8B-B14F-4D97-AF65-F5344CB8AC3E}">
        <p14:creationId xmlns:p14="http://schemas.microsoft.com/office/powerpoint/2010/main" val="15147127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7569200" cy="1219200"/>
          </a:xfrm>
        </p:spPr>
        <p:txBody>
          <a:bodyPr/>
          <a:lstStyle/>
          <a:p>
            <a:pPr eaLnBrk="1" hangingPunct="1"/>
            <a:r>
              <a:rPr lang="tr-TR" altLang="tr-TR" dirty="0"/>
              <a:t>Ekran Teknolojileri: CRT’ler</a:t>
            </a:r>
            <a:endParaRPr lang="en-US" altLang="tr-TR" dirty="0"/>
          </a:p>
        </p:txBody>
      </p:sp>
      <p:sp>
        <p:nvSpPr>
          <p:cNvPr id="206851" name="Rectangle 3"/>
          <p:cNvSpPr>
            <a:spLocks noGrp="1" noChangeArrowheads="1"/>
          </p:cNvSpPr>
          <p:nvPr>
            <p:ph type="body" idx="1"/>
          </p:nvPr>
        </p:nvSpPr>
        <p:spPr>
          <a:xfrm>
            <a:off x="457200" y="1556792"/>
            <a:ext cx="7696200" cy="4492625"/>
          </a:xfrm>
          <a:effectLst/>
        </p:spPr>
        <p:txBody>
          <a:bodyPr lIns="92075" tIns="46038" rIns="92075" bIns="46038"/>
          <a:lstStyle/>
          <a:p>
            <a:pPr marL="0" indent="0" eaLnBrk="1" hangingPunct="1">
              <a:defRPr/>
            </a:pPr>
            <a:r>
              <a:rPr lang="en-US" dirty="0"/>
              <a:t>Ve</a:t>
            </a:r>
            <a:r>
              <a:rPr lang="tr-TR" dirty="0"/>
              <a:t>k</a:t>
            </a:r>
            <a:r>
              <a:rPr lang="en-US" dirty="0"/>
              <a:t>t</a:t>
            </a:r>
            <a:r>
              <a:rPr lang="tr-TR" dirty="0"/>
              <a:t>ö</a:t>
            </a:r>
            <a:r>
              <a:rPr lang="en-US" dirty="0"/>
              <a:t>r </a:t>
            </a:r>
            <a:r>
              <a:rPr lang="tr-TR" dirty="0"/>
              <a:t>ekranlar</a:t>
            </a:r>
            <a:endParaRPr lang="en-US" dirty="0"/>
          </a:p>
          <a:p>
            <a:pPr lvl="1" eaLnBrk="1" hangingPunct="1">
              <a:defRPr/>
            </a:pPr>
            <a:r>
              <a:rPr lang="tr-TR" dirty="0"/>
              <a:t>En eski oyunlar:</a:t>
            </a:r>
            <a:r>
              <a:rPr lang="en-US" dirty="0"/>
              <a:t> </a:t>
            </a:r>
            <a:r>
              <a:rPr lang="en-US" i="1" dirty="0">
                <a:solidFill>
                  <a:schemeClr val="tx2"/>
                </a:solidFill>
              </a:rPr>
              <a:t>Battlezone</a:t>
            </a:r>
            <a:r>
              <a:rPr lang="tr-TR" dirty="0"/>
              <a:t>,</a:t>
            </a:r>
            <a:r>
              <a:rPr lang="en-US" dirty="0"/>
              <a:t> </a:t>
            </a:r>
            <a:r>
              <a:rPr lang="en-US" i="1" dirty="0">
                <a:solidFill>
                  <a:schemeClr val="tx2"/>
                </a:solidFill>
              </a:rPr>
              <a:t>Tempest</a:t>
            </a:r>
            <a:r>
              <a:rPr lang="tr-TR" dirty="0"/>
              <a:t> hatırlayan kalmadı.</a:t>
            </a:r>
            <a:endParaRPr lang="en-US" dirty="0"/>
          </a:p>
          <a:p>
            <a:pPr lvl="1" eaLnBrk="1" hangingPunct="1">
              <a:defRPr/>
            </a:pPr>
            <a:endParaRPr lang="en-US" dirty="0"/>
          </a:p>
        </p:txBody>
      </p:sp>
      <p:pic>
        <p:nvPicPr>
          <p:cNvPr id="32772" name="Picture 4" descr="bzo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2887390"/>
            <a:ext cx="406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2912790"/>
            <a:ext cx="371633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29</a:t>
            </a:fld>
            <a:endParaRPr lang="tr-TR" dirty="0"/>
          </a:p>
        </p:txBody>
      </p:sp>
    </p:spTree>
    <p:extLst>
      <p:ext uri="{BB962C8B-B14F-4D97-AF65-F5344CB8AC3E}">
        <p14:creationId xmlns:p14="http://schemas.microsoft.com/office/powerpoint/2010/main" val="8244457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69200" cy="1219200"/>
          </a:xfrm>
        </p:spPr>
        <p:txBody>
          <a:bodyPr/>
          <a:lstStyle/>
          <a:p>
            <a:r>
              <a:rPr lang="tr-TR" dirty="0"/>
              <a:t>Bilgisayar Grafiklerinin Temelleri</a:t>
            </a:r>
            <a:endParaRPr lang="en-US" altLang="tr-TR" dirty="0"/>
          </a:p>
        </p:txBody>
      </p:sp>
      <p:sp>
        <p:nvSpPr>
          <p:cNvPr id="129027" name="Rectangle 3"/>
          <p:cNvSpPr>
            <a:spLocks noGrp="1" noChangeArrowheads="1"/>
          </p:cNvSpPr>
          <p:nvPr>
            <p:ph type="body" idx="1"/>
          </p:nvPr>
        </p:nvSpPr>
        <p:spPr>
          <a:xfrm>
            <a:off x="457200" y="1765300"/>
            <a:ext cx="7696200" cy="4492625"/>
          </a:xfrm>
        </p:spPr>
        <p:txBody>
          <a:bodyPr>
            <a:normAutofit lnSpcReduction="10000"/>
          </a:bodyPr>
          <a:lstStyle/>
          <a:p>
            <a:r>
              <a:rPr lang="tr-TR" sz="2800" dirty="0"/>
              <a:t>Bir bilgisayarda 3 boyutlu olarak temsil edilen bir dünyanın, 2 boyutlu görüntülerini üretmektir.</a:t>
            </a:r>
          </a:p>
          <a:p>
            <a:r>
              <a:rPr lang="tr-TR" sz="2800" dirty="0"/>
              <a:t>Ana görevler :</a:t>
            </a:r>
          </a:p>
          <a:p>
            <a:pPr lvl="1"/>
            <a:r>
              <a:rPr lang="tr-TR" sz="2500" dirty="0"/>
              <a:t>Modelleme : 3 boyutlu dünyadaki nesnelerin geometrisin oluşturma ve sunma.</a:t>
            </a:r>
          </a:p>
          <a:p>
            <a:pPr lvl="1"/>
            <a:r>
              <a:rPr lang="tr-TR" sz="2500" dirty="0"/>
              <a:t>Görüntü oluşturma (Render) : Nesnelerin 2 boyutlu görüntülerini üretme.</a:t>
            </a:r>
          </a:p>
          <a:p>
            <a:pPr lvl="1"/>
            <a:r>
              <a:rPr lang="tr-TR" sz="2500" dirty="0"/>
              <a:t>Animasyon : Nesneler zaman içinde nasıl değiştiğini tanımlama</a:t>
            </a:r>
          </a:p>
        </p:txBody>
      </p:sp>
      <p:sp>
        <p:nvSpPr>
          <p:cNvPr id="2" name="Slide Number Placeholder 1"/>
          <p:cNvSpPr>
            <a:spLocks noGrp="1"/>
          </p:cNvSpPr>
          <p:nvPr>
            <p:ph type="sldNum" sz="quarter" idx="12"/>
          </p:nvPr>
        </p:nvSpPr>
        <p:spPr/>
        <p:txBody>
          <a:bodyPr/>
          <a:lstStyle/>
          <a:p>
            <a:fld id="{E6FEED06-A45B-49F7-A4E7-E4A0A60926E4}" type="slidenum">
              <a:rPr lang="tr-TR" smtClean="0"/>
              <a:t>3</a:t>
            </a:fld>
            <a:endParaRPr lang="tr-TR" dirty="0"/>
          </a:p>
        </p:txBody>
      </p:sp>
    </p:spTree>
    <p:extLst>
      <p:ext uri="{BB962C8B-B14F-4D97-AF65-F5344CB8AC3E}">
        <p14:creationId xmlns:p14="http://schemas.microsoft.com/office/powerpoint/2010/main" val="16210348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168"/>
            <a:ext cx="8229600" cy="990600"/>
          </a:xfrm>
        </p:spPr>
        <p:txBody>
          <a:bodyPr/>
          <a:lstStyle/>
          <a:p>
            <a:pPr eaLnBrk="1" hangingPunct="1"/>
            <a:r>
              <a:rPr lang="en-US" altLang="tr-TR" dirty="0"/>
              <a:t>CRT </a:t>
            </a:r>
            <a:r>
              <a:rPr lang="tr-TR" altLang="tr-TR" dirty="0"/>
              <a:t>Özellikleri</a:t>
            </a:r>
            <a:endParaRPr lang="en-US" altLang="tr-TR" dirty="0"/>
          </a:p>
        </p:txBody>
      </p:sp>
      <p:sp>
        <p:nvSpPr>
          <p:cNvPr id="205827" name="Rectangle 3"/>
          <p:cNvSpPr>
            <a:spLocks noGrp="1" noChangeArrowheads="1"/>
          </p:cNvSpPr>
          <p:nvPr>
            <p:ph type="body" idx="1"/>
          </p:nvPr>
        </p:nvSpPr>
        <p:spPr>
          <a:xfrm>
            <a:off x="457200" y="1515576"/>
            <a:ext cx="8229600" cy="4937760"/>
          </a:xfrm>
        </p:spPr>
        <p:txBody>
          <a:bodyPr>
            <a:normAutofit/>
          </a:bodyPr>
          <a:lstStyle/>
          <a:p>
            <a:r>
              <a:rPr lang="tr-TR" sz="2400" dirty="0"/>
              <a:t>Gördüğünüz en büyük (diyagonal) CRT hangisidir? </a:t>
            </a:r>
          </a:p>
          <a:p>
            <a:pPr lvl="1"/>
            <a:r>
              <a:rPr lang="tr-TR" sz="2000" dirty="0"/>
              <a:t>Neden en büyüğü odur? </a:t>
            </a:r>
          </a:p>
          <a:p>
            <a:pPr lvl="1"/>
            <a:endParaRPr lang="tr-TR" sz="2000" dirty="0"/>
          </a:p>
          <a:p>
            <a:r>
              <a:rPr lang="tr-TR" sz="2400" dirty="0"/>
              <a:t>Bir CRT’nin yetenekleri nasıl ölçülür? </a:t>
            </a:r>
          </a:p>
          <a:p>
            <a:pPr lvl="1"/>
            <a:r>
              <a:rPr lang="tr-TR" sz="2000" dirty="0"/>
              <a:t>Boyutu mu? </a:t>
            </a:r>
          </a:p>
          <a:p>
            <a:pPr lvl="1"/>
            <a:r>
              <a:rPr lang="tr-TR" sz="2000" dirty="0"/>
              <a:t>Fosfor parlaklığı ve tüpün karanlık hali arasındaki fark mı? </a:t>
            </a:r>
          </a:p>
          <a:p>
            <a:pPr lvl="1"/>
            <a:r>
              <a:rPr lang="tr-TR" sz="2000" dirty="0"/>
              <a:t>Elektron tabancası tarama hızı mı? </a:t>
            </a:r>
          </a:p>
          <a:p>
            <a:pPr lvl="1"/>
            <a:r>
              <a:rPr lang="tr-TR" sz="2000" dirty="0"/>
              <a:t>Elektron demetinin genişliği mi? </a:t>
            </a:r>
          </a:p>
          <a:p>
            <a:pPr lvl="1"/>
            <a:r>
              <a:rPr lang="tr-TR" sz="2000" dirty="0"/>
              <a:t>Piksel sayısı mı?</a:t>
            </a:r>
          </a:p>
        </p:txBody>
      </p:sp>
      <p:sp>
        <p:nvSpPr>
          <p:cNvPr id="2" name="Slide Number Placeholder 1"/>
          <p:cNvSpPr>
            <a:spLocks noGrp="1"/>
          </p:cNvSpPr>
          <p:nvPr>
            <p:ph type="sldNum" sz="quarter" idx="12"/>
          </p:nvPr>
        </p:nvSpPr>
        <p:spPr/>
        <p:txBody>
          <a:bodyPr/>
          <a:lstStyle/>
          <a:p>
            <a:fld id="{E6FEED06-A45B-49F7-A4E7-E4A0A60926E4}" type="slidenum">
              <a:rPr lang="tr-TR" smtClean="0"/>
              <a:t>30</a:t>
            </a:fld>
            <a:endParaRPr lang="tr-TR" dirty="0"/>
          </a:p>
        </p:txBody>
      </p:sp>
    </p:spTree>
    <p:extLst>
      <p:ext uri="{BB962C8B-B14F-4D97-AF65-F5344CB8AC3E}">
        <p14:creationId xmlns:p14="http://schemas.microsoft.com/office/powerpoint/2010/main" val="189755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7569200" cy="1219200"/>
          </a:xfrm>
        </p:spPr>
        <p:txBody>
          <a:bodyPr/>
          <a:lstStyle/>
          <a:p>
            <a:r>
              <a:rPr lang="tr-TR" altLang="tr-TR" dirty="0"/>
              <a:t>Ekran Teknolojileri: CRT’ler</a:t>
            </a:r>
            <a:endParaRPr lang="en-US" altLang="tr-TR" dirty="0"/>
          </a:p>
        </p:txBody>
      </p:sp>
      <p:sp>
        <p:nvSpPr>
          <p:cNvPr id="169987" name="Rectangle 3"/>
          <p:cNvSpPr>
            <a:spLocks noGrp="1" noChangeArrowheads="1"/>
          </p:cNvSpPr>
          <p:nvPr>
            <p:ph type="body" idx="1"/>
          </p:nvPr>
        </p:nvSpPr>
        <p:spPr>
          <a:xfrm>
            <a:off x="457200" y="1765300"/>
            <a:ext cx="7696200" cy="4492625"/>
          </a:xfrm>
        </p:spPr>
        <p:txBody>
          <a:bodyPr/>
          <a:lstStyle/>
          <a:p>
            <a:r>
              <a:rPr lang="tr-TR" dirty="0"/>
              <a:t>Kafes (Raster) Ekranlar</a:t>
            </a:r>
          </a:p>
          <a:p>
            <a:pPr lvl="1"/>
            <a:r>
              <a:rPr lang="tr-TR" sz="2000" dirty="0"/>
              <a:t>Raster: Noktalardan oluşan bir dikdörtgen dizidir. </a:t>
            </a:r>
          </a:p>
          <a:p>
            <a:pPr lvl="1"/>
            <a:r>
              <a:rPr lang="tr-TR" sz="2000" dirty="0"/>
              <a:t>Piksel: Raster’daki bir nokta veya görüntü elemanı. </a:t>
            </a:r>
          </a:p>
          <a:p>
            <a:pPr lvl="1"/>
            <a:r>
              <a:rPr lang="tr-TR" sz="2000" dirty="0"/>
              <a:t>Tarama çizgisi (scan line): piksellerden oluşan bir satır.</a:t>
            </a:r>
          </a:p>
        </p:txBody>
      </p:sp>
      <p:sp>
        <p:nvSpPr>
          <p:cNvPr id="34820" name="Rectangle 4" descr="Large grid"/>
          <p:cNvSpPr>
            <a:spLocks noChangeArrowheads="1"/>
          </p:cNvSpPr>
          <p:nvPr/>
        </p:nvSpPr>
        <p:spPr bwMode="auto">
          <a:xfrm>
            <a:off x="1447800" y="4114800"/>
            <a:ext cx="5867400" cy="1981200"/>
          </a:xfrm>
          <a:prstGeom prst="rect">
            <a:avLst/>
          </a:prstGeom>
          <a:pattFill prst="lgGrid">
            <a:fgClr>
              <a:srgbClr val="000000"/>
            </a:fgClr>
            <a:bgClr>
              <a:srgbClr val="FFFFFF"/>
            </a:bgClr>
          </a:pattFill>
          <a:ln w="381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34821" name="Rectangle 5"/>
          <p:cNvSpPr>
            <a:spLocks noChangeArrowheads="1"/>
          </p:cNvSpPr>
          <p:nvPr/>
        </p:nvSpPr>
        <p:spPr bwMode="auto">
          <a:xfrm>
            <a:off x="1447800" y="4941168"/>
            <a:ext cx="5867400" cy="101600"/>
          </a:xfrm>
          <a:prstGeom prst="rect">
            <a:avLst/>
          </a:prstGeom>
          <a:solidFill>
            <a:srgbClr val="0070C0"/>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34822" name="Rectangle 6"/>
          <p:cNvSpPr>
            <a:spLocks noChangeArrowheads="1"/>
          </p:cNvSpPr>
          <p:nvPr/>
        </p:nvSpPr>
        <p:spPr bwMode="auto">
          <a:xfrm>
            <a:off x="2074863" y="4422775"/>
            <a:ext cx="90487" cy="104775"/>
          </a:xfrm>
          <a:prstGeom prst="rect">
            <a:avLst/>
          </a:prstGeom>
          <a:solidFill>
            <a:srgbClr val="FF0000"/>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2" name="Slide Number Placeholder 1"/>
          <p:cNvSpPr>
            <a:spLocks noGrp="1"/>
          </p:cNvSpPr>
          <p:nvPr>
            <p:ph type="sldNum" sz="quarter" idx="12"/>
          </p:nvPr>
        </p:nvSpPr>
        <p:spPr/>
        <p:txBody>
          <a:bodyPr/>
          <a:lstStyle/>
          <a:p>
            <a:fld id="{E6FEED06-A45B-49F7-A4E7-E4A0A60926E4}" type="slidenum">
              <a:rPr lang="tr-TR" smtClean="0"/>
              <a:t>31</a:t>
            </a:fld>
            <a:endParaRPr lang="tr-TR" dirty="0"/>
          </a:p>
        </p:txBody>
      </p:sp>
    </p:spTree>
    <p:extLst>
      <p:ext uri="{BB962C8B-B14F-4D97-AF65-F5344CB8AC3E}">
        <p14:creationId xmlns:p14="http://schemas.microsoft.com/office/powerpoint/2010/main" val="3002831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7569200" cy="1219200"/>
          </a:xfrm>
        </p:spPr>
        <p:txBody>
          <a:bodyPr/>
          <a:lstStyle/>
          <a:p>
            <a:r>
              <a:rPr lang="tr-TR" altLang="tr-TR" dirty="0"/>
              <a:t>Ekran Teknolojileri: CRT’ler</a:t>
            </a:r>
            <a:endParaRPr lang="en-US" altLang="tr-TR" dirty="0"/>
          </a:p>
        </p:txBody>
      </p:sp>
      <p:sp>
        <p:nvSpPr>
          <p:cNvPr id="207875" name="Rectangle 3"/>
          <p:cNvSpPr>
            <a:spLocks noGrp="1" noChangeArrowheads="1"/>
          </p:cNvSpPr>
          <p:nvPr>
            <p:ph type="body" idx="1"/>
          </p:nvPr>
        </p:nvSpPr>
        <p:spPr>
          <a:xfrm>
            <a:off x="457200" y="1765300"/>
            <a:ext cx="7696200" cy="3244850"/>
          </a:xfrm>
        </p:spPr>
        <p:txBody>
          <a:bodyPr>
            <a:normAutofit fontScale="92500" lnSpcReduction="20000"/>
          </a:bodyPr>
          <a:lstStyle/>
          <a:p>
            <a:r>
              <a:rPr lang="tr-TR" sz="2800" dirty="0"/>
              <a:t>Siyah/beyaz bir televizyonda sabit bir tarama deseni ile bir osiloskop gibi sağdan sola ve yukarıdan aşağıya görüntü taranır. </a:t>
            </a:r>
          </a:p>
          <a:p>
            <a:pPr lvl="1"/>
            <a:r>
              <a:rPr lang="tr-TR" sz="2500" dirty="0"/>
              <a:t>Işın, görüntüye ait ışık yoğunluğu değişikliklerini fosforlarla bize yansıtacak şekilde CRT’nin tüm ön yüzünü süpürür gibi tarar. </a:t>
            </a:r>
          </a:p>
          <a:p>
            <a:r>
              <a:rPr lang="tr-TR" sz="2800" dirty="0"/>
              <a:t>CRT ekranlar analog sinyali kafes ekranda gösteriler.</a:t>
            </a:r>
          </a:p>
        </p:txBody>
      </p:sp>
      <p:pic>
        <p:nvPicPr>
          <p:cNvPr id="35844" name="Picture 4" descr="Untitled-7"/>
          <p:cNvPicPr>
            <a:picLocks noChangeAspect="1" noChangeArrowheads="1"/>
          </p:cNvPicPr>
          <p:nvPr/>
        </p:nvPicPr>
        <p:blipFill>
          <a:blip r:embed="rId2">
            <a:extLst>
              <a:ext uri="{28A0092B-C50C-407E-A947-70E740481C1C}">
                <a14:useLocalDpi xmlns:a14="http://schemas.microsoft.com/office/drawing/2010/main" val="0"/>
              </a:ext>
            </a:extLst>
          </a:blip>
          <a:srcRect l="16447" b="78947"/>
          <a:stretch>
            <a:fillRect/>
          </a:stretch>
        </p:blipFill>
        <p:spPr bwMode="auto">
          <a:xfrm>
            <a:off x="1117600" y="4724400"/>
            <a:ext cx="60960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32</a:t>
            </a:fld>
            <a:endParaRPr lang="tr-TR" dirty="0"/>
          </a:p>
        </p:txBody>
      </p:sp>
    </p:spTree>
    <p:extLst>
      <p:ext uri="{BB962C8B-B14F-4D97-AF65-F5344CB8AC3E}">
        <p14:creationId xmlns:p14="http://schemas.microsoft.com/office/powerpoint/2010/main" val="31777881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altLang="tr-TR" dirty="0"/>
              <a:t>P</a:t>
            </a:r>
            <a:r>
              <a:rPr lang="en-US" altLang="tr-TR" dirty="0"/>
              <a:t>i</a:t>
            </a:r>
            <a:r>
              <a:rPr lang="tr-TR" altLang="tr-TR" dirty="0"/>
              <a:t>ks</a:t>
            </a:r>
            <a:r>
              <a:rPr lang="en-US" altLang="tr-TR" dirty="0"/>
              <a:t>el</a:t>
            </a:r>
            <a:r>
              <a:rPr lang="tr-TR" altLang="tr-TR" dirty="0"/>
              <a:t> Nedir?</a:t>
            </a:r>
            <a:endParaRPr lang="en-US" altLang="tr-TR" dirty="0"/>
          </a:p>
        </p:txBody>
      </p:sp>
      <p:sp>
        <p:nvSpPr>
          <p:cNvPr id="212995" name="Rectangle 3"/>
          <p:cNvSpPr>
            <a:spLocks noGrp="1" noChangeArrowheads="1"/>
          </p:cNvSpPr>
          <p:nvPr>
            <p:ph type="body" idx="1"/>
          </p:nvPr>
        </p:nvSpPr>
        <p:spPr/>
        <p:txBody>
          <a:bodyPr/>
          <a:lstStyle/>
          <a:p>
            <a:pPr marL="360363" indent="-360363" eaLnBrk="1" hangingPunct="1">
              <a:defRPr/>
            </a:pPr>
            <a:r>
              <a:rPr lang="tr-TR" dirty="0">
                <a:solidFill>
                  <a:schemeClr val="tx1"/>
                </a:solidFill>
              </a:rPr>
              <a:t>Ağaç parçaları, krom</a:t>
            </a:r>
            <a:r>
              <a:rPr lang="en-US" dirty="0">
                <a:solidFill>
                  <a:schemeClr val="tx1"/>
                </a:solidFill>
              </a:rPr>
              <a:t> </a:t>
            </a:r>
            <a:r>
              <a:rPr lang="tr-TR" dirty="0">
                <a:solidFill>
                  <a:schemeClr val="tx1"/>
                </a:solidFill>
              </a:rPr>
              <a:t>küreler, mozaik parçaları bir görüntüyü oluşturabilir.</a:t>
            </a:r>
            <a:endParaRPr lang="en-US" dirty="0">
              <a:solidFill>
                <a:schemeClr val="tx1"/>
              </a:solidFill>
            </a:endParaRPr>
          </a:p>
        </p:txBody>
      </p:sp>
      <p:pic>
        <p:nvPicPr>
          <p:cNvPr id="41988" name="Picture 4" descr="si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62200"/>
            <a:ext cx="22367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shinyb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301" y="2362200"/>
            <a:ext cx="2998787"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0904" y="234888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33</a:t>
            </a:fld>
            <a:endParaRPr lang="tr-TR" dirty="0"/>
          </a:p>
        </p:txBody>
      </p:sp>
    </p:spTree>
    <p:extLst>
      <p:ext uri="{BB962C8B-B14F-4D97-AF65-F5344CB8AC3E}">
        <p14:creationId xmlns:p14="http://schemas.microsoft.com/office/powerpoint/2010/main" val="2228162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147248" cy="1219200"/>
          </a:xfrm>
        </p:spPr>
        <p:txBody>
          <a:bodyPr/>
          <a:lstStyle/>
          <a:p>
            <a:r>
              <a:rPr lang="tr-TR" altLang="tr-TR" dirty="0"/>
              <a:t>Ekran Teknolojileri: Renkli CRT’ler</a:t>
            </a:r>
            <a:endParaRPr lang="en-US" altLang="tr-TR" dirty="0"/>
          </a:p>
        </p:txBody>
      </p:sp>
      <p:sp>
        <p:nvSpPr>
          <p:cNvPr id="214019" name="Rectangle 3"/>
          <p:cNvSpPr>
            <a:spLocks noGrp="1" noChangeArrowheads="1"/>
          </p:cNvSpPr>
          <p:nvPr>
            <p:ph type="body" idx="1"/>
          </p:nvPr>
        </p:nvSpPr>
        <p:spPr>
          <a:xfrm>
            <a:off x="457200" y="1340768"/>
            <a:ext cx="8147248" cy="4492625"/>
          </a:xfrm>
        </p:spPr>
        <p:txBody>
          <a:bodyPr>
            <a:normAutofit/>
          </a:bodyPr>
          <a:lstStyle/>
          <a:p>
            <a:r>
              <a:rPr lang="tr-TR" sz="2800" dirty="0"/>
              <a:t>Renkli görüntü oluşturmak çok daha karmaşık bir işlemdir. </a:t>
            </a:r>
          </a:p>
          <a:p>
            <a:pPr lvl="1"/>
            <a:r>
              <a:rPr lang="tr-TR" sz="2400" dirty="0"/>
              <a:t>Tüm renklerin 3 temel renkten (kırmızı, yeşil ve mavi) elde edilebileceği bilindiğinden, fosfor-ların dizilimi için özel geometriler gerekmiştir.</a:t>
            </a:r>
          </a:p>
          <a:p>
            <a:pPr lvl="1" eaLnBrk="1" hangingPunct="1">
              <a:lnSpc>
                <a:spcPct val="100000"/>
              </a:lnSpc>
              <a:defRPr/>
            </a:pPr>
            <a:endParaRPr lang="en-US" sz="2200" dirty="0"/>
          </a:p>
          <a:p>
            <a:pPr lvl="1" eaLnBrk="1" hangingPunct="1">
              <a:lnSpc>
                <a:spcPct val="100000"/>
              </a:lnSpc>
              <a:defRPr/>
            </a:pPr>
            <a:endParaRPr lang="en-US" sz="2200" dirty="0"/>
          </a:p>
          <a:p>
            <a:pPr lvl="1" eaLnBrk="1" hangingPunct="1">
              <a:lnSpc>
                <a:spcPct val="100000"/>
              </a:lnSpc>
              <a:defRPr/>
            </a:pPr>
            <a:endParaRPr lang="en-US" sz="2200" dirty="0"/>
          </a:p>
          <a:p>
            <a:pPr lvl="1" eaLnBrk="1" hangingPunct="1">
              <a:lnSpc>
                <a:spcPct val="100000"/>
              </a:lnSpc>
              <a:defRPr/>
            </a:pPr>
            <a:endParaRPr lang="en-US" sz="2200" dirty="0"/>
          </a:p>
        </p:txBody>
      </p:sp>
      <p:pic>
        <p:nvPicPr>
          <p:cNvPr id="4301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3422675"/>
            <a:ext cx="288032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3013" name="Text Box 5"/>
          <p:cNvSpPr txBox="1">
            <a:spLocks noChangeArrowheads="1"/>
          </p:cNvSpPr>
          <p:nvPr/>
        </p:nvSpPr>
        <p:spPr bwMode="auto">
          <a:xfrm>
            <a:off x="593725" y="4797152"/>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sz="1800" dirty="0">
                <a:latin typeface="Arial" charset="0"/>
              </a:rPr>
              <a:t>Delta</a:t>
            </a:r>
          </a:p>
        </p:txBody>
      </p:sp>
      <p:pic>
        <p:nvPicPr>
          <p:cNvPr id="43014"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863" y="3422676"/>
            <a:ext cx="3244350" cy="29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3015" name="Text Box 7"/>
          <p:cNvSpPr txBox="1">
            <a:spLocks noChangeArrowheads="1"/>
          </p:cNvSpPr>
          <p:nvPr/>
        </p:nvSpPr>
        <p:spPr bwMode="auto">
          <a:xfrm>
            <a:off x="4527550" y="4797152"/>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sz="1800" dirty="0">
                <a:latin typeface="Arial" charset="0"/>
              </a:rPr>
              <a:t>In-line</a:t>
            </a:r>
          </a:p>
        </p:txBody>
      </p:sp>
      <p:sp>
        <p:nvSpPr>
          <p:cNvPr id="2" name="Slide Number Placeholder 1"/>
          <p:cNvSpPr>
            <a:spLocks noGrp="1"/>
          </p:cNvSpPr>
          <p:nvPr>
            <p:ph type="sldNum" sz="quarter" idx="12"/>
          </p:nvPr>
        </p:nvSpPr>
        <p:spPr/>
        <p:txBody>
          <a:bodyPr/>
          <a:lstStyle/>
          <a:p>
            <a:fld id="{E6FEED06-A45B-49F7-A4E7-E4A0A60926E4}" type="slidenum">
              <a:rPr lang="tr-TR" smtClean="0"/>
              <a:t>34</a:t>
            </a:fld>
            <a:endParaRPr lang="tr-TR" dirty="0"/>
          </a:p>
        </p:txBody>
      </p:sp>
    </p:spTree>
    <p:extLst>
      <p:ext uri="{BB962C8B-B14F-4D97-AF65-F5344CB8AC3E}">
        <p14:creationId xmlns:p14="http://schemas.microsoft.com/office/powerpoint/2010/main" val="16723765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11125"/>
            <a:ext cx="8610600"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35</a:t>
            </a:fld>
            <a:endParaRPr lang="tr-TR" dirty="0"/>
          </a:p>
        </p:txBody>
      </p:sp>
    </p:spTree>
    <p:extLst>
      <p:ext uri="{BB962C8B-B14F-4D97-AF65-F5344CB8AC3E}">
        <p14:creationId xmlns:p14="http://schemas.microsoft.com/office/powerpoint/2010/main" val="2012356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6195"/>
            <a:ext cx="8807456" cy="631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36</a:t>
            </a:fld>
            <a:endParaRPr lang="tr-TR" dirty="0"/>
          </a:p>
        </p:txBody>
      </p:sp>
    </p:spTree>
    <p:extLst>
      <p:ext uri="{BB962C8B-B14F-4D97-AF65-F5344CB8AC3E}">
        <p14:creationId xmlns:p14="http://schemas.microsoft.com/office/powerpoint/2010/main" val="1024553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19256" cy="1219200"/>
          </a:xfrm>
        </p:spPr>
        <p:txBody>
          <a:bodyPr/>
          <a:lstStyle/>
          <a:p>
            <a:r>
              <a:rPr lang="tr-TR" altLang="tr-TR" dirty="0"/>
              <a:t>Ekran Teknolojileri: Renkli CRT’ler</a:t>
            </a:r>
            <a:endParaRPr lang="en-US" altLang="tr-TR" dirty="0"/>
          </a:p>
        </p:txBody>
      </p:sp>
      <p:sp>
        <p:nvSpPr>
          <p:cNvPr id="144387" name="Rectangle 3"/>
          <p:cNvSpPr>
            <a:spLocks noGrp="1" noChangeArrowheads="1"/>
          </p:cNvSpPr>
          <p:nvPr>
            <p:ph type="body" idx="1"/>
          </p:nvPr>
        </p:nvSpPr>
        <p:spPr>
          <a:xfrm>
            <a:off x="457200" y="1412776"/>
            <a:ext cx="7696200" cy="4492625"/>
          </a:xfrm>
        </p:spPr>
        <p:txBody>
          <a:bodyPr/>
          <a:lstStyle/>
          <a:p>
            <a:r>
              <a:rPr lang="tr-TR" sz="2800" dirty="0"/>
              <a:t>Renkli CRT’de </a:t>
            </a:r>
          </a:p>
          <a:p>
            <a:pPr lvl="1"/>
            <a:r>
              <a:rPr lang="tr-TR" sz="2400" dirty="0"/>
              <a:t>Üç elektron tabancası ve </a:t>
            </a:r>
          </a:p>
          <a:p>
            <a:pPr lvl="1"/>
            <a:r>
              <a:rPr lang="tr-TR" sz="2400" dirty="0"/>
              <a:t>Bir metal gölge maskesi </a:t>
            </a:r>
          </a:p>
          <a:p>
            <a:pPr marL="274320" lvl="1" indent="0">
              <a:buNone/>
            </a:pPr>
            <a:r>
              <a:rPr lang="tr-TR" sz="2400" dirty="0"/>
              <a:t>ışınları doğru yönlendirmek için kullanılır.</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05175"/>
            <a:ext cx="3543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86175"/>
            <a:ext cx="2857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37</a:t>
            </a:fld>
            <a:endParaRPr lang="tr-TR" dirty="0"/>
          </a:p>
        </p:txBody>
      </p:sp>
    </p:spTree>
    <p:extLst>
      <p:ext uri="{BB962C8B-B14F-4D97-AF65-F5344CB8AC3E}">
        <p14:creationId xmlns:p14="http://schemas.microsoft.com/office/powerpoint/2010/main" val="20718809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
            <a:ext cx="8147248" cy="1219200"/>
          </a:xfrm>
        </p:spPr>
        <p:txBody>
          <a:bodyPr/>
          <a:lstStyle/>
          <a:p>
            <a:r>
              <a:rPr lang="tr-TR" altLang="tr-TR" dirty="0"/>
              <a:t>Özetle CRT’ler</a:t>
            </a:r>
            <a:endParaRPr lang="en-US" altLang="tr-TR" dirty="0"/>
          </a:p>
        </p:txBody>
      </p:sp>
      <p:sp>
        <p:nvSpPr>
          <p:cNvPr id="145411" name="Rectangle 3"/>
          <p:cNvSpPr>
            <a:spLocks noGrp="1" noChangeArrowheads="1"/>
          </p:cNvSpPr>
          <p:nvPr>
            <p:ph type="body" idx="1"/>
          </p:nvPr>
        </p:nvSpPr>
        <p:spPr>
          <a:xfrm>
            <a:off x="457200" y="1636713"/>
            <a:ext cx="7696200" cy="4744615"/>
          </a:xfrm>
        </p:spPr>
        <p:txBody>
          <a:bodyPr>
            <a:normAutofit lnSpcReduction="10000"/>
          </a:bodyPr>
          <a:lstStyle/>
          <a:p>
            <a:r>
              <a:rPr lang="tr-TR" sz="2400" dirty="0"/>
              <a:t>Artıları:</a:t>
            </a:r>
          </a:p>
          <a:p>
            <a:pPr lvl="1"/>
            <a:r>
              <a:rPr lang="tr-TR" sz="2100" dirty="0"/>
              <a:t>Sadece tel çizgiler değil, katı poligonlar çizmeyi sağlar.</a:t>
            </a:r>
          </a:p>
          <a:p>
            <a:pPr lvl="1"/>
            <a:r>
              <a:rPr lang="tr-TR" sz="2100" dirty="0"/>
              <a:t>Düşük maliyetli CRT teknolojisi gerektirir (TV'ler gibi).</a:t>
            </a:r>
          </a:p>
          <a:p>
            <a:pPr lvl="1"/>
            <a:r>
              <a:rPr lang="tr-TR" sz="2100" dirty="0"/>
              <a:t>Parlak! Işık yayan parçalar içerir.</a:t>
            </a:r>
          </a:p>
          <a:p>
            <a:r>
              <a:rPr lang="tr-TR" sz="2400" dirty="0"/>
              <a:t>Eksileri :</a:t>
            </a:r>
          </a:p>
          <a:p>
            <a:pPr lvl="1"/>
            <a:r>
              <a:rPr lang="tr-TR" sz="2100" dirty="0"/>
              <a:t>Ekran boyutu kadar piksel belleği gerektirir.</a:t>
            </a:r>
          </a:p>
          <a:p>
            <a:pPr lvl="1"/>
            <a:r>
              <a:rPr lang="tr-TR" sz="2100" dirty="0"/>
              <a:t>Ayrık örnekleme yapılır (Pikseller).</a:t>
            </a:r>
          </a:p>
          <a:p>
            <a:pPr lvl="1"/>
            <a:r>
              <a:rPr lang="tr-TR" sz="2100" dirty="0"/>
              <a:t>40 inçi geçemeyen boyut sınırı vardır.</a:t>
            </a:r>
          </a:p>
          <a:p>
            <a:pPr lvl="1"/>
            <a:r>
              <a:rPr lang="tr-TR" sz="2100" dirty="0"/>
              <a:t>Çok yer kaplar.</a:t>
            </a:r>
          </a:p>
          <a:p>
            <a:pPr lvl="1"/>
            <a:r>
              <a:rPr lang="tr-TR" sz="2100" dirty="0"/>
              <a:t>Çok hassas ayarlama gerektirir.</a:t>
            </a:r>
          </a:p>
          <a:p>
            <a:pPr lvl="1"/>
            <a:r>
              <a:rPr lang="tr-TR" sz="2100" dirty="0"/>
              <a:t>50 yıldır teknolojisi değişmiyor.</a:t>
            </a:r>
          </a:p>
        </p:txBody>
      </p:sp>
      <p:sp>
        <p:nvSpPr>
          <p:cNvPr id="2" name="Slide Number Placeholder 1"/>
          <p:cNvSpPr>
            <a:spLocks noGrp="1"/>
          </p:cNvSpPr>
          <p:nvPr>
            <p:ph type="sldNum" sz="quarter" idx="12"/>
          </p:nvPr>
        </p:nvSpPr>
        <p:spPr/>
        <p:txBody>
          <a:bodyPr/>
          <a:lstStyle/>
          <a:p>
            <a:fld id="{E6FEED06-A45B-49F7-A4E7-E4A0A60926E4}" type="slidenum">
              <a:rPr lang="tr-TR" smtClean="0"/>
              <a:t>38</a:t>
            </a:fld>
            <a:endParaRPr lang="tr-TR" dirty="0"/>
          </a:p>
        </p:txBody>
      </p:sp>
    </p:spTree>
    <p:extLst>
      <p:ext uri="{BB962C8B-B14F-4D97-AF65-F5344CB8AC3E}">
        <p14:creationId xmlns:p14="http://schemas.microsoft.com/office/powerpoint/2010/main" val="6001566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3" y="4411935"/>
            <a:ext cx="5372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0178" name="Rectangle 2"/>
          <p:cNvSpPr>
            <a:spLocks noGrp="1" noChangeArrowheads="1"/>
          </p:cNvSpPr>
          <p:nvPr>
            <p:ph type="title"/>
          </p:nvPr>
        </p:nvSpPr>
        <p:spPr>
          <a:xfrm>
            <a:off x="457200" y="228600"/>
            <a:ext cx="8219256" cy="1219200"/>
          </a:xfrm>
        </p:spPr>
        <p:txBody>
          <a:bodyPr/>
          <a:lstStyle/>
          <a:p>
            <a:r>
              <a:rPr lang="tr-TR" altLang="tr-TR" dirty="0"/>
              <a:t>Ekran Teknolojileri: LCD’ler</a:t>
            </a:r>
            <a:endParaRPr lang="en-US" altLang="tr-TR" dirty="0"/>
          </a:p>
        </p:txBody>
      </p:sp>
      <p:sp>
        <p:nvSpPr>
          <p:cNvPr id="220163" name="Rectangle 3"/>
          <p:cNvSpPr>
            <a:spLocks noGrp="1" noChangeArrowheads="1"/>
          </p:cNvSpPr>
          <p:nvPr>
            <p:ph type="body" idx="1"/>
          </p:nvPr>
        </p:nvSpPr>
        <p:spPr>
          <a:xfrm>
            <a:off x="457200" y="1196752"/>
            <a:ext cx="7696200" cy="4492625"/>
          </a:xfrm>
        </p:spPr>
        <p:txBody>
          <a:bodyPr>
            <a:normAutofit/>
          </a:bodyPr>
          <a:lstStyle/>
          <a:p>
            <a:pPr eaLnBrk="1" hangingPunct="1">
              <a:defRPr/>
            </a:pPr>
            <a:r>
              <a:rPr lang="en-US" sz="2800" dirty="0"/>
              <a:t>Li</a:t>
            </a:r>
            <a:r>
              <a:rPr lang="tr-TR" sz="2800" dirty="0"/>
              <a:t>k</a:t>
            </a:r>
            <a:r>
              <a:rPr lang="en-US" sz="2800" dirty="0"/>
              <a:t>i</a:t>
            </a:r>
            <a:r>
              <a:rPr lang="tr-TR" sz="2800" dirty="0"/>
              <a:t>t</a:t>
            </a:r>
            <a:r>
              <a:rPr lang="en-US" sz="2800" dirty="0"/>
              <a:t> </a:t>
            </a:r>
            <a:r>
              <a:rPr lang="tr-TR" sz="2800" dirty="0"/>
              <a:t>Kri</a:t>
            </a:r>
            <a:r>
              <a:rPr lang="en-US" sz="2800" dirty="0"/>
              <a:t>stal </a:t>
            </a:r>
            <a:r>
              <a:rPr lang="tr-TR" sz="2800" dirty="0"/>
              <a:t>Ekranlar</a:t>
            </a:r>
            <a:r>
              <a:rPr lang="en-US" sz="2800" dirty="0"/>
              <a:t> (LCDs)</a:t>
            </a:r>
            <a:endParaRPr lang="tr-TR" sz="2800" dirty="0"/>
          </a:p>
          <a:p>
            <a:pPr lvl="1">
              <a:defRPr/>
            </a:pPr>
            <a:r>
              <a:rPr lang="tr-TR" sz="2500" dirty="0"/>
              <a:t>Organik moleküller, doğal olarak kristal halde dururlar. </a:t>
            </a:r>
          </a:p>
          <a:p>
            <a:pPr lvl="1">
              <a:defRPr/>
            </a:pPr>
            <a:r>
              <a:rPr lang="tr-TR" sz="2500" dirty="0"/>
              <a:t>Bu halleriyle gelen ışığı </a:t>
            </a:r>
            <a:br>
              <a:rPr lang="tr-TR" sz="2500" dirty="0"/>
            </a:br>
            <a:r>
              <a:rPr lang="tr-TR" sz="2500" dirty="0"/>
              <a:t>90 derece döndürürler.</a:t>
            </a:r>
          </a:p>
          <a:p>
            <a:pPr lvl="1">
              <a:defRPr/>
            </a:pPr>
            <a:r>
              <a:rPr lang="tr-TR" sz="2500" dirty="0"/>
              <a:t>Arkadan gelen ışık önden</a:t>
            </a:r>
            <a:br>
              <a:rPr lang="tr-TR" sz="2500" dirty="0"/>
            </a:br>
            <a:r>
              <a:rPr lang="tr-TR" sz="2500" dirty="0"/>
              <a:t>engellenmediği için aynen</a:t>
            </a:r>
            <a:br>
              <a:rPr lang="tr-TR" sz="2500" dirty="0"/>
            </a:br>
            <a:r>
              <a:rPr lang="tr-TR" sz="2500" dirty="0"/>
              <a:t>çıkar.</a:t>
            </a:r>
            <a:endParaRPr lang="en-US" sz="2500" dirty="0"/>
          </a:p>
        </p:txBody>
      </p:sp>
      <p:sp>
        <p:nvSpPr>
          <p:cNvPr id="2" name="Slide Number Placeholder 1"/>
          <p:cNvSpPr>
            <a:spLocks noGrp="1"/>
          </p:cNvSpPr>
          <p:nvPr>
            <p:ph type="sldNum" sz="quarter" idx="12"/>
          </p:nvPr>
        </p:nvSpPr>
        <p:spPr/>
        <p:txBody>
          <a:bodyPr/>
          <a:lstStyle/>
          <a:p>
            <a:fld id="{E6FEED06-A45B-49F7-A4E7-E4A0A60926E4}" type="slidenum">
              <a:rPr lang="tr-TR" smtClean="0"/>
              <a:t>39</a:t>
            </a:fld>
            <a:endParaRPr lang="tr-TR" dirty="0"/>
          </a:p>
        </p:txBody>
      </p:sp>
      <p:pic>
        <p:nvPicPr>
          <p:cNvPr id="3074" name="Picture 2" descr="7 Segment LCD Display with Blue Backlight Positive TN(id:10962821). Buy  China LCD Display - EC21">
            <a:extLst>
              <a:ext uri="{FF2B5EF4-FFF2-40B4-BE49-F238E27FC236}">
                <a16:creationId xmlns:a16="http://schemas.microsoft.com/office/drawing/2014/main" id="{F46D44E4-0EFB-4FE6-BBBD-CAEE30F98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264" y="2276872"/>
            <a:ext cx="3626240" cy="186119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Bent-Up 2">
            <a:extLst>
              <a:ext uri="{FF2B5EF4-FFF2-40B4-BE49-F238E27FC236}">
                <a16:creationId xmlns:a16="http://schemas.microsoft.com/office/drawing/2014/main" id="{D5BD383A-4C8F-4A86-B3CA-DE27E4ABAE3D}"/>
              </a:ext>
            </a:extLst>
          </p:cNvPr>
          <p:cNvSpPr/>
          <p:nvPr/>
        </p:nvSpPr>
        <p:spPr>
          <a:xfrm>
            <a:off x="7236296" y="3717032"/>
            <a:ext cx="1296144" cy="1981627"/>
          </a:xfrm>
          <a:prstGeom prst="ben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00830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7569200" cy="1219200"/>
          </a:xfrm>
        </p:spPr>
        <p:txBody>
          <a:bodyPr/>
          <a:lstStyle/>
          <a:p>
            <a:r>
              <a:rPr lang="tr-TR" dirty="0"/>
              <a:t>Neden Bilgisayar Grafikleri Çalışırız?</a:t>
            </a:r>
          </a:p>
        </p:txBody>
      </p:sp>
      <p:sp>
        <p:nvSpPr>
          <p:cNvPr id="131075" name="Rectangle 3"/>
          <p:cNvSpPr>
            <a:spLocks noGrp="1" noChangeArrowheads="1"/>
          </p:cNvSpPr>
          <p:nvPr>
            <p:ph type="body" idx="1"/>
          </p:nvPr>
        </p:nvSpPr>
        <p:spPr>
          <a:xfrm>
            <a:off x="457200" y="1651000"/>
            <a:ext cx="7696200" cy="4492625"/>
          </a:xfrm>
        </p:spPr>
        <p:txBody>
          <a:bodyPr>
            <a:normAutofit/>
          </a:bodyPr>
          <a:lstStyle/>
          <a:p>
            <a:r>
              <a:rPr lang="tr-TR" dirty="0"/>
              <a:t>Grafik güzeldir</a:t>
            </a:r>
          </a:p>
          <a:p>
            <a:pPr lvl="1"/>
            <a:r>
              <a:rPr lang="tr-TR" dirty="0"/>
              <a:t>Ne yapabildiğimizi görmek hoşumuza gider.</a:t>
            </a:r>
          </a:p>
          <a:p>
            <a:pPr lvl="1"/>
            <a:r>
              <a:rPr lang="tr-TR" dirty="0"/>
              <a:t>Ne yapabildiğimizi insanlara göstermek hoşumuza gider.</a:t>
            </a:r>
          </a:p>
          <a:p>
            <a:r>
              <a:rPr lang="tr-TR" dirty="0"/>
              <a:t>Grafik ilginçtir</a:t>
            </a:r>
          </a:p>
          <a:p>
            <a:pPr lvl="1"/>
            <a:r>
              <a:rPr lang="tr-TR" dirty="0"/>
              <a:t>Uğraşılan konular; simülasyon, algoritmalar, mimari ...</a:t>
            </a:r>
          </a:p>
          <a:p>
            <a:r>
              <a:rPr lang="tr-TR" dirty="0"/>
              <a:t>Ürünümle Oscar almak niyetinde değilim</a:t>
            </a:r>
          </a:p>
          <a:p>
            <a:pPr lvl="1"/>
            <a:r>
              <a:rPr lang="tr-TR" dirty="0"/>
              <a:t>Ama belki özel efektlerimle bir tane alırım.</a:t>
            </a:r>
          </a:p>
          <a:p>
            <a:r>
              <a:rPr lang="tr-TR" dirty="0"/>
              <a:t>Grafik eğlencelidir</a:t>
            </a:r>
          </a:p>
        </p:txBody>
      </p:sp>
      <p:sp>
        <p:nvSpPr>
          <p:cNvPr id="2" name="Slide Number Placeholder 1"/>
          <p:cNvSpPr>
            <a:spLocks noGrp="1"/>
          </p:cNvSpPr>
          <p:nvPr>
            <p:ph type="sldNum" sz="quarter" idx="12"/>
          </p:nvPr>
        </p:nvSpPr>
        <p:spPr/>
        <p:txBody>
          <a:bodyPr/>
          <a:lstStyle/>
          <a:p>
            <a:fld id="{E6FEED06-A45B-49F7-A4E7-E4A0A60926E4}" type="slidenum">
              <a:rPr lang="tr-TR" smtClean="0"/>
              <a:t>4</a:t>
            </a:fld>
            <a:endParaRPr lang="tr-TR" dirty="0"/>
          </a:p>
        </p:txBody>
      </p:sp>
    </p:spTree>
    <p:extLst>
      <p:ext uri="{BB962C8B-B14F-4D97-AF65-F5344CB8AC3E}">
        <p14:creationId xmlns:p14="http://schemas.microsoft.com/office/powerpoint/2010/main" val="313171446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8600"/>
            <a:ext cx="7569200" cy="1219200"/>
          </a:xfrm>
        </p:spPr>
        <p:txBody>
          <a:bodyPr/>
          <a:lstStyle/>
          <a:p>
            <a:r>
              <a:rPr lang="tr-TR" altLang="tr-TR" dirty="0"/>
              <a:t>Ekran Teknolojileri: LCD’ler</a:t>
            </a:r>
            <a:endParaRPr lang="en-US" altLang="tr-TR" dirty="0"/>
          </a:p>
        </p:txBody>
      </p:sp>
      <p:sp>
        <p:nvSpPr>
          <p:cNvPr id="221187" name="Rectangle 3"/>
          <p:cNvSpPr>
            <a:spLocks noGrp="1" noChangeArrowheads="1"/>
          </p:cNvSpPr>
          <p:nvPr>
            <p:ph type="body" idx="1"/>
          </p:nvPr>
        </p:nvSpPr>
        <p:spPr>
          <a:xfrm>
            <a:off x="457200" y="1196752"/>
            <a:ext cx="7696200" cy="4492625"/>
          </a:xfrm>
        </p:spPr>
        <p:txBody>
          <a:bodyPr/>
          <a:lstStyle/>
          <a:p>
            <a:pPr>
              <a:defRPr/>
            </a:pPr>
            <a:r>
              <a:rPr lang="en-US" sz="2800" dirty="0"/>
              <a:t>Li</a:t>
            </a:r>
            <a:r>
              <a:rPr lang="tr-TR" sz="2800" dirty="0"/>
              <a:t>k</a:t>
            </a:r>
            <a:r>
              <a:rPr lang="en-US" sz="2800" dirty="0"/>
              <a:t>i</a:t>
            </a:r>
            <a:r>
              <a:rPr lang="tr-TR" sz="2800" dirty="0"/>
              <a:t>t</a:t>
            </a:r>
            <a:r>
              <a:rPr lang="en-US" sz="2800" dirty="0"/>
              <a:t> </a:t>
            </a:r>
            <a:r>
              <a:rPr lang="tr-TR" sz="2800" dirty="0"/>
              <a:t>Kri</a:t>
            </a:r>
            <a:r>
              <a:rPr lang="en-US" sz="2800" dirty="0"/>
              <a:t>stal </a:t>
            </a:r>
            <a:r>
              <a:rPr lang="tr-TR" sz="2800" dirty="0"/>
              <a:t>Ekranlar</a:t>
            </a:r>
            <a:r>
              <a:rPr lang="en-US" sz="2800" dirty="0"/>
              <a:t> (LCDs)</a:t>
            </a:r>
            <a:endParaRPr lang="tr-TR" sz="2800" dirty="0"/>
          </a:p>
          <a:p>
            <a:pPr lvl="1">
              <a:defRPr/>
            </a:pPr>
            <a:r>
              <a:rPr lang="tr-TR" sz="2500" dirty="0"/>
              <a:t>Organik moleküller, elektrik alanı uygulan-</a:t>
            </a:r>
            <a:r>
              <a:rPr lang="tr-TR" sz="2500" dirty="0" err="1"/>
              <a:t>dığında</a:t>
            </a:r>
            <a:r>
              <a:rPr lang="tr-TR" sz="2500" dirty="0"/>
              <a:t> dizili halde dururlar. </a:t>
            </a:r>
          </a:p>
          <a:p>
            <a:pPr lvl="1">
              <a:defRPr/>
            </a:pPr>
            <a:r>
              <a:rPr lang="tr-TR" sz="2500" dirty="0"/>
              <a:t>Bu halleriyle gelen ışığı </a:t>
            </a:r>
            <a:br>
              <a:rPr lang="tr-TR" sz="2500" dirty="0"/>
            </a:br>
            <a:r>
              <a:rPr lang="tr-TR" sz="2500" dirty="0"/>
              <a:t>döndürmezler.</a:t>
            </a:r>
          </a:p>
          <a:p>
            <a:pPr lvl="1">
              <a:defRPr/>
            </a:pPr>
            <a:r>
              <a:rPr lang="tr-TR" sz="2500" dirty="0"/>
              <a:t>Dönmeyen ışık ön filtreden</a:t>
            </a:r>
            <a:br>
              <a:rPr lang="tr-TR" sz="2500" dirty="0"/>
            </a:br>
            <a:r>
              <a:rPr lang="tr-TR" sz="2500" dirty="0"/>
              <a:t>geçemez. Orası kararır.</a:t>
            </a:r>
            <a:endParaRPr lang="en-US" sz="2500" dirty="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4222576"/>
            <a:ext cx="5372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40</a:t>
            </a:fld>
            <a:endParaRPr lang="tr-TR" dirty="0"/>
          </a:p>
        </p:txBody>
      </p:sp>
      <p:pic>
        <p:nvPicPr>
          <p:cNvPr id="3" name="Picture 2" descr="7 Segment LCD Display with Blue Backlight Positive TN(id:10962821). Buy  China LCD Display - EC21">
            <a:extLst>
              <a:ext uri="{FF2B5EF4-FFF2-40B4-BE49-F238E27FC236}">
                <a16:creationId xmlns:a16="http://schemas.microsoft.com/office/drawing/2014/main" id="{7A114180-47CD-4DF8-9936-6E7E4D19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264" y="2276872"/>
            <a:ext cx="3626240" cy="18611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Up 3">
            <a:extLst>
              <a:ext uri="{FF2B5EF4-FFF2-40B4-BE49-F238E27FC236}">
                <a16:creationId xmlns:a16="http://schemas.microsoft.com/office/drawing/2014/main" id="{E6D9156B-BD27-49C8-AC9B-111F06D8275B}"/>
              </a:ext>
            </a:extLst>
          </p:cNvPr>
          <p:cNvSpPr/>
          <p:nvPr/>
        </p:nvSpPr>
        <p:spPr>
          <a:xfrm>
            <a:off x="6804248" y="3717032"/>
            <a:ext cx="1296144" cy="1981627"/>
          </a:xfrm>
          <a:prstGeom prst="ben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417304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457200" y="228600"/>
            <a:ext cx="7569200" cy="1219200"/>
          </a:xfrm>
        </p:spPr>
        <p:txBody>
          <a:bodyPr/>
          <a:lstStyle/>
          <a:p>
            <a:r>
              <a:rPr lang="tr-TR" altLang="tr-TR" dirty="0"/>
              <a:t>Ekran Teknolojileri: LCD’ler</a:t>
            </a:r>
            <a:endParaRPr lang="en-US" altLang="tr-TR" dirty="0"/>
          </a:p>
        </p:txBody>
      </p:sp>
      <p:sp>
        <p:nvSpPr>
          <p:cNvPr id="222212" name="Rectangle 4"/>
          <p:cNvSpPr>
            <a:spLocks noGrp="1" noChangeArrowheads="1"/>
          </p:cNvSpPr>
          <p:nvPr>
            <p:ph type="body" idx="1"/>
          </p:nvPr>
        </p:nvSpPr>
        <p:spPr>
          <a:xfrm>
            <a:off x="457200" y="1412776"/>
            <a:ext cx="7696200" cy="4492625"/>
          </a:xfrm>
        </p:spPr>
        <p:txBody>
          <a:bodyPr>
            <a:normAutofit/>
          </a:bodyPr>
          <a:lstStyle/>
          <a:p>
            <a:r>
              <a:rPr lang="tr-TR" sz="2800" dirty="0"/>
              <a:t>Yansıtıcı ve geçirgen LCD Ekranlar:</a:t>
            </a:r>
          </a:p>
          <a:p>
            <a:pPr lvl="1"/>
            <a:r>
              <a:rPr lang="tr-TR" sz="2500" dirty="0"/>
              <a:t>LCD'ler ışık vanası gibidirler, ışık yaymazlar, harici bir ışık kaynağına ihtiyaç duyarlar.</a:t>
            </a:r>
          </a:p>
          <a:p>
            <a:pPr lvl="0"/>
            <a:r>
              <a:rPr lang="tr-TR" sz="2800" dirty="0"/>
              <a:t>TV, laptop, tablet ve telefon ekranları</a:t>
            </a:r>
          </a:p>
          <a:p>
            <a:pPr lvl="1"/>
            <a:r>
              <a:rPr lang="tr-TR" sz="2400" dirty="0"/>
              <a:t>Arkadan aydınlatmalı (LCD’lerin tam siyahı verememe nedenidir).</a:t>
            </a:r>
          </a:p>
          <a:p>
            <a:pPr lvl="1"/>
            <a:r>
              <a:rPr lang="tr-TR" sz="2400" dirty="0"/>
              <a:t>Geçirgen ekranlıdırlar.</a:t>
            </a:r>
          </a:p>
          <a:p>
            <a:pPr lvl="0"/>
            <a:r>
              <a:rPr lang="tr-TR" sz="2800" dirty="0"/>
              <a:t>Gameboy, hesap </a:t>
            </a:r>
            <a:br>
              <a:rPr lang="tr-TR" sz="2800" dirty="0"/>
            </a:br>
            <a:r>
              <a:rPr lang="tr-TR" sz="2800" dirty="0"/>
              <a:t>makinesi ekranları</a:t>
            </a:r>
          </a:p>
          <a:p>
            <a:pPr lvl="1"/>
            <a:r>
              <a:rPr lang="tr-TR" sz="2400" dirty="0"/>
              <a:t>Yansıtıcı ekranlıdırlar</a:t>
            </a:r>
          </a:p>
        </p:txBody>
      </p:sp>
      <p:pic>
        <p:nvPicPr>
          <p:cNvPr id="52229"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4008" y="3717032"/>
            <a:ext cx="42814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41</a:t>
            </a:fld>
            <a:endParaRPr lang="tr-TR" dirty="0"/>
          </a:p>
        </p:txBody>
      </p:sp>
    </p:spTree>
    <p:extLst>
      <p:ext uri="{BB962C8B-B14F-4D97-AF65-F5344CB8AC3E}">
        <p14:creationId xmlns:p14="http://schemas.microsoft.com/office/powerpoint/2010/main" val="31236732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http://static.squarespace.com/static/500dbb37e4b042e8cb23fe52/t/510069bae4b08d2a447563ae/1358981567323/Pixels.png?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13785"/>
            <a:ext cx="6909640" cy="3954015"/>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a:xfrm>
            <a:off x="457200" y="228600"/>
            <a:ext cx="8147248" cy="1219200"/>
          </a:xfrm>
        </p:spPr>
        <p:txBody>
          <a:bodyPr/>
          <a:lstStyle/>
          <a:p>
            <a:r>
              <a:rPr lang="tr-TR" altLang="tr-TR" dirty="0"/>
              <a:t>Ekran Teknolojileri: Renkli LCD’ler</a:t>
            </a:r>
            <a:endParaRPr lang="en-US" altLang="tr-TR" dirty="0"/>
          </a:p>
        </p:txBody>
      </p:sp>
      <p:sp>
        <p:nvSpPr>
          <p:cNvPr id="2" name="Content Placeholder 1"/>
          <p:cNvSpPr>
            <a:spLocks noGrp="1"/>
          </p:cNvSpPr>
          <p:nvPr>
            <p:ph sz="quarter" idx="1"/>
          </p:nvPr>
        </p:nvSpPr>
        <p:spPr/>
        <p:txBody>
          <a:bodyPr>
            <a:normAutofit/>
          </a:bodyPr>
          <a:lstStyle/>
          <a:p>
            <a:r>
              <a:rPr lang="tr-TR" sz="2800" dirty="0"/>
              <a:t>Kırmızı, Yeşil ve Mavi (RGB) için üç parçalı bir sistem gerekiyor.  </a:t>
            </a:r>
          </a:p>
          <a:p>
            <a:pPr lvl="1"/>
            <a:r>
              <a:rPr lang="tr-TR" sz="2400" dirty="0"/>
              <a:t>"Delta" veya "In-Line" dizilimli olabilirler.</a:t>
            </a:r>
          </a:p>
          <a:p>
            <a:pPr lvl="1"/>
            <a:r>
              <a:rPr lang="tr-TR" sz="2400" dirty="0"/>
              <a:t>Piksellerin ön camlarının istenen renkli olması yeterlidir.</a:t>
            </a:r>
          </a:p>
        </p:txBody>
      </p:sp>
      <p:sp>
        <p:nvSpPr>
          <p:cNvPr id="3" name="Slide Number Placeholder 2"/>
          <p:cNvSpPr>
            <a:spLocks noGrp="1"/>
          </p:cNvSpPr>
          <p:nvPr>
            <p:ph type="sldNum" sz="quarter" idx="12"/>
          </p:nvPr>
        </p:nvSpPr>
        <p:spPr>
          <a:xfrm>
            <a:off x="8025256" y="6356350"/>
            <a:ext cx="689272" cy="385018"/>
          </a:xfrm>
        </p:spPr>
        <p:txBody>
          <a:bodyPr/>
          <a:lstStyle/>
          <a:p>
            <a:fld id="{E6FEED06-A45B-49F7-A4E7-E4A0A60926E4}" type="slidenum">
              <a:rPr lang="tr-TR" smtClean="0"/>
              <a:t>42</a:t>
            </a:fld>
            <a:endParaRPr lang="tr-TR" dirty="0"/>
          </a:p>
        </p:txBody>
      </p:sp>
    </p:spTree>
    <p:extLst>
      <p:ext uri="{BB962C8B-B14F-4D97-AF65-F5344CB8AC3E}">
        <p14:creationId xmlns:p14="http://schemas.microsoft.com/office/powerpoint/2010/main" val="24040400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457200" y="228600"/>
            <a:ext cx="8147248" cy="1219200"/>
          </a:xfrm>
        </p:spPr>
        <p:txBody>
          <a:bodyPr/>
          <a:lstStyle/>
          <a:p>
            <a:r>
              <a:rPr lang="tr-TR" altLang="tr-TR" dirty="0"/>
              <a:t>Ekran Teknolojileri: LED’ler</a:t>
            </a:r>
            <a:endParaRPr lang="en-US" altLang="tr-TR" dirty="0"/>
          </a:p>
        </p:txBody>
      </p:sp>
      <p:sp>
        <p:nvSpPr>
          <p:cNvPr id="2" name="Content Placeholder 1"/>
          <p:cNvSpPr>
            <a:spLocks noGrp="1"/>
          </p:cNvSpPr>
          <p:nvPr>
            <p:ph sz="quarter" idx="1"/>
          </p:nvPr>
        </p:nvSpPr>
        <p:spPr/>
        <p:txBody>
          <a:bodyPr/>
          <a:lstStyle/>
          <a:p>
            <a:r>
              <a:rPr lang="tr-TR" dirty="0"/>
              <a:t>LCD TV’ler floresan arkadan aydınlatmalıdır.</a:t>
            </a:r>
          </a:p>
          <a:p>
            <a:r>
              <a:rPr lang="tr-TR" dirty="0"/>
              <a:t>LED ekran sistemleri aslında temelde LCD’dir.</a:t>
            </a:r>
          </a:p>
          <a:p>
            <a:r>
              <a:rPr lang="tr-TR" dirty="0"/>
              <a:t>LED TV’lerde floresan yerine LED kullanılır.</a:t>
            </a:r>
          </a:p>
          <a:p>
            <a:pPr lvl="1"/>
            <a:r>
              <a:rPr lang="tr-TR" dirty="0"/>
              <a:t>LED kapandığında daha iyi siyah görüntü verilir.</a:t>
            </a:r>
          </a:p>
        </p:txBody>
      </p:sp>
      <p:sp>
        <p:nvSpPr>
          <p:cNvPr id="3" name="Slide Number Placeholder 2"/>
          <p:cNvSpPr>
            <a:spLocks noGrp="1"/>
          </p:cNvSpPr>
          <p:nvPr>
            <p:ph type="sldNum" sz="quarter" idx="12"/>
          </p:nvPr>
        </p:nvSpPr>
        <p:spPr/>
        <p:txBody>
          <a:bodyPr/>
          <a:lstStyle/>
          <a:p>
            <a:fld id="{E6FEED06-A45B-49F7-A4E7-E4A0A60926E4}" type="slidenum">
              <a:rPr lang="tr-TR" smtClean="0"/>
              <a:t>43</a:t>
            </a:fld>
            <a:endParaRPr lang="tr-TR" dirty="0"/>
          </a:p>
        </p:txBody>
      </p:sp>
      <p:pic>
        <p:nvPicPr>
          <p:cNvPr id="5" name="Picture 4">
            <a:extLst>
              <a:ext uri="{FF2B5EF4-FFF2-40B4-BE49-F238E27FC236}">
                <a16:creationId xmlns:a16="http://schemas.microsoft.com/office/drawing/2014/main" id="{8AD6D79D-2506-4215-BAD1-FEF783605592}"/>
              </a:ext>
            </a:extLst>
          </p:cNvPr>
          <p:cNvPicPr>
            <a:picLocks noChangeAspect="1"/>
          </p:cNvPicPr>
          <p:nvPr/>
        </p:nvPicPr>
        <p:blipFill>
          <a:blip r:embed="rId2"/>
          <a:stretch>
            <a:fillRect/>
          </a:stretch>
        </p:blipFill>
        <p:spPr>
          <a:xfrm>
            <a:off x="190500" y="3314278"/>
            <a:ext cx="8763000" cy="3067050"/>
          </a:xfrm>
          <a:prstGeom prst="rect">
            <a:avLst/>
          </a:prstGeom>
        </p:spPr>
      </p:pic>
    </p:spTree>
    <p:extLst>
      <p:ext uri="{BB962C8B-B14F-4D97-AF65-F5344CB8AC3E}">
        <p14:creationId xmlns:p14="http://schemas.microsoft.com/office/powerpoint/2010/main" val="31804632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457200" y="228600"/>
            <a:ext cx="8147248" cy="1219200"/>
          </a:xfrm>
        </p:spPr>
        <p:txBody>
          <a:bodyPr/>
          <a:lstStyle/>
          <a:p>
            <a:r>
              <a:rPr lang="tr-TR" altLang="tr-TR" dirty="0"/>
              <a:t>Ekran Teknolojileri: LED’ler</a:t>
            </a:r>
            <a:endParaRPr lang="en-US" altLang="tr-TR" dirty="0"/>
          </a:p>
        </p:txBody>
      </p:sp>
      <p:sp>
        <p:nvSpPr>
          <p:cNvPr id="2" name="Content Placeholder 1"/>
          <p:cNvSpPr>
            <a:spLocks noGrp="1"/>
          </p:cNvSpPr>
          <p:nvPr>
            <p:ph sz="quarter" idx="1"/>
          </p:nvPr>
        </p:nvSpPr>
        <p:spPr/>
        <p:txBody>
          <a:bodyPr/>
          <a:lstStyle/>
          <a:p>
            <a:r>
              <a:rPr lang="tr-TR" dirty="0"/>
              <a:t>Full HD 1920x1080 (2K civarı) çözünürlük verir.</a:t>
            </a:r>
          </a:p>
          <a:p>
            <a:r>
              <a:rPr lang="tr-TR" dirty="0"/>
              <a:t>8K sistemler piyasaya çıkmaya başlıyor.</a:t>
            </a:r>
          </a:p>
          <a:p>
            <a:pPr lvl="1"/>
            <a:r>
              <a:rPr lang="tr-TR" dirty="0"/>
              <a:t>8K sinema kameraları için kullanılan bir sistemdir.</a:t>
            </a:r>
          </a:p>
          <a:p>
            <a:pPr lvl="1"/>
            <a:r>
              <a:rPr lang="tr-TR" dirty="0"/>
              <a:t>Evde olmasına ne gerek varsa?</a:t>
            </a:r>
          </a:p>
        </p:txBody>
      </p:sp>
      <p:sp>
        <p:nvSpPr>
          <p:cNvPr id="3" name="Slide Number Placeholder 2"/>
          <p:cNvSpPr>
            <a:spLocks noGrp="1"/>
          </p:cNvSpPr>
          <p:nvPr>
            <p:ph type="sldNum" sz="quarter" idx="12"/>
          </p:nvPr>
        </p:nvSpPr>
        <p:spPr/>
        <p:txBody>
          <a:bodyPr/>
          <a:lstStyle/>
          <a:p>
            <a:fld id="{E6FEED06-A45B-49F7-A4E7-E4A0A60926E4}" type="slidenum">
              <a:rPr lang="tr-TR" smtClean="0"/>
              <a:t>44</a:t>
            </a:fld>
            <a:endParaRPr lang="tr-TR" dirty="0"/>
          </a:p>
        </p:txBody>
      </p:sp>
    </p:spTree>
    <p:extLst>
      <p:ext uri="{BB962C8B-B14F-4D97-AF65-F5344CB8AC3E}">
        <p14:creationId xmlns:p14="http://schemas.microsoft.com/office/powerpoint/2010/main" val="12508510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228600"/>
            <a:ext cx="7569200" cy="1219200"/>
          </a:xfrm>
        </p:spPr>
        <p:txBody>
          <a:bodyPr/>
          <a:lstStyle/>
          <a:p>
            <a:pPr eaLnBrk="1" hangingPunct="1"/>
            <a:r>
              <a:rPr lang="tr-TR" altLang="tr-TR" dirty="0"/>
              <a:t>Ekran Teknolojileri: Plazma </a:t>
            </a:r>
          </a:p>
        </p:txBody>
      </p:sp>
      <p:sp>
        <p:nvSpPr>
          <p:cNvPr id="149507" name="Rectangle 3"/>
          <p:cNvSpPr>
            <a:spLocks noGrp="1" noChangeArrowheads="1"/>
          </p:cNvSpPr>
          <p:nvPr>
            <p:ph type="body" idx="1"/>
          </p:nvPr>
        </p:nvSpPr>
        <p:spPr>
          <a:xfrm>
            <a:off x="457200" y="1765300"/>
            <a:ext cx="4762872" cy="4492625"/>
          </a:xfrm>
        </p:spPr>
        <p:txBody>
          <a:bodyPr>
            <a:normAutofit lnSpcReduction="10000"/>
          </a:bodyPr>
          <a:lstStyle/>
          <a:p>
            <a:r>
              <a:rPr lang="tr-TR" dirty="0"/>
              <a:t>Plazma ekran panelleri </a:t>
            </a:r>
          </a:p>
          <a:p>
            <a:pPr lvl="1"/>
            <a:r>
              <a:rPr lang="tr-TR" dirty="0"/>
              <a:t>Prensipte floresan lambalara benzer. </a:t>
            </a:r>
          </a:p>
          <a:p>
            <a:pPr lvl="1"/>
            <a:r>
              <a:rPr lang="tr-TR" dirty="0"/>
              <a:t>Küçük gaz dolu kapsüller elektrik alanı ile uyarılınca ultraviyole ışık yayarlar. </a:t>
            </a:r>
          </a:p>
          <a:p>
            <a:pPr lvl="1"/>
            <a:r>
              <a:rPr lang="tr-TR" dirty="0"/>
              <a:t>Ultraviyole fosfor plakayı etkiler ve fosfor istenilen renkte görünür ışık yayar. </a:t>
            </a:r>
          </a:p>
          <a:p>
            <a:pPr lvl="1"/>
            <a:r>
              <a:rPr lang="tr-TR" dirty="0"/>
              <a:t>CRT’de de fosfor kullanılmaktaydı, burada ışın tabancasının yerine kapsüller kullanılıyor.</a:t>
            </a:r>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573213"/>
            <a:ext cx="28162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3254"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4925" y="4202113"/>
            <a:ext cx="37814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1719557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7569200" cy="1219200"/>
          </a:xfrm>
        </p:spPr>
        <p:txBody>
          <a:bodyPr/>
          <a:lstStyle/>
          <a:p>
            <a:r>
              <a:rPr lang="tr-TR" altLang="tr-TR" dirty="0"/>
              <a:t>Ekran Teknolojileri: Plazma </a:t>
            </a:r>
            <a:endParaRPr lang="en-US" altLang="tr-TR" dirty="0"/>
          </a:p>
        </p:txBody>
      </p:sp>
      <p:sp>
        <p:nvSpPr>
          <p:cNvPr id="151555" name="Rectangle 3"/>
          <p:cNvSpPr>
            <a:spLocks noGrp="1" noChangeArrowheads="1"/>
          </p:cNvSpPr>
          <p:nvPr>
            <p:ph type="body" idx="1"/>
          </p:nvPr>
        </p:nvSpPr>
        <p:spPr>
          <a:xfrm>
            <a:off x="457200" y="1765300"/>
            <a:ext cx="7696200" cy="4492625"/>
          </a:xfrm>
        </p:spPr>
        <p:txBody>
          <a:bodyPr/>
          <a:lstStyle/>
          <a:p>
            <a:r>
              <a:rPr lang="tr-TR" sz="2400" dirty="0"/>
              <a:t>Plazma Ekran Paneli Artıları: </a:t>
            </a:r>
          </a:p>
          <a:p>
            <a:pPr lvl="1"/>
            <a:r>
              <a:rPr lang="tr-TR" sz="2100" dirty="0"/>
              <a:t>Geniş görüş açısı, </a:t>
            </a:r>
          </a:p>
          <a:p>
            <a:pPr lvl="1"/>
            <a:r>
              <a:rPr lang="tr-TR" sz="2100" dirty="0"/>
              <a:t>32 inçten geniş ekranlar için iyi, </a:t>
            </a:r>
          </a:p>
          <a:p>
            <a:pPr lvl="1"/>
            <a:r>
              <a:rPr lang="tr-TR" sz="2100" dirty="0"/>
              <a:t>CRT kadar olmasa da oldukça parlak renler ve gerçek siyahlar.</a:t>
            </a:r>
          </a:p>
          <a:p>
            <a:r>
              <a:rPr lang="tr-TR" sz="2400" dirty="0"/>
              <a:t>Eksileri: </a:t>
            </a:r>
          </a:p>
          <a:p>
            <a:pPr lvl="1"/>
            <a:r>
              <a:rPr lang="tr-TR" sz="2100" dirty="0"/>
              <a:t>Büyük piksellere sahiptir. </a:t>
            </a:r>
          </a:p>
          <a:p>
            <a:pPr lvl="2"/>
            <a:r>
              <a:rPr lang="tr-TR" sz="1800" dirty="0"/>
              <a:t>LCD:~ 0.2 mm, Plazma:~ 1 mm. </a:t>
            </a:r>
          </a:p>
          <a:p>
            <a:pPr lvl="1"/>
            <a:r>
              <a:rPr lang="tr-TR" sz="2100" dirty="0"/>
              <a:t>Fosforlar yavaş yavaş tüketiyor </a:t>
            </a:r>
          </a:p>
          <a:p>
            <a:pPr lvl="2"/>
            <a:r>
              <a:rPr lang="tr-TR" sz="1800" dirty="0"/>
              <a:t>Eski televizyonlarımız gibi.</a:t>
            </a:r>
          </a:p>
          <a:p>
            <a:pPr lvl="1" eaLnBrk="1" hangingPunct="1">
              <a:defRPr/>
            </a:pPr>
            <a:endParaRPr lang="en-US" sz="2000" dirty="0"/>
          </a:p>
        </p:txBody>
      </p:sp>
      <p:sp>
        <p:nvSpPr>
          <p:cNvPr id="2" name="Slide Number Placeholder 1"/>
          <p:cNvSpPr>
            <a:spLocks noGrp="1"/>
          </p:cNvSpPr>
          <p:nvPr>
            <p:ph type="sldNum" sz="quarter" idx="12"/>
          </p:nvPr>
        </p:nvSpPr>
        <p:spPr/>
        <p:txBody>
          <a:bodyPr/>
          <a:lstStyle/>
          <a:p>
            <a:fld id="{E6FEED06-A45B-49F7-A4E7-E4A0A60926E4}" type="slidenum">
              <a:rPr lang="tr-TR" smtClean="0"/>
              <a:t>46</a:t>
            </a:fld>
            <a:endParaRPr lang="tr-TR" dirty="0"/>
          </a:p>
        </p:txBody>
      </p:sp>
    </p:spTree>
    <p:extLst>
      <p:ext uri="{BB962C8B-B14F-4D97-AF65-F5344CB8AC3E}">
        <p14:creationId xmlns:p14="http://schemas.microsoft.com/office/powerpoint/2010/main" val="25392895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D</a:t>
            </a:r>
            <a:r>
              <a:rPr lang="tr-TR" dirty="0"/>
              <a:t>LP</a:t>
            </a:r>
            <a:r>
              <a:rPr lang="sv-SE" dirty="0"/>
              <a:t> (Digital Light Processor)</a:t>
            </a:r>
            <a:br>
              <a:rPr lang="tr-TR" dirty="0"/>
            </a:br>
            <a:r>
              <a:rPr lang="sv-SE" dirty="0"/>
              <a:t>Temelli Projeksiyon</a:t>
            </a:r>
            <a:endParaRPr lang="tr-TR" dirty="0"/>
          </a:p>
        </p:txBody>
      </p:sp>
      <p:sp>
        <p:nvSpPr>
          <p:cNvPr id="3" name="Content Placeholder 2"/>
          <p:cNvSpPr>
            <a:spLocks noGrp="1"/>
          </p:cNvSpPr>
          <p:nvPr>
            <p:ph sz="quarter" idx="1"/>
          </p:nvPr>
        </p:nvSpPr>
        <p:spPr>
          <a:xfrm>
            <a:off x="457200" y="1219200"/>
            <a:ext cx="8075240" cy="4937760"/>
          </a:xfrm>
        </p:spPr>
        <p:txBody>
          <a:bodyPr>
            <a:normAutofit/>
          </a:bodyPr>
          <a:lstStyle/>
          <a:p>
            <a:r>
              <a:rPr lang="tr-TR" dirty="0"/>
              <a:t>Bu projeksiyon sistemi DMD (Dijital MicroMirror Device elemanını temel alarak çalışmaktadır. </a:t>
            </a:r>
          </a:p>
          <a:p>
            <a:pPr lvl="1"/>
            <a:r>
              <a:rPr lang="tr-TR" dirty="0"/>
              <a:t>DMD elemanı bir dijital mikro aynalar sistemidir. </a:t>
            </a:r>
          </a:p>
          <a:p>
            <a:pPr lvl="1"/>
            <a:r>
              <a:rPr lang="tr-TR" dirty="0"/>
              <a:t>DMD’ler yarı iletken teknoloji ile üretilmiştir. </a:t>
            </a:r>
          </a:p>
        </p:txBody>
      </p:sp>
      <p:pic>
        <p:nvPicPr>
          <p:cNvPr id="78852" name="Picture 4" descr="http://www.elektronikders.com/ders_index_dosyalar/goruntu/LCD_Plasma_dosyalar/image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304" y="3284984"/>
            <a:ext cx="5029200" cy="22764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3573016"/>
            <a:ext cx="3682752" cy="2952328"/>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tr-TR" dirty="0"/>
              <a:t>Yaklaşık 16µm ebadındaki aynacıklar </a:t>
            </a:r>
            <a:br>
              <a:rPr lang="tr-TR" dirty="0"/>
            </a:br>
            <a:r>
              <a:rPr lang="tr-TR" dirty="0"/>
              <a:t>+/-10 derecelik açılarla 15µs’lik sürelerde anahtarlanmaktadır. </a:t>
            </a:r>
          </a:p>
          <a:p>
            <a:r>
              <a:rPr lang="tr-TR" dirty="0"/>
              <a:t>Bu sayede DMD yüzeyinde görüntü bilgisine göre yansımalar oluşturulmaktadır.</a:t>
            </a:r>
          </a:p>
        </p:txBody>
      </p:sp>
      <p:sp>
        <p:nvSpPr>
          <p:cNvPr id="4" name="TextBox 3"/>
          <p:cNvSpPr txBox="1"/>
          <p:nvPr/>
        </p:nvSpPr>
        <p:spPr>
          <a:xfrm>
            <a:off x="4139952" y="5661248"/>
            <a:ext cx="4974567" cy="369332"/>
          </a:xfrm>
          <a:prstGeom prst="rect">
            <a:avLst/>
          </a:prstGeom>
          <a:noFill/>
        </p:spPr>
        <p:txBody>
          <a:bodyPr wrap="none" rtlCol="0">
            <a:spAutoFit/>
          </a:bodyPr>
          <a:lstStyle/>
          <a:p>
            <a:r>
              <a:rPr lang="tr-TR" dirty="0"/>
              <a:t>Mikro ayna dizileriyle oluşturulmuş bir DMD yüzeyi</a:t>
            </a:r>
          </a:p>
        </p:txBody>
      </p:sp>
      <p:sp>
        <p:nvSpPr>
          <p:cNvPr id="5" name="Slide Number Placeholder 4"/>
          <p:cNvSpPr>
            <a:spLocks noGrp="1"/>
          </p:cNvSpPr>
          <p:nvPr>
            <p:ph type="sldNum" sz="quarter" idx="12"/>
          </p:nvPr>
        </p:nvSpPr>
        <p:spPr/>
        <p:txBody>
          <a:bodyPr/>
          <a:lstStyle/>
          <a:p>
            <a:fld id="{E6FEED06-A45B-49F7-A4E7-E4A0A60926E4}" type="slidenum">
              <a:rPr lang="tr-TR" smtClean="0"/>
              <a:t>47</a:t>
            </a:fld>
            <a:endParaRPr lang="tr-TR" dirty="0"/>
          </a:p>
        </p:txBody>
      </p:sp>
    </p:spTree>
    <p:extLst>
      <p:ext uri="{BB962C8B-B14F-4D97-AF65-F5344CB8AC3E}">
        <p14:creationId xmlns:p14="http://schemas.microsoft.com/office/powerpoint/2010/main" val="1029675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Dlp (Digital Light Processor)</a:t>
            </a:r>
            <a:br>
              <a:rPr lang="tr-TR" dirty="0"/>
            </a:br>
            <a:r>
              <a:rPr lang="sv-SE" dirty="0"/>
              <a:t>Temelli Projeksiyon</a:t>
            </a:r>
            <a:endParaRPr lang="tr-TR" dirty="0"/>
          </a:p>
        </p:txBody>
      </p:sp>
      <p:sp>
        <p:nvSpPr>
          <p:cNvPr id="3" name="Content Placeholder 2"/>
          <p:cNvSpPr>
            <a:spLocks noGrp="1"/>
          </p:cNvSpPr>
          <p:nvPr>
            <p:ph sz="quarter" idx="1"/>
          </p:nvPr>
        </p:nvSpPr>
        <p:spPr/>
        <p:txBody>
          <a:bodyPr>
            <a:normAutofit fontScale="92500"/>
          </a:bodyPr>
          <a:lstStyle/>
          <a:p>
            <a:r>
              <a:rPr lang="tr-TR" dirty="0"/>
              <a:t>Yüksek yoğunluklu ana ışık kaynağından alınan beyaz ışık dikroik aynalar yardımıyla kırmızı, yeşil ve mavi ana renklerine ayrılır. </a:t>
            </a:r>
          </a:p>
          <a:p>
            <a:r>
              <a:rPr lang="tr-TR" dirty="0"/>
              <a:t>Ayrılan her renk ışını DMD elemanlarına uygulanır. </a:t>
            </a:r>
          </a:p>
          <a:p>
            <a:r>
              <a:rPr lang="tr-TR" dirty="0"/>
              <a:t>DMD yüzeyindeki aynaların açısı görüntü bilgisi sinyaline göre kontrol edildiği için DMD’den yansıyan renk ışınlarındaki değişim görüntüye göre değişir. </a:t>
            </a:r>
          </a:p>
          <a:p>
            <a:r>
              <a:rPr lang="tr-TR" dirty="0"/>
              <a:t>Yani renkli ışın, görüntü bilgisiyle modüle edilir. </a:t>
            </a:r>
          </a:p>
          <a:p>
            <a:r>
              <a:rPr lang="tr-TR" dirty="0"/>
              <a:t>Modüle edilen renkli ışınlar tekrar ayna sistemleriyle projeksiyon optik düzeninde birleştirilip gerçek görüntü rengi elde edilir.</a:t>
            </a:r>
          </a:p>
        </p:txBody>
      </p:sp>
      <p:sp>
        <p:nvSpPr>
          <p:cNvPr id="4" name="Slide Number Placeholder 3"/>
          <p:cNvSpPr>
            <a:spLocks noGrp="1"/>
          </p:cNvSpPr>
          <p:nvPr>
            <p:ph type="sldNum" sz="quarter" idx="12"/>
          </p:nvPr>
        </p:nvSpPr>
        <p:spPr/>
        <p:txBody>
          <a:bodyPr/>
          <a:lstStyle/>
          <a:p>
            <a:fld id="{E6FEED06-A45B-49F7-A4E7-E4A0A60926E4}" type="slidenum">
              <a:rPr lang="tr-TR" smtClean="0"/>
              <a:t>48</a:t>
            </a:fld>
            <a:endParaRPr lang="tr-TR" dirty="0"/>
          </a:p>
        </p:txBody>
      </p:sp>
    </p:spTree>
    <p:extLst>
      <p:ext uri="{BB962C8B-B14F-4D97-AF65-F5344CB8AC3E}">
        <p14:creationId xmlns:p14="http://schemas.microsoft.com/office/powerpoint/2010/main" val="3490248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Dlp (Digital Light Processor)</a:t>
            </a:r>
            <a:br>
              <a:rPr lang="tr-TR" dirty="0"/>
            </a:br>
            <a:r>
              <a:rPr lang="sv-SE" dirty="0"/>
              <a:t>Temelli Projeksiyon</a:t>
            </a:r>
            <a:endParaRPr lang="tr-TR" dirty="0"/>
          </a:p>
        </p:txBody>
      </p:sp>
      <p:pic>
        <p:nvPicPr>
          <p:cNvPr id="78850" name="Picture 2" descr="http://www.elektronikders.com/ders_index_dosyalar/goruntu/LCD_Plasma_dosyalar/image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5302"/>
            <a:ext cx="8299117" cy="54840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6FEED06-A45B-49F7-A4E7-E4A0A60926E4}" type="slidenum">
              <a:rPr lang="tr-TR" smtClean="0"/>
              <a:t>49</a:t>
            </a:fld>
            <a:endParaRPr lang="tr-TR" dirty="0"/>
          </a:p>
        </p:txBody>
      </p:sp>
    </p:spTree>
    <p:extLst>
      <p:ext uri="{BB962C8B-B14F-4D97-AF65-F5344CB8AC3E}">
        <p14:creationId xmlns:p14="http://schemas.microsoft.com/office/powerpoint/2010/main" val="239018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IRLW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57" y="1666874"/>
            <a:ext cx="4462961" cy="294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4986339" y="6008688"/>
            <a:ext cx="3757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400" b="1" dirty="0">
                <a:latin typeface="Tahoma" pitchFamily="34" charset="0"/>
              </a:rPr>
              <a:t>“Spacewars” : İlk bilgisayar grafikleri oyunu (MIT 1961) </a:t>
            </a:r>
          </a:p>
        </p:txBody>
      </p:sp>
      <p:pic>
        <p:nvPicPr>
          <p:cNvPr id="6148" name="Picture 5" descr="SPACEWARS"/>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931083" y="3138883"/>
            <a:ext cx="3961397" cy="278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8"/>
          <p:cNvSpPr txBox="1">
            <a:spLocks noChangeArrowheads="1"/>
          </p:cNvSpPr>
          <p:nvPr/>
        </p:nvSpPr>
        <p:spPr bwMode="auto">
          <a:xfrm>
            <a:off x="385763" y="4653136"/>
            <a:ext cx="417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400" b="1" dirty="0">
                <a:latin typeface="Tahoma" pitchFamily="34" charset="0"/>
              </a:rPr>
              <a:t>“Whirlwind” : VectorScope kullanan ilk grafik istasyonu (1951) </a:t>
            </a:r>
          </a:p>
        </p:txBody>
      </p:sp>
      <p:sp>
        <p:nvSpPr>
          <p:cNvPr id="7" name="Rectangle 2"/>
          <p:cNvSpPr txBox="1">
            <a:spLocks noChangeArrowheads="1"/>
          </p:cNvSpPr>
          <p:nvPr/>
        </p:nvSpPr>
        <p:spPr>
          <a:xfrm>
            <a:off x="457200" y="228600"/>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5</a:t>
            </a:fld>
            <a:endParaRPr lang="tr-TR" dirty="0"/>
          </a:p>
        </p:txBody>
      </p:sp>
    </p:spTree>
    <p:extLst>
      <p:ext uri="{BB962C8B-B14F-4D97-AF65-F5344CB8AC3E}">
        <p14:creationId xmlns:p14="http://schemas.microsoft.com/office/powerpoint/2010/main" val="1538320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8075240" cy="1219200"/>
          </a:xfrm>
        </p:spPr>
        <p:txBody>
          <a:bodyPr/>
          <a:lstStyle/>
          <a:p>
            <a:r>
              <a:rPr lang="tr-TR" altLang="tr-TR" dirty="0"/>
              <a:t>Ekran Teknolojileri: </a:t>
            </a:r>
            <a:r>
              <a:rPr lang="en-US" altLang="tr-TR" dirty="0"/>
              <a:t>DMD / DLP</a:t>
            </a:r>
          </a:p>
        </p:txBody>
      </p:sp>
      <p:sp>
        <p:nvSpPr>
          <p:cNvPr id="153603" name="Rectangle 3"/>
          <p:cNvSpPr>
            <a:spLocks noGrp="1" noChangeArrowheads="1"/>
          </p:cNvSpPr>
          <p:nvPr>
            <p:ph type="body" idx="1"/>
          </p:nvPr>
        </p:nvSpPr>
        <p:spPr>
          <a:xfrm>
            <a:off x="457200" y="1765300"/>
            <a:ext cx="7696200" cy="4492625"/>
          </a:xfrm>
        </p:spPr>
        <p:txBody>
          <a:bodyPr/>
          <a:lstStyle/>
          <a:p>
            <a:r>
              <a:rPr lang="tr-TR" dirty="0"/>
              <a:t>DMD’ler gerçek dijital piksellere sahiptir. </a:t>
            </a:r>
          </a:p>
          <a:p>
            <a:r>
              <a:rPr lang="tr-TR" dirty="0"/>
              <a:t>Modüle edilmiş darbenin uzunluğu ışık seviyelerini değiştirir. </a:t>
            </a:r>
          </a:p>
          <a:p>
            <a:r>
              <a:rPr lang="tr-TR" dirty="0"/>
              <a:t>Renk için birden fazla ünite gerekir. </a:t>
            </a:r>
          </a:p>
          <a:p>
            <a:r>
              <a:rPr lang="tr-TR" dirty="0"/>
              <a:t>Çok büyük çözünürlükler elde edilir. </a:t>
            </a:r>
          </a:p>
          <a:p>
            <a:r>
              <a:rPr lang="tr-TR" dirty="0"/>
              <a:t>Çok parlaktır. </a:t>
            </a:r>
          </a:p>
          <a:p>
            <a:r>
              <a:rPr lang="tr-TR" dirty="0"/>
              <a:t>Ama titreme sorunu vardır.</a:t>
            </a:r>
          </a:p>
          <a:p>
            <a:pPr marL="0" indent="0" eaLnBrk="1" hangingPunct="1">
              <a:defRPr/>
            </a:pPr>
            <a:endParaRPr lang="en-US" dirty="0"/>
          </a:p>
        </p:txBody>
      </p:sp>
      <p:sp>
        <p:nvSpPr>
          <p:cNvPr id="2" name="Slide Number Placeholder 1"/>
          <p:cNvSpPr>
            <a:spLocks noGrp="1"/>
          </p:cNvSpPr>
          <p:nvPr>
            <p:ph type="sldNum" sz="quarter" idx="12"/>
          </p:nvPr>
        </p:nvSpPr>
        <p:spPr/>
        <p:txBody>
          <a:bodyPr/>
          <a:lstStyle/>
          <a:p>
            <a:fld id="{E6FEED06-A45B-49F7-A4E7-E4A0A60926E4}" type="slidenum">
              <a:rPr lang="tr-TR" smtClean="0"/>
              <a:t>50</a:t>
            </a:fld>
            <a:endParaRPr lang="tr-TR" dirty="0"/>
          </a:p>
        </p:txBody>
      </p:sp>
    </p:spTree>
    <p:extLst>
      <p:ext uri="{BB962C8B-B14F-4D97-AF65-F5344CB8AC3E}">
        <p14:creationId xmlns:p14="http://schemas.microsoft.com/office/powerpoint/2010/main" val="158389379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457200" y="228600"/>
            <a:ext cx="7569200" cy="1219200"/>
          </a:xfrm>
        </p:spPr>
        <p:txBody>
          <a:bodyPr/>
          <a:lstStyle/>
          <a:p>
            <a:r>
              <a:rPr lang="tr-TR" altLang="tr-TR" dirty="0"/>
              <a:t>Ekran Teknolojileri: </a:t>
            </a:r>
            <a:br>
              <a:rPr lang="tr-TR" altLang="tr-TR" dirty="0"/>
            </a:br>
            <a:r>
              <a:rPr lang="en-US" altLang="tr-TR" dirty="0"/>
              <a:t>Organic LED Arrays</a:t>
            </a:r>
          </a:p>
        </p:txBody>
      </p:sp>
      <p:sp>
        <p:nvSpPr>
          <p:cNvPr id="157700" name="Rectangle 4"/>
          <p:cNvSpPr>
            <a:spLocks noGrp="1" noChangeArrowheads="1"/>
          </p:cNvSpPr>
          <p:nvPr>
            <p:ph type="body" idx="1"/>
          </p:nvPr>
        </p:nvSpPr>
        <p:spPr>
          <a:xfrm>
            <a:off x="500063" y="1500188"/>
            <a:ext cx="7653337" cy="4635500"/>
          </a:xfrm>
        </p:spPr>
        <p:txBody>
          <a:bodyPr/>
          <a:lstStyle/>
          <a:p>
            <a:pPr marL="360363" indent="-360363">
              <a:defRPr/>
            </a:pPr>
            <a:r>
              <a:rPr lang="tr-TR" sz="2400" dirty="0"/>
              <a:t>Organik Işık Yayan Diyot ( OLED ) Dizisi </a:t>
            </a:r>
          </a:p>
          <a:p>
            <a:pPr marL="634683" lvl="1" indent="-360363">
              <a:defRPr/>
            </a:pPr>
            <a:r>
              <a:rPr lang="tr-TR" sz="2100" dirty="0"/>
              <a:t>Geleceğin ekranı olacak. OLED TV’ler üretime hazırlanıyor.</a:t>
            </a:r>
          </a:p>
          <a:p>
            <a:pPr marL="634683" lvl="1" indent="-360363">
              <a:defRPr/>
            </a:pPr>
            <a:r>
              <a:rPr lang="tr-TR" sz="2100" dirty="0"/>
              <a:t>Diğer ekranlara göre daha </a:t>
            </a:r>
            <a:br>
              <a:rPr lang="tr-TR" sz="2100" dirty="0"/>
            </a:br>
            <a:r>
              <a:rPr lang="tr-TR" sz="2100" dirty="0"/>
              <a:t>az enerjiyle, daha parlak </a:t>
            </a:r>
            <a:br>
              <a:rPr lang="tr-TR" sz="2100" dirty="0"/>
            </a:br>
            <a:r>
              <a:rPr lang="tr-TR" sz="2100" dirty="0"/>
              <a:t>ışık verebiliyor.</a:t>
            </a:r>
            <a:endParaRPr lang="en-US" sz="1700" dirty="0"/>
          </a:p>
        </p:txBody>
      </p:sp>
      <p:pic>
        <p:nvPicPr>
          <p:cNvPr id="57348" name="Picture 6" descr="OLED_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813" y="3068960"/>
            <a:ext cx="4436683" cy="36217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9" y="3789041"/>
            <a:ext cx="4398109" cy="287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6905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OLED’in Çalışma Mantığı</a:t>
            </a:r>
          </a:p>
        </p:txBody>
      </p:sp>
      <p:sp>
        <p:nvSpPr>
          <p:cNvPr id="3" name="Content Placeholder 2"/>
          <p:cNvSpPr>
            <a:spLocks noGrp="1"/>
          </p:cNvSpPr>
          <p:nvPr>
            <p:ph sz="quarter" idx="1"/>
          </p:nvPr>
        </p:nvSpPr>
        <p:spPr>
          <a:xfrm>
            <a:off x="457200" y="1219200"/>
            <a:ext cx="4834880" cy="4937760"/>
          </a:xfrm>
        </p:spPr>
        <p:txBody>
          <a:bodyPr>
            <a:normAutofit fontScale="77500" lnSpcReduction="20000"/>
          </a:bodyPr>
          <a:lstStyle/>
          <a:p>
            <a:pPr marL="357188" indent="-357188" fontAlgn="base">
              <a:buFont typeface="+mj-lt"/>
              <a:buAutoNum type="arabicPeriod"/>
            </a:pPr>
            <a:r>
              <a:rPr lang="tr-TR" dirty="0"/>
              <a:t>Bir güç kaynağından, OLED'e gerilim uygulanır.</a:t>
            </a:r>
          </a:p>
          <a:p>
            <a:pPr marL="357188" indent="-357188" fontAlgn="base">
              <a:buFont typeface="+mj-lt"/>
              <a:buAutoNum type="arabicPeriod"/>
            </a:pPr>
            <a:r>
              <a:rPr lang="tr-TR" dirty="0"/>
              <a:t>Katottan anoda organik tabakaların içinden doğru elektron akışı olur.</a:t>
            </a:r>
          </a:p>
          <a:p>
            <a:pPr lvl="1" fontAlgn="base"/>
            <a:r>
              <a:rPr lang="tr-TR" dirty="0"/>
              <a:t>Katot, ışık yayıcı organik tabakaya elektronları verir.</a:t>
            </a:r>
          </a:p>
          <a:p>
            <a:pPr lvl="1" fontAlgn="base"/>
            <a:r>
              <a:rPr lang="tr-TR" dirty="0"/>
              <a:t>Anot iletim katmanından elektronları çeker, yani pozitif yüklü oyuklar verir. </a:t>
            </a:r>
          </a:p>
          <a:p>
            <a:pPr marL="514350" indent="-514350" fontAlgn="base">
              <a:buFont typeface="+mj-lt"/>
              <a:buAutoNum type="arabicPeriod"/>
            </a:pPr>
            <a:r>
              <a:rPr lang="tr-TR" dirty="0"/>
              <a:t>Yayıcı ve iletim katmanları arasındaki sınırda, elektronlar, oyukları bularak devresini tamamlar.</a:t>
            </a:r>
          </a:p>
          <a:p>
            <a:pPr lvl="1" fontAlgn="base"/>
            <a:r>
              <a:rPr lang="tr-TR" dirty="0"/>
              <a:t>Bir elektron, elektron oyuğu bulduğu zaman oraya yerleşir.</a:t>
            </a:r>
          </a:p>
          <a:p>
            <a:pPr lvl="1" fontAlgn="base"/>
            <a:r>
              <a:rPr lang="tr-TR" dirty="0"/>
              <a:t>Bu olay meydana geldiğinde, elektron, ışık (foton) şeklinde enerji salar.</a:t>
            </a:r>
          </a:p>
        </p:txBody>
      </p:sp>
      <p:pic>
        <p:nvPicPr>
          <p:cNvPr id="80898" name="Picture 2" descr="http://www.pclabs.com.tr/wp-content/uploads/2008/10/oled-proc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52524"/>
            <a:ext cx="38100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21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OLED’in Çalışma Mantığı</a:t>
            </a:r>
          </a:p>
        </p:txBody>
      </p:sp>
      <p:sp>
        <p:nvSpPr>
          <p:cNvPr id="3" name="Content Placeholder 2"/>
          <p:cNvSpPr>
            <a:spLocks noGrp="1"/>
          </p:cNvSpPr>
          <p:nvPr>
            <p:ph sz="quarter" idx="1"/>
          </p:nvPr>
        </p:nvSpPr>
        <p:spPr>
          <a:xfrm>
            <a:off x="457200" y="1219200"/>
            <a:ext cx="4834880" cy="4937760"/>
          </a:xfrm>
        </p:spPr>
        <p:txBody>
          <a:bodyPr>
            <a:normAutofit fontScale="92500"/>
          </a:bodyPr>
          <a:lstStyle/>
          <a:p>
            <a:pPr marL="514350" indent="-514350" fontAlgn="base">
              <a:buFont typeface="+mj-lt"/>
              <a:buAutoNum type="arabicPeriod" startAt="4"/>
            </a:pPr>
            <a:r>
              <a:rPr lang="tr-TR" dirty="0"/>
              <a:t>Böylece OLED ışığı yayar.</a:t>
            </a:r>
          </a:p>
          <a:p>
            <a:pPr marL="514350" indent="-514350" fontAlgn="base">
              <a:buFont typeface="+mj-lt"/>
              <a:buAutoNum type="arabicPeriod" startAt="4"/>
            </a:pPr>
            <a:r>
              <a:rPr lang="tr-TR" dirty="0"/>
              <a:t>Işığın rengi, yayıcı katmandaki organik molekülün tipine bağlıdır. </a:t>
            </a:r>
          </a:p>
          <a:p>
            <a:pPr lvl="1" fontAlgn="base"/>
            <a:r>
              <a:rPr lang="tr-TR" dirty="0"/>
              <a:t>Üreticiler, renkli OLED görüntüleyicileri yapabilmek için, birden fazla renkli organik film koyarlar.</a:t>
            </a:r>
          </a:p>
          <a:p>
            <a:pPr marL="514350" indent="-514350" fontAlgn="base">
              <a:buFont typeface="+mj-lt"/>
              <a:buAutoNum type="arabicPeriod" startAt="4"/>
            </a:pPr>
            <a:r>
              <a:rPr lang="tr-TR" dirty="0"/>
              <a:t>Işığın parlaklığı veya yoğunluğu uygulanan elektrik akımına bağlıdır, akım arttıkça, parlaklık artar.</a:t>
            </a:r>
          </a:p>
        </p:txBody>
      </p:sp>
      <p:pic>
        <p:nvPicPr>
          <p:cNvPr id="80898" name="Picture 2" descr="http://www.pclabs.com.tr/wp-content/uploads/2008/10/oled-proc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52524"/>
            <a:ext cx="3810000" cy="5705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0230" y="6093296"/>
            <a:ext cx="3711850" cy="646331"/>
          </a:xfrm>
          <a:prstGeom prst="rect">
            <a:avLst/>
          </a:prstGeom>
          <a:noFill/>
        </p:spPr>
        <p:txBody>
          <a:bodyPr wrap="none" rtlCol="0">
            <a:spAutoFit/>
          </a:bodyPr>
          <a:lstStyle/>
          <a:p>
            <a:r>
              <a:rPr lang="tr-TR" dirty="0"/>
              <a:t>http://www.pclabs.com.tr/2008/10/27/</a:t>
            </a:r>
            <a:br>
              <a:rPr lang="tr-TR" dirty="0"/>
            </a:br>
            <a:r>
              <a:rPr lang="tr-TR" dirty="0"/>
              <a:t>oled-nedir-nasil-calisir</a:t>
            </a:r>
          </a:p>
        </p:txBody>
      </p:sp>
    </p:spTree>
    <p:extLst>
      <p:ext uri="{BB962C8B-B14F-4D97-AF65-F5344CB8AC3E}">
        <p14:creationId xmlns:p14="http://schemas.microsoft.com/office/powerpoint/2010/main" val="2220734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7569200" cy="1219200"/>
          </a:xfrm>
        </p:spPr>
        <p:txBody>
          <a:bodyPr/>
          <a:lstStyle/>
          <a:p>
            <a:r>
              <a:rPr lang="tr-TR" altLang="tr-TR" dirty="0"/>
              <a:t>Ekran Teknolojileri:</a:t>
            </a:r>
            <a:br>
              <a:rPr lang="tr-TR" altLang="tr-TR" dirty="0"/>
            </a:br>
            <a:r>
              <a:rPr lang="en-US" altLang="tr-TR" dirty="0"/>
              <a:t>Organic LED Arrays</a:t>
            </a:r>
          </a:p>
        </p:txBody>
      </p:sp>
      <p:sp>
        <p:nvSpPr>
          <p:cNvPr id="158723" name="Rectangle 3"/>
          <p:cNvSpPr>
            <a:spLocks noGrp="1" noChangeArrowheads="1"/>
          </p:cNvSpPr>
          <p:nvPr>
            <p:ph type="body" idx="1"/>
          </p:nvPr>
        </p:nvSpPr>
        <p:spPr>
          <a:xfrm>
            <a:off x="457200" y="1765300"/>
            <a:ext cx="7696200" cy="4492625"/>
          </a:xfrm>
        </p:spPr>
        <p:txBody>
          <a:bodyPr>
            <a:normAutofit fontScale="92500" lnSpcReduction="10000"/>
          </a:bodyPr>
          <a:lstStyle/>
          <a:p>
            <a:r>
              <a:rPr lang="tr-TR" sz="3200" dirty="0"/>
              <a:t>OLED Artıları: </a:t>
            </a:r>
          </a:p>
          <a:p>
            <a:pPr lvl="1"/>
            <a:r>
              <a:rPr lang="tr-TR" sz="2900" dirty="0"/>
              <a:t>Şeffaf ve</a:t>
            </a:r>
          </a:p>
          <a:p>
            <a:pPr lvl="1"/>
            <a:r>
              <a:rPr lang="tr-TR" sz="2900" dirty="0"/>
              <a:t>Esnek üretilebiliyor. </a:t>
            </a:r>
          </a:p>
          <a:p>
            <a:pPr lvl="1"/>
            <a:r>
              <a:rPr lang="tr-TR" sz="2900" dirty="0"/>
              <a:t>Işık yaydığından oldukça parlak (Gün ışığında rahatça görünür). </a:t>
            </a:r>
          </a:p>
          <a:p>
            <a:pPr lvl="1"/>
            <a:r>
              <a:rPr lang="tr-TR" sz="2900" dirty="0"/>
              <a:t>Geniş görüş açısı vardır. </a:t>
            </a:r>
          </a:p>
          <a:p>
            <a:pPr lvl="1"/>
            <a:r>
              <a:rPr lang="tr-TR" sz="2900" dirty="0"/>
              <a:t>Hızlıdır (&lt; 1 mikrosaniye açılır-kapanır). </a:t>
            </a:r>
          </a:p>
          <a:p>
            <a:pPr lvl="1"/>
            <a:r>
              <a:rPr lang="tr-TR" sz="2900" dirty="0"/>
              <a:t>Büyük veya küçük yapılabilir. </a:t>
            </a:r>
          </a:p>
          <a:p>
            <a:pPr lvl="1"/>
            <a:r>
              <a:rPr lang="tr-TR" sz="2900" dirty="0"/>
              <a:t>Şu an cep telefonları ve araba ürünleri için kullanılıyor.</a:t>
            </a:r>
          </a:p>
        </p:txBody>
      </p:sp>
      <p:sp>
        <p:nvSpPr>
          <p:cNvPr id="2" name="Slide Number Placeholder 1"/>
          <p:cNvSpPr>
            <a:spLocks noGrp="1"/>
          </p:cNvSpPr>
          <p:nvPr>
            <p:ph type="sldNum" sz="quarter" idx="12"/>
          </p:nvPr>
        </p:nvSpPr>
        <p:spPr/>
        <p:txBody>
          <a:bodyPr/>
          <a:lstStyle/>
          <a:p>
            <a:fld id="{E6FEED06-A45B-49F7-A4E7-E4A0A60926E4}" type="slidenum">
              <a:rPr lang="tr-TR" smtClean="0"/>
              <a:t>54</a:t>
            </a:fld>
            <a:endParaRPr lang="tr-TR" dirty="0"/>
          </a:p>
        </p:txBody>
      </p:sp>
    </p:spTree>
    <p:extLst>
      <p:ext uri="{BB962C8B-B14F-4D97-AF65-F5344CB8AC3E}">
        <p14:creationId xmlns:p14="http://schemas.microsoft.com/office/powerpoint/2010/main" val="36227258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7569200" cy="1219200"/>
          </a:xfrm>
        </p:spPr>
        <p:txBody>
          <a:bodyPr/>
          <a:lstStyle/>
          <a:p>
            <a:r>
              <a:rPr lang="tr-TR" altLang="tr-TR" dirty="0"/>
              <a:t>Ekran Teknolojileri:</a:t>
            </a:r>
            <a:br>
              <a:rPr lang="tr-TR" altLang="tr-TR" dirty="0"/>
            </a:br>
            <a:r>
              <a:rPr lang="en-US" altLang="tr-TR" dirty="0"/>
              <a:t>Organic LED Arrays</a:t>
            </a:r>
          </a:p>
        </p:txBody>
      </p:sp>
      <p:sp>
        <p:nvSpPr>
          <p:cNvPr id="158723" name="Rectangle 3"/>
          <p:cNvSpPr>
            <a:spLocks noGrp="1" noChangeArrowheads="1"/>
          </p:cNvSpPr>
          <p:nvPr>
            <p:ph type="body" idx="1"/>
          </p:nvPr>
        </p:nvSpPr>
        <p:spPr>
          <a:xfrm>
            <a:off x="457200" y="1765300"/>
            <a:ext cx="7696200" cy="4492625"/>
          </a:xfrm>
        </p:spPr>
        <p:txBody>
          <a:bodyPr>
            <a:normAutofit fontScale="85000" lnSpcReduction="20000"/>
          </a:bodyPr>
          <a:lstStyle/>
          <a:p>
            <a:r>
              <a:rPr lang="tr-TR" sz="3200" dirty="0"/>
              <a:t>OLED eksileri: </a:t>
            </a:r>
          </a:p>
          <a:p>
            <a:pPr lvl="1"/>
            <a:r>
              <a:rPr lang="tr-TR" sz="2900" dirty="0"/>
              <a:t>Çok sağlam değil, </a:t>
            </a:r>
          </a:p>
          <a:p>
            <a:pPr lvl="1"/>
            <a:r>
              <a:rPr lang="tr-TR" sz="2900" dirty="0"/>
              <a:t>Sudan etkilenir, </a:t>
            </a:r>
          </a:p>
          <a:p>
            <a:pPr lvl="1"/>
            <a:r>
              <a:rPr lang="tr-TR" sz="2900" dirty="0"/>
              <a:t>Ekran ömrü önemli bir sorun.</a:t>
            </a:r>
          </a:p>
          <a:p>
            <a:pPr lvl="2"/>
            <a:r>
              <a:rPr lang="tr-TR" sz="2600" dirty="0"/>
              <a:t>Mavi pikseller daha hızlı ölüyorlar. </a:t>
            </a:r>
          </a:p>
          <a:p>
            <a:pPr lvl="1"/>
            <a:r>
              <a:rPr lang="tr-TR" sz="2900" dirty="0"/>
              <a:t>Şu anda sadece pasif matris ekranlar vardır. </a:t>
            </a:r>
          </a:p>
          <a:p>
            <a:pPr lvl="2"/>
            <a:r>
              <a:rPr lang="tr-TR" sz="2600" dirty="0"/>
              <a:t>Pasif matris: Pikseller bir tarama çizgisi sırasıyla aydınlatılır, ama fosforun özelliği nedeniyle titreme vardır.</a:t>
            </a:r>
          </a:p>
          <a:p>
            <a:pPr lvl="2"/>
            <a:r>
              <a:rPr lang="tr-TR" sz="2600" dirty="0"/>
              <a:t>Aktif matris : Bir polisilikat katmanı doğrudan piksele erişim ve sürekli ışıma sağlayan, her pikselde ince film transistörler olmasını sağlar.</a:t>
            </a:r>
          </a:p>
        </p:txBody>
      </p:sp>
      <p:sp>
        <p:nvSpPr>
          <p:cNvPr id="2" name="Slide Number Placeholder 1"/>
          <p:cNvSpPr>
            <a:spLocks noGrp="1"/>
          </p:cNvSpPr>
          <p:nvPr>
            <p:ph type="sldNum" sz="quarter" idx="12"/>
          </p:nvPr>
        </p:nvSpPr>
        <p:spPr/>
        <p:txBody>
          <a:bodyPr/>
          <a:lstStyle/>
          <a:p>
            <a:fld id="{E6FEED06-A45B-49F7-A4E7-E4A0A60926E4}" type="slidenum">
              <a:rPr lang="tr-TR" smtClean="0"/>
              <a:t>55</a:t>
            </a:fld>
            <a:endParaRPr lang="tr-TR" dirty="0"/>
          </a:p>
        </p:txBody>
      </p:sp>
    </p:spTree>
    <p:extLst>
      <p:ext uri="{BB962C8B-B14F-4D97-AF65-F5344CB8AC3E}">
        <p14:creationId xmlns:p14="http://schemas.microsoft.com/office/powerpoint/2010/main" val="42394781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tr-TR" altLang="tr-TR" dirty="0"/>
              <a:t>Kameralarda </a:t>
            </a:r>
            <a:r>
              <a:rPr lang="en-US" altLang="tr-TR" dirty="0"/>
              <a:t>OLED</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73860"/>
            <a:ext cx="17907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4" descr="http://1.s.img-dpreview.com/files/articles/7122225983/520_4x3/SLT-A77_Enhanced_Image_05.jpg?v=1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325" y="295461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ight Arrow 3"/>
          <p:cNvSpPr>
            <a:spLocks noChangeArrowheads="1"/>
          </p:cNvSpPr>
          <p:nvPr/>
        </p:nvSpPr>
        <p:spPr bwMode="auto">
          <a:xfrm>
            <a:off x="2762300" y="4481785"/>
            <a:ext cx="1566863" cy="658812"/>
          </a:xfrm>
          <a:prstGeom prst="rightArrow">
            <a:avLst>
              <a:gd name="adj1" fmla="val 50000"/>
              <a:gd name="adj2" fmla="val 49978"/>
            </a:avLst>
          </a:prstGeom>
          <a:solidFill>
            <a:schemeClr val="accent1">
              <a:alpha val="50195"/>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2" name="Content Placeholder 1"/>
          <p:cNvSpPr>
            <a:spLocks noGrp="1"/>
          </p:cNvSpPr>
          <p:nvPr>
            <p:ph sz="quarter" idx="1"/>
          </p:nvPr>
        </p:nvSpPr>
        <p:spPr/>
        <p:txBody>
          <a:bodyPr/>
          <a:lstStyle/>
          <a:p>
            <a:r>
              <a:rPr lang="tr-TR" dirty="0"/>
              <a:t>Göze dayayarak çekim yapmak için XGA OLED, 1.3 cm (0.5 inç tipi) elektronik vizör kullanılır (Sony Alpha A77). </a:t>
            </a:r>
          </a:p>
          <a:p>
            <a:pPr lvl="1"/>
            <a:r>
              <a:rPr lang="tr-TR" dirty="0"/>
              <a:t>Çözünürlüğü 1024x768 (2,4 megapiksel) ’dir.</a:t>
            </a:r>
          </a:p>
          <a:p>
            <a:endParaRPr lang="tr-TR" dirty="0"/>
          </a:p>
        </p:txBody>
      </p:sp>
      <p:sp>
        <p:nvSpPr>
          <p:cNvPr id="3" name="Slide Number Placeholder 2"/>
          <p:cNvSpPr>
            <a:spLocks noGrp="1"/>
          </p:cNvSpPr>
          <p:nvPr>
            <p:ph type="sldNum" sz="quarter" idx="12"/>
          </p:nvPr>
        </p:nvSpPr>
        <p:spPr>
          <a:xfrm>
            <a:off x="8042324" y="6356350"/>
            <a:ext cx="672203" cy="457026"/>
          </a:xfrm>
        </p:spPr>
        <p:txBody>
          <a:bodyPr/>
          <a:lstStyle/>
          <a:p>
            <a:fld id="{E6FEED06-A45B-49F7-A4E7-E4A0A60926E4}" type="slidenum">
              <a:rPr lang="tr-TR" smtClean="0"/>
              <a:t>56</a:t>
            </a:fld>
            <a:endParaRPr lang="tr-TR" dirty="0"/>
          </a:p>
        </p:txBody>
      </p:sp>
    </p:spTree>
    <p:extLst>
      <p:ext uri="{BB962C8B-B14F-4D97-AF65-F5344CB8AC3E}">
        <p14:creationId xmlns:p14="http://schemas.microsoft.com/office/powerpoint/2010/main" val="977256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Samsung Galaxy Not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497263"/>
            <a:ext cx="19637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Super-AMOLED </a:t>
            </a:r>
            <a:r>
              <a:rPr lang="tr-TR" dirty="0">
                <a:effectLst>
                  <a:outerShdw blurRad="38100" dist="38100" dir="2700000" algn="tl">
                    <a:srgbClr val="000000">
                      <a:alpha val="43137"/>
                    </a:srgbClr>
                  </a:outerShdw>
                </a:effectLst>
              </a:rPr>
              <a:t>Ekranlar</a:t>
            </a:r>
            <a:endParaRPr lang="en-US" dirty="0">
              <a:effectLst>
                <a:outerShdw blurRad="38100" dist="38100" dir="2700000" algn="tl">
                  <a:srgbClr val="000000">
                    <a:alpha val="43137"/>
                  </a:srgbClr>
                </a:outerShdw>
              </a:effectLst>
            </a:endParaRPr>
          </a:p>
        </p:txBody>
      </p:sp>
      <p:pic>
        <p:nvPicPr>
          <p:cNvPr id="61445" name="Picture 2" descr="LCD subpixel matrix phot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1349152"/>
            <a:ext cx="1295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Samsung AMOLED Pentile sub-pixel Matrix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5218113"/>
            <a:ext cx="16922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47" name="Straight Connector 4"/>
          <p:cNvCxnSpPr>
            <a:cxnSpLocks noChangeShapeType="1"/>
          </p:cNvCxnSpPr>
          <p:nvPr/>
        </p:nvCxnSpPr>
        <p:spPr bwMode="auto">
          <a:xfrm flipV="1">
            <a:off x="7210425" y="1239615"/>
            <a:ext cx="1493838" cy="1481138"/>
          </a:xfrm>
          <a:prstGeom prst="line">
            <a:avLst/>
          </a:prstGeom>
          <a:noFill/>
          <a:ln w="38100" algn="ctr">
            <a:solidFill>
              <a:schemeClr val="hlink"/>
            </a:solidFill>
            <a:round/>
            <a:headEnd/>
            <a:tailEnd/>
          </a:ln>
          <a:extLst>
            <a:ext uri="{909E8E84-426E-40DD-AFC4-6F175D3DCCD1}">
              <a14:hiddenFill xmlns:a14="http://schemas.microsoft.com/office/drawing/2010/main">
                <a:noFill/>
              </a14:hiddenFill>
            </a:ext>
          </a:extLst>
        </p:spPr>
      </p:cxnSp>
      <p:cxnSp>
        <p:nvCxnSpPr>
          <p:cNvPr id="61448" name="Straight Connector 8"/>
          <p:cNvCxnSpPr>
            <a:cxnSpLocks noChangeShapeType="1"/>
          </p:cNvCxnSpPr>
          <p:nvPr/>
        </p:nvCxnSpPr>
        <p:spPr bwMode="auto">
          <a:xfrm flipH="1" flipV="1">
            <a:off x="7135813" y="1239615"/>
            <a:ext cx="1568450" cy="1438275"/>
          </a:xfrm>
          <a:prstGeom prst="line">
            <a:avLst/>
          </a:prstGeom>
          <a:noFill/>
          <a:ln w="38100" algn="ctr">
            <a:solidFill>
              <a:schemeClr val="hlink"/>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quarter" idx="1"/>
          </p:nvPr>
        </p:nvSpPr>
        <p:spPr>
          <a:xfrm>
            <a:off x="457200" y="1219200"/>
            <a:ext cx="6543675" cy="4937760"/>
          </a:xfrm>
        </p:spPr>
        <p:txBody>
          <a:bodyPr>
            <a:normAutofit fontScale="92500"/>
          </a:bodyPr>
          <a:lstStyle/>
          <a:p>
            <a:r>
              <a:rPr lang="tr-TR" dirty="0"/>
              <a:t>Samsung'un Super-AMOLED ekranlar, entegre dokunmatik fonksiyonu olan AMOLED ekranlardır. </a:t>
            </a:r>
          </a:p>
          <a:p>
            <a:pPr lvl="1"/>
            <a:r>
              <a:rPr lang="tr-TR" dirty="0"/>
              <a:t>Samsung AMOLED ekran üzerine dokunmatik sensörler (hücre üstü) yerleştirip kullanıma açtı. </a:t>
            </a:r>
          </a:p>
          <a:p>
            <a:pPr lvl="1"/>
            <a:r>
              <a:rPr lang="tr-TR" dirty="0"/>
              <a:t>Dokunmatik sensörün kalınlığının sadece 0.001 mm olması bu ekranın güneş ışığı altında daha iyi görüntü vermesini sağlamaktadır.</a:t>
            </a:r>
          </a:p>
          <a:p>
            <a:pPr lvl="2"/>
            <a:r>
              <a:rPr lang="tr-TR" dirty="0"/>
              <a:t>Samsung’un iddası %20 daha iyi. </a:t>
            </a:r>
          </a:p>
          <a:p>
            <a:pPr lvl="1"/>
            <a:r>
              <a:rPr lang="tr-TR" dirty="0"/>
              <a:t>Süper AMOLED’ler AMOLED’lerden daha iyi kullanım ömrüne sahiptir ve dokunmatik ekran çok daha duyarlıdır.</a:t>
            </a:r>
          </a:p>
          <a:p>
            <a:endParaRPr lang="tr-TR" dirty="0"/>
          </a:p>
        </p:txBody>
      </p:sp>
    </p:spTree>
    <p:extLst>
      <p:ext uri="{BB962C8B-B14F-4D97-AF65-F5344CB8AC3E}">
        <p14:creationId xmlns:p14="http://schemas.microsoft.com/office/powerpoint/2010/main" val="4119589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2583" y="44624"/>
            <a:ext cx="9058834" cy="6553200"/>
          </a:xfrm>
          <a:prstGeom prst="rect">
            <a:avLst/>
          </a:prstGeom>
        </p:spPr>
      </p:pic>
      <p:sp>
        <p:nvSpPr>
          <p:cNvPr id="2" name="Unvan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fld id="{E6FEED06-A45B-49F7-A4E7-E4A0A60926E4}" type="slidenum">
              <a:rPr lang="tr-TR" smtClean="0"/>
              <a:t>58</a:t>
            </a:fld>
            <a:endParaRPr lang="tr-TR" dirty="0"/>
          </a:p>
        </p:txBody>
      </p:sp>
      <p:sp>
        <p:nvSpPr>
          <p:cNvPr id="4" name="İçerik Yer Tutucusu 3"/>
          <p:cNvSpPr>
            <a:spLocks noGrp="1"/>
          </p:cNvSpPr>
          <p:nvPr>
            <p:ph sz="quarter" idx="1"/>
          </p:nvPr>
        </p:nvSpPr>
        <p:spPr/>
        <p:txBody>
          <a:bodyPr/>
          <a:lstStyle/>
          <a:p>
            <a:endParaRPr lang="tr-TR"/>
          </a:p>
        </p:txBody>
      </p:sp>
    </p:spTree>
    <p:extLst>
      <p:ext uri="{BB962C8B-B14F-4D97-AF65-F5344CB8AC3E}">
        <p14:creationId xmlns:p14="http://schemas.microsoft.com/office/powerpoint/2010/main" val="113320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QLED ile OLED arasında ne fark var?</a:t>
            </a:r>
          </a:p>
        </p:txBody>
      </p:sp>
      <p:sp>
        <p:nvSpPr>
          <p:cNvPr id="3" name="Slayt Numarası Yer Tutucusu 2"/>
          <p:cNvSpPr>
            <a:spLocks noGrp="1"/>
          </p:cNvSpPr>
          <p:nvPr>
            <p:ph type="sldNum" sz="quarter" idx="12"/>
          </p:nvPr>
        </p:nvSpPr>
        <p:spPr/>
        <p:txBody>
          <a:bodyPr/>
          <a:lstStyle/>
          <a:p>
            <a:fld id="{E6FEED06-A45B-49F7-A4E7-E4A0A60926E4}" type="slidenum">
              <a:rPr lang="tr-TR" smtClean="0"/>
              <a:t>59</a:t>
            </a:fld>
            <a:endParaRPr lang="tr-TR" dirty="0"/>
          </a:p>
        </p:txBody>
      </p:sp>
      <p:sp>
        <p:nvSpPr>
          <p:cNvPr id="4" name="İçerik Yer Tutucusu 3"/>
          <p:cNvSpPr>
            <a:spLocks noGrp="1"/>
          </p:cNvSpPr>
          <p:nvPr>
            <p:ph sz="quarter" idx="1"/>
          </p:nvPr>
        </p:nvSpPr>
        <p:spPr/>
        <p:txBody>
          <a:bodyPr>
            <a:normAutofit fontScale="70000" lnSpcReduction="20000"/>
          </a:bodyPr>
          <a:lstStyle/>
          <a:p>
            <a:pPr fontAlgn="t"/>
            <a:r>
              <a:rPr lang="tr-TR" dirty="0"/>
              <a:t>QLED TV'lerin piyasaya çıkmasıyla insanların çoğu bu TV’leri </a:t>
            </a:r>
            <a:r>
              <a:rPr lang="tr-TR" dirty="0" err="1"/>
              <a:t>OLED'lerden</a:t>
            </a:r>
            <a:r>
              <a:rPr lang="tr-TR" dirty="0"/>
              <a:t> farklı kılan özelliğine odaklandı. </a:t>
            </a:r>
          </a:p>
          <a:p>
            <a:pPr fontAlgn="t"/>
            <a:r>
              <a:rPr lang="tr-TR" dirty="0"/>
              <a:t>QLED TV'ler inorganik, dayanıklı, kararlı ve mükemmel renk ve parlaklık sunan Quantum </a:t>
            </a:r>
            <a:r>
              <a:rPr lang="tr-TR" dirty="0" err="1"/>
              <a:t>Dot</a:t>
            </a:r>
            <a:r>
              <a:rPr lang="tr-TR" dirty="0"/>
              <a:t> kullanır. Buna karşın, OLED TV'ler bir organik malzeme kullanır ve bu nedenle insanların gözünde görüntü tutulması konusunda şüpheli bir izlenim bırakırlar.</a:t>
            </a:r>
          </a:p>
          <a:p>
            <a:pPr fontAlgn="t"/>
            <a:r>
              <a:rPr lang="tr-TR" dirty="0"/>
              <a:t>TV’nizi sık sık değiştirmeniz mümkün olmadığı için satın aldıktan sonra sizi pişman edebilecek herhangi bir durum olup olmadığını dikkatlice değerlendirmelisiniz. OLED TV'ler kendinden aydınlatmalı organik ekrana sahip oldukları için Ekran Yanmasını önleyemez. Yanma, bir görüntünün ekranda kalıcı olarak göründüğü kalıcı bir panel kusurudur. Kanalların logoları gibi ekranda sık görüntülenen görüntüleri dikkate alacak olursanız, bunlar ekranda belirli bir alanda sabit kalır</a:t>
            </a:r>
            <a:r>
              <a:rPr lang="tr-TR"/>
              <a:t>. </a:t>
            </a:r>
          </a:p>
          <a:p>
            <a:pPr fontAlgn="t"/>
            <a:r>
              <a:rPr lang="tr-TR"/>
              <a:t>QLED </a:t>
            </a:r>
            <a:r>
              <a:rPr lang="tr-TR" dirty="0"/>
              <a:t>TV'ler, Ekran Yanması korkusu yaşamadan içeriklerinizi uzun süre kesintisiz bir şekilde izleyebilme avantajı sunar ve bu genellikle daha uzun bir TV kullanım ömrü sunar.</a:t>
            </a:r>
          </a:p>
          <a:p>
            <a:endParaRPr lang="tr-TR" dirty="0"/>
          </a:p>
        </p:txBody>
      </p:sp>
    </p:spTree>
    <p:extLst>
      <p:ext uri="{BB962C8B-B14F-4D97-AF65-F5344CB8AC3E}">
        <p14:creationId xmlns:p14="http://schemas.microsoft.com/office/powerpoint/2010/main" val="95653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649788" y="6181725"/>
            <a:ext cx="3977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400" b="1" dirty="0">
                <a:latin typeface="Tahoma" pitchFamily="34" charset="0"/>
              </a:rPr>
              <a:t>“SketchPad” : İlk etkileşimli grafik(1961)</a:t>
            </a:r>
          </a:p>
        </p:txBody>
      </p:sp>
      <p:pic>
        <p:nvPicPr>
          <p:cNvPr id="7171" name="Picture 6" descr="SUTH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52505"/>
            <a:ext cx="4457944" cy="314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D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87" y="1296207"/>
            <a:ext cx="4115289" cy="335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p:cNvSpPr txBox="1">
            <a:spLocks noChangeArrowheads="1"/>
          </p:cNvSpPr>
          <p:nvPr/>
        </p:nvSpPr>
        <p:spPr bwMode="auto">
          <a:xfrm>
            <a:off x="755576" y="4777407"/>
            <a:ext cx="3103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sz="1400" b="1" dirty="0">
                <a:latin typeface="Tahoma" pitchFamily="34" charset="0"/>
              </a:rPr>
              <a:t>İ</a:t>
            </a:r>
            <a:r>
              <a:rPr lang="en-IE" altLang="tr-TR" sz="1400" b="1" dirty="0">
                <a:latin typeface="Tahoma" pitchFamily="34" charset="0"/>
              </a:rPr>
              <a:t>lk CAD uygulaması (IBM 1959).</a:t>
            </a:r>
          </a:p>
        </p:txBody>
      </p:sp>
      <p:sp>
        <p:nvSpPr>
          <p:cNvPr id="7" name="Rectangle 2"/>
          <p:cNvSpPr txBox="1">
            <a:spLocks noChangeArrowheads="1"/>
          </p:cNvSpPr>
          <p:nvPr/>
        </p:nvSpPr>
        <p:spPr>
          <a:xfrm>
            <a:off x="457200" y="228600"/>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6</a:t>
            </a:fld>
            <a:endParaRPr lang="tr-TR" dirty="0"/>
          </a:p>
        </p:txBody>
      </p:sp>
    </p:spTree>
    <p:extLst>
      <p:ext uri="{BB962C8B-B14F-4D97-AF65-F5344CB8AC3E}">
        <p14:creationId xmlns:p14="http://schemas.microsoft.com/office/powerpoint/2010/main" val="2517871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altLang="tr-TR" dirty="0"/>
              <a:t>Duvar Tipi Ekranlar</a:t>
            </a:r>
            <a:endParaRPr lang="en-US" altLang="tr-TR" dirty="0"/>
          </a:p>
        </p:txBody>
      </p:sp>
      <p:pic>
        <p:nvPicPr>
          <p:cNvPr id="62469" name="Picture 6" descr="back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908720"/>
            <a:ext cx="4765402" cy="357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descr="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04128"/>
            <a:ext cx="4643161" cy="37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FEED06-A45B-49F7-A4E7-E4A0A60926E4}" type="slidenum">
              <a:rPr lang="tr-TR" smtClean="0"/>
              <a:t>60</a:t>
            </a:fld>
            <a:endParaRPr lang="tr-TR" dirty="0"/>
          </a:p>
        </p:txBody>
      </p:sp>
    </p:spTree>
    <p:extLst>
      <p:ext uri="{BB962C8B-B14F-4D97-AF65-F5344CB8AC3E}">
        <p14:creationId xmlns:p14="http://schemas.microsoft.com/office/powerpoint/2010/main" val="42113925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altLang="tr-TR" dirty="0"/>
              <a:t>Dokunmatik Ekranlar</a:t>
            </a:r>
            <a:endParaRPr lang="en-US" altLang="tr-TR" dirty="0"/>
          </a:p>
        </p:txBody>
      </p:sp>
      <p:pic>
        <p:nvPicPr>
          <p:cNvPr id="63491" name="Picture 4" descr="surfacetouchsensitivebigscreeni-15117surfa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27" y="1135655"/>
            <a:ext cx="7350273" cy="54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172400" y="6356350"/>
            <a:ext cx="542128" cy="349250"/>
          </a:xfrm>
        </p:spPr>
        <p:txBody>
          <a:bodyPr/>
          <a:lstStyle/>
          <a:p>
            <a:fld id="{E6FEED06-A45B-49F7-A4E7-E4A0A60926E4}" type="slidenum">
              <a:rPr lang="tr-TR" smtClean="0"/>
              <a:t>61</a:t>
            </a:fld>
            <a:endParaRPr lang="tr-TR" dirty="0"/>
          </a:p>
        </p:txBody>
      </p:sp>
    </p:spTree>
    <p:extLst>
      <p:ext uri="{BB962C8B-B14F-4D97-AF65-F5344CB8AC3E}">
        <p14:creationId xmlns:p14="http://schemas.microsoft.com/office/powerpoint/2010/main" val="1102225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tr-TR" altLang="tr-TR" dirty="0"/>
              <a:t>Elleri Serbest Bırakan Uygulamalar</a:t>
            </a:r>
            <a:endParaRPr lang="en-US" altLang="tr-TR" dirty="0"/>
          </a:p>
        </p:txBody>
      </p:sp>
      <p:sp>
        <p:nvSpPr>
          <p:cNvPr id="64516" name="Text Box 9"/>
          <p:cNvSpPr txBox="1">
            <a:spLocks noChangeArrowheads="1"/>
          </p:cNvSpPr>
          <p:nvPr/>
        </p:nvSpPr>
        <p:spPr bwMode="auto">
          <a:xfrm>
            <a:off x="4906963" y="6016625"/>
            <a:ext cx="3957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i="1" dirty="0"/>
              <a:t>Hands-free link : </a:t>
            </a:r>
            <a:r>
              <a:rPr lang="tr-TR" altLang="tr-TR" i="1" dirty="0">
                <a:hlinkClick r:id="rId2"/>
              </a:rPr>
              <a:t>Leap-Motion</a:t>
            </a:r>
            <a:endParaRPr lang="en-US" altLang="tr-TR" i="1" dirty="0"/>
          </a:p>
        </p:txBody>
      </p:sp>
      <p:pic>
        <p:nvPicPr>
          <p:cNvPr id="645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43063"/>
            <a:ext cx="72580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FEED06-A45B-49F7-A4E7-E4A0A60926E4}" type="slidenum">
              <a:rPr lang="tr-TR" smtClean="0"/>
              <a:t>62</a:t>
            </a:fld>
            <a:endParaRPr lang="tr-TR" dirty="0"/>
          </a:p>
        </p:txBody>
      </p:sp>
    </p:spTree>
    <p:extLst>
      <p:ext uri="{BB962C8B-B14F-4D97-AF65-F5344CB8AC3E}">
        <p14:creationId xmlns:p14="http://schemas.microsoft.com/office/powerpoint/2010/main" val="2830754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962525" y="304800"/>
            <a:ext cx="3887788" cy="1143000"/>
          </a:xfrm>
        </p:spPr>
        <p:txBody>
          <a:bodyPr>
            <a:normAutofit/>
          </a:bodyPr>
          <a:lstStyle/>
          <a:p>
            <a:pPr eaLnBrk="1" hangingPunct="1"/>
            <a:r>
              <a:rPr lang="tr-TR" altLang="tr-TR" sz="3300" dirty="0"/>
              <a:t>Sanal Gerçeklik Odaları</a:t>
            </a:r>
            <a:endParaRPr lang="en-US" altLang="tr-TR" sz="3300" dirty="0"/>
          </a:p>
        </p:txBody>
      </p:sp>
      <p:pic>
        <p:nvPicPr>
          <p:cNvPr id="65539" name="Picture 5" descr="Iowa State 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17488"/>
            <a:ext cx="4260850"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7"/>
          <p:cNvSpPr txBox="1">
            <a:spLocks noChangeArrowheads="1"/>
          </p:cNvSpPr>
          <p:nvPr/>
        </p:nvSpPr>
        <p:spPr bwMode="auto">
          <a:xfrm>
            <a:off x="5232400" y="1676400"/>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i="1" dirty="0">
                <a:latin typeface="Arial" charset="0"/>
                <a:hlinkClick r:id="rId3"/>
              </a:rPr>
              <a:t>LNvidia</a:t>
            </a:r>
            <a:endParaRPr lang="en-US" altLang="tr-TR" i="1" dirty="0">
              <a:latin typeface="Arial" charset="0"/>
            </a:endParaRPr>
          </a:p>
        </p:txBody>
      </p:sp>
      <p:pic>
        <p:nvPicPr>
          <p:cNvPr id="65542" name="Picture 13" descr="&quot;The Iowa State University &quot;C6&quot; image generator, engineered by Mechdyne, incorporates 96 NVIDIA Quadro professional GPUs in an HP computer clust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3740150"/>
            <a:ext cx="418782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627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tr-TR" dirty="0"/>
              <a:t>3 Boyutlu Ekranlar</a:t>
            </a:r>
            <a:endParaRPr lang="en-US" dirty="0"/>
          </a:p>
        </p:txBody>
      </p:sp>
      <p:pic>
        <p:nvPicPr>
          <p:cNvPr id="66564" name="Picture 7" descr="l_3d"/>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014538" y="1762125"/>
            <a:ext cx="6784975" cy="4779963"/>
          </a:xfrm>
          <a:effectLst>
            <a:outerShdw dist="45791" dir="2021404" algn="ctr" rotWithShape="0">
              <a:srgbClr val="808080"/>
            </a:outerShdw>
          </a:effectLst>
        </p:spPr>
      </p:pic>
      <p:pic>
        <p:nvPicPr>
          <p:cNvPr id="66565" name="Picture 7" descr="http://images.hepsiburada.net/assets/EE/200/EE_866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25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50682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tr-TR" dirty="0"/>
              <a:t>Video </a:t>
            </a:r>
            <a:r>
              <a:rPr lang="tr-TR" altLang="tr-TR" dirty="0"/>
              <a:t>Kontrol Ünitesi</a:t>
            </a:r>
            <a:endParaRPr lang="en-US" altLang="tr-TR" dirty="0"/>
          </a:p>
        </p:txBody>
      </p:sp>
      <p:sp>
        <p:nvSpPr>
          <p:cNvPr id="224259" name="Rectangle 3"/>
          <p:cNvSpPr>
            <a:spLocks noGrp="1" noChangeArrowheads="1"/>
          </p:cNvSpPr>
          <p:nvPr>
            <p:ph type="body" sz="half" idx="1"/>
          </p:nvPr>
        </p:nvSpPr>
        <p:spPr>
          <a:xfrm>
            <a:off x="304800" y="1612900"/>
            <a:ext cx="4214813" cy="4913313"/>
          </a:xfrm>
        </p:spPr>
        <p:txBody>
          <a:bodyPr/>
          <a:lstStyle/>
          <a:p>
            <a:pPr marL="0" indent="0" eaLnBrk="1" hangingPunct="1">
              <a:defRPr/>
            </a:pPr>
            <a:r>
              <a:rPr lang="tr-TR" sz="2700" dirty="0"/>
              <a:t> </a:t>
            </a:r>
            <a:r>
              <a:rPr lang="en-US" sz="2700" dirty="0"/>
              <a:t>Gra</a:t>
            </a:r>
            <a:r>
              <a:rPr lang="tr-TR" sz="2700" dirty="0"/>
              <a:t>f</a:t>
            </a:r>
            <a:r>
              <a:rPr lang="en-US" sz="2700" dirty="0"/>
              <a:t>i</a:t>
            </a:r>
            <a:r>
              <a:rPr lang="tr-TR" sz="2700" dirty="0"/>
              <a:t>k</a:t>
            </a:r>
            <a:r>
              <a:rPr lang="en-US" sz="2700" dirty="0"/>
              <a:t> </a:t>
            </a:r>
            <a:r>
              <a:rPr lang="tr-TR" sz="2700" dirty="0"/>
              <a:t>Donanımı</a:t>
            </a:r>
            <a:endParaRPr lang="en-US" sz="2700" dirty="0"/>
          </a:p>
          <a:p>
            <a:pPr lvl="1" eaLnBrk="1" hangingPunct="1">
              <a:defRPr/>
            </a:pPr>
            <a:r>
              <a:rPr lang="tr-TR" sz="2200" dirty="0"/>
              <a:t>1980’lerde 640KB bellekle,</a:t>
            </a:r>
          </a:p>
          <a:p>
            <a:pPr lvl="1" eaLnBrk="1" hangingPunct="1">
              <a:defRPr/>
            </a:pPr>
            <a:r>
              <a:rPr lang="tr-TR" sz="2200" dirty="0"/>
              <a:t>Çerçeve tampon belleği</a:t>
            </a:r>
            <a:br>
              <a:rPr lang="tr-TR" sz="2200" dirty="0"/>
            </a:br>
            <a:r>
              <a:rPr lang="tr-TR" sz="2200" dirty="0"/>
              <a:t>(f</a:t>
            </a:r>
            <a:r>
              <a:rPr lang="en-US" sz="2200" dirty="0"/>
              <a:t>rame buffer</a:t>
            </a:r>
            <a:r>
              <a:rPr lang="tr-TR" sz="2200" dirty="0"/>
              <a:t>)</a:t>
            </a:r>
            <a:r>
              <a:rPr lang="en-US" sz="2200" dirty="0"/>
              <a:t> </a:t>
            </a:r>
            <a:r>
              <a:rPr lang="tr-TR" sz="2200" dirty="0"/>
              <a:t>ana bellekte</a:t>
            </a:r>
            <a:br>
              <a:rPr lang="tr-TR" sz="2200" dirty="0"/>
            </a:br>
            <a:r>
              <a:rPr lang="tr-TR" sz="2200" dirty="0"/>
              <a:t>bir yerlerdeydi.</a:t>
            </a:r>
            <a:endParaRPr lang="en-US" sz="2200" dirty="0"/>
          </a:p>
        </p:txBody>
      </p:sp>
      <p:sp>
        <p:nvSpPr>
          <p:cNvPr id="68612" name="Text Box 4"/>
          <p:cNvSpPr txBox="1">
            <a:spLocks noChangeArrowheads="1"/>
          </p:cNvSpPr>
          <p:nvPr/>
        </p:nvSpPr>
        <p:spPr bwMode="auto">
          <a:xfrm>
            <a:off x="3014663" y="5930900"/>
            <a:ext cx="2994025" cy="469900"/>
          </a:xfrm>
          <a:prstGeom prst="rect">
            <a:avLst/>
          </a:prstGeom>
          <a:solidFill>
            <a:schemeClr val="hlink"/>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S</a:t>
            </a:r>
            <a:r>
              <a:rPr lang="tr-TR" altLang="tr-TR" dirty="0">
                <a:latin typeface="Arial" charset="0"/>
              </a:rPr>
              <a:t>i</a:t>
            </a:r>
            <a:r>
              <a:rPr lang="en-US" altLang="tr-TR" dirty="0">
                <a:latin typeface="Arial" charset="0"/>
              </a:rPr>
              <a:t>stem </a:t>
            </a:r>
            <a:r>
              <a:rPr lang="tr-TR" altLang="tr-TR" dirty="0">
                <a:latin typeface="Arial" charset="0"/>
              </a:rPr>
              <a:t>Veri Hattı</a:t>
            </a:r>
            <a:endParaRPr lang="en-US" altLang="tr-TR" dirty="0">
              <a:latin typeface="Arial" charset="0"/>
            </a:endParaRPr>
          </a:p>
        </p:txBody>
      </p:sp>
      <p:sp>
        <p:nvSpPr>
          <p:cNvPr id="68613" name="Text Box 5"/>
          <p:cNvSpPr txBox="1">
            <a:spLocks noChangeArrowheads="1"/>
          </p:cNvSpPr>
          <p:nvPr/>
        </p:nvSpPr>
        <p:spPr bwMode="auto">
          <a:xfrm>
            <a:off x="2608263" y="4330700"/>
            <a:ext cx="1150937" cy="714375"/>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2000" dirty="0">
                <a:latin typeface="Arial" charset="0"/>
              </a:rPr>
              <a:t>CPU</a:t>
            </a:r>
            <a:br>
              <a:rPr lang="en-US" altLang="tr-TR" sz="2000" dirty="0">
                <a:latin typeface="Arial" charset="0"/>
              </a:rPr>
            </a:br>
            <a:endParaRPr lang="en-US" altLang="tr-TR" sz="2000" dirty="0">
              <a:latin typeface="Arial" charset="0"/>
            </a:endParaRPr>
          </a:p>
        </p:txBody>
      </p:sp>
      <p:sp>
        <p:nvSpPr>
          <p:cNvPr id="68614" name="Text Box 6"/>
          <p:cNvSpPr txBox="1">
            <a:spLocks noChangeArrowheads="1"/>
          </p:cNvSpPr>
          <p:nvPr/>
        </p:nvSpPr>
        <p:spPr bwMode="auto">
          <a:xfrm>
            <a:off x="5249863" y="4330700"/>
            <a:ext cx="1354137" cy="830997"/>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Video </a:t>
            </a:r>
            <a:r>
              <a:rPr lang="tr-TR" altLang="tr-TR" sz="1600" dirty="0">
                <a:latin typeface="Arial" charset="0"/>
              </a:rPr>
              <a:t>K</a:t>
            </a:r>
            <a:r>
              <a:rPr lang="en-US" altLang="tr-TR" sz="1600" dirty="0">
                <a:latin typeface="Arial" charset="0"/>
              </a:rPr>
              <a:t>ontrol</a:t>
            </a:r>
            <a:br>
              <a:rPr lang="tr-TR" altLang="tr-TR" sz="1600" dirty="0">
                <a:latin typeface="Arial" charset="0"/>
              </a:rPr>
            </a:br>
            <a:r>
              <a:rPr lang="tr-TR" altLang="tr-TR" sz="1600" dirty="0">
                <a:latin typeface="Arial" charset="0"/>
              </a:rPr>
              <a:t>Ünitesi</a:t>
            </a:r>
            <a:endParaRPr lang="en-US" altLang="tr-TR" sz="1600" dirty="0">
              <a:latin typeface="Arial" charset="0"/>
            </a:endParaRPr>
          </a:p>
        </p:txBody>
      </p:sp>
      <p:sp>
        <p:nvSpPr>
          <p:cNvPr id="68615" name="Text Box 7"/>
          <p:cNvSpPr txBox="1">
            <a:spLocks noChangeArrowheads="1"/>
          </p:cNvSpPr>
          <p:nvPr/>
        </p:nvSpPr>
        <p:spPr bwMode="auto">
          <a:xfrm>
            <a:off x="3894138" y="4330700"/>
            <a:ext cx="1219200" cy="707886"/>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2000" dirty="0">
                <a:latin typeface="Arial" charset="0"/>
              </a:rPr>
              <a:t>S</a:t>
            </a:r>
            <a:r>
              <a:rPr lang="tr-TR" altLang="tr-TR" sz="2000" dirty="0">
                <a:latin typeface="Arial" charset="0"/>
              </a:rPr>
              <a:t>i</a:t>
            </a:r>
            <a:r>
              <a:rPr lang="en-US" altLang="tr-TR" sz="2000" dirty="0">
                <a:latin typeface="Arial" charset="0"/>
              </a:rPr>
              <a:t>stem </a:t>
            </a:r>
            <a:r>
              <a:rPr lang="tr-TR" altLang="tr-TR" sz="2000" dirty="0">
                <a:latin typeface="Arial" charset="0"/>
              </a:rPr>
              <a:t>Belleği</a:t>
            </a:r>
            <a:endParaRPr lang="en-US" altLang="tr-TR" sz="2000" dirty="0">
              <a:latin typeface="Arial" charset="0"/>
            </a:endParaRPr>
          </a:p>
        </p:txBody>
      </p:sp>
      <p:sp>
        <p:nvSpPr>
          <p:cNvPr id="68616" name="Line 8"/>
          <p:cNvSpPr>
            <a:spLocks noChangeShapeType="1"/>
          </p:cNvSpPr>
          <p:nvPr/>
        </p:nvSpPr>
        <p:spPr bwMode="auto">
          <a:xfrm>
            <a:off x="3421063" y="5168900"/>
            <a:ext cx="0" cy="762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8617" name="Line 9"/>
          <p:cNvSpPr>
            <a:spLocks noChangeShapeType="1"/>
          </p:cNvSpPr>
          <p:nvPr/>
        </p:nvSpPr>
        <p:spPr bwMode="auto">
          <a:xfrm>
            <a:off x="4503738" y="5168900"/>
            <a:ext cx="0" cy="762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8618" name="Line 10"/>
          <p:cNvSpPr>
            <a:spLocks noChangeShapeType="1"/>
          </p:cNvSpPr>
          <p:nvPr/>
        </p:nvSpPr>
        <p:spPr bwMode="auto">
          <a:xfrm>
            <a:off x="5656263" y="5168900"/>
            <a:ext cx="0" cy="762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8619" name="Line 11"/>
          <p:cNvSpPr>
            <a:spLocks noChangeShapeType="1"/>
          </p:cNvSpPr>
          <p:nvPr/>
        </p:nvSpPr>
        <p:spPr bwMode="auto">
          <a:xfrm flipH="1">
            <a:off x="6604000" y="4711700"/>
            <a:ext cx="6778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dirty="0"/>
          </a:p>
        </p:txBody>
      </p:sp>
      <p:sp useBgFill="1">
        <p:nvSpPr>
          <p:cNvPr id="68620" name="AutoShape 12"/>
          <p:cNvSpPr>
            <a:spLocks noChangeArrowheads="1"/>
          </p:cNvSpPr>
          <p:nvPr/>
        </p:nvSpPr>
        <p:spPr bwMode="auto">
          <a:xfrm>
            <a:off x="7281863" y="4025900"/>
            <a:ext cx="1557337" cy="1295400"/>
          </a:xfrm>
          <a:prstGeom prst="roundRect">
            <a:avLst>
              <a:gd name="adj" fmla="val 16667"/>
            </a:avLst>
          </a:prstGeom>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21" name="Text Box 13"/>
          <p:cNvSpPr txBox="1">
            <a:spLocks noChangeArrowheads="1"/>
          </p:cNvSpPr>
          <p:nvPr/>
        </p:nvSpPr>
        <p:spPr bwMode="auto">
          <a:xfrm>
            <a:off x="7551738" y="4406900"/>
            <a:ext cx="1212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Monit</a:t>
            </a:r>
            <a:r>
              <a:rPr lang="tr-TR" altLang="tr-TR" dirty="0">
                <a:latin typeface="Arial" charset="0"/>
              </a:rPr>
              <a:t>ö</a:t>
            </a:r>
            <a:r>
              <a:rPr lang="en-US" altLang="tr-TR" dirty="0">
                <a:latin typeface="Arial" charset="0"/>
              </a:rPr>
              <a:t>r</a:t>
            </a:r>
          </a:p>
        </p:txBody>
      </p:sp>
      <p:sp>
        <p:nvSpPr>
          <p:cNvPr id="68622" name="Text Box 14"/>
          <p:cNvSpPr txBox="1">
            <a:spLocks noChangeArrowheads="1"/>
          </p:cNvSpPr>
          <p:nvPr/>
        </p:nvSpPr>
        <p:spPr bwMode="auto">
          <a:xfrm>
            <a:off x="6129337" y="2501900"/>
            <a:ext cx="1931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Frame buffer</a:t>
            </a:r>
          </a:p>
        </p:txBody>
      </p:sp>
      <p:grpSp>
        <p:nvGrpSpPr>
          <p:cNvPr id="68623" name="Group 15"/>
          <p:cNvGrpSpPr>
            <a:grpSpLocks/>
          </p:cNvGrpSpPr>
          <p:nvPr/>
        </p:nvGrpSpPr>
        <p:grpSpPr bwMode="auto">
          <a:xfrm>
            <a:off x="3962400" y="1892300"/>
            <a:ext cx="2032000" cy="1676400"/>
            <a:chOff x="2280" y="3024"/>
            <a:chExt cx="1440" cy="1056"/>
          </a:xfrm>
        </p:grpSpPr>
        <p:grpSp>
          <p:nvGrpSpPr>
            <p:cNvPr id="68626" name="Group 16"/>
            <p:cNvGrpSpPr>
              <a:grpSpLocks/>
            </p:cNvGrpSpPr>
            <p:nvPr/>
          </p:nvGrpSpPr>
          <p:grpSpPr bwMode="auto">
            <a:xfrm>
              <a:off x="2280" y="3024"/>
              <a:ext cx="1440" cy="1056"/>
              <a:chOff x="1416" y="3024"/>
              <a:chExt cx="1440" cy="1056"/>
            </a:xfrm>
          </p:grpSpPr>
          <p:sp>
            <p:nvSpPr>
              <p:cNvPr id="68641" name="AutoShape 17"/>
              <p:cNvSpPr>
                <a:spLocks noChangeArrowheads="1"/>
              </p:cNvSpPr>
              <p:nvPr/>
            </p:nvSpPr>
            <p:spPr bwMode="auto">
              <a:xfrm>
                <a:off x="1416" y="3024"/>
                <a:ext cx="1440" cy="1056"/>
              </a:xfrm>
              <a:prstGeom prst="roundRect">
                <a:avLst>
                  <a:gd name="adj" fmla="val 16667"/>
                </a:avLst>
              </a:prstGeom>
              <a:pattFill prst="lgGrid">
                <a:fgClr>
                  <a:schemeClr val="accent1"/>
                </a:fgClr>
                <a:bgClr>
                  <a:schemeClr val="bg1"/>
                </a:bgClr>
              </a:patt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42" name="Line 18"/>
              <p:cNvSpPr>
                <a:spLocks noChangeShapeType="1"/>
              </p:cNvSpPr>
              <p:nvPr/>
            </p:nvSpPr>
            <p:spPr bwMode="auto">
              <a:xfrm>
                <a:off x="1656" y="3264"/>
                <a:ext cx="864" cy="528"/>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dirty="0"/>
              </a:p>
            </p:txBody>
          </p:sp>
        </p:grpSp>
        <p:sp>
          <p:nvSpPr>
            <p:cNvPr id="68627" name="Rectangle 19"/>
            <p:cNvSpPr>
              <a:spLocks noChangeArrowheads="1"/>
            </p:cNvSpPr>
            <p:nvPr/>
          </p:nvSpPr>
          <p:spPr bwMode="auto">
            <a:xfrm>
              <a:off x="2544" y="32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28" name="Rectangle 20"/>
            <p:cNvSpPr>
              <a:spLocks noChangeArrowheads="1"/>
            </p:cNvSpPr>
            <p:nvPr/>
          </p:nvSpPr>
          <p:spPr bwMode="auto">
            <a:xfrm>
              <a:off x="2472" y="32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29" name="Rectangle 21"/>
            <p:cNvSpPr>
              <a:spLocks noChangeArrowheads="1"/>
            </p:cNvSpPr>
            <p:nvPr/>
          </p:nvSpPr>
          <p:spPr bwMode="auto">
            <a:xfrm>
              <a:off x="2608" y="33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0" name="Rectangle 22"/>
            <p:cNvSpPr>
              <a:spLocks noChangeArrowheads="1"/>
            </p:cNvSpPr>
            <p:nvPr/>
          </p:nvSpPr>
          <p:spPr bwMode="auto">
            <a:xfrm>
              <a:off x="2672" y="33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1" name="Rectangle 23"/>
            <p:cNvSpPr>
              <a:spLocks noChangeArrowheads="1"/>
            </p:cNvSpPr>
            <p:nvPr/>
          </p:nvSpPr>
          <p:spPr bwMode="auto">
            <a:xfrm>
              <a:off x="2744" y="3384"/>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2" name="Rectangle 24"/>
            <p:cNvSpPr>
              <a:spLocks noChangeArrowheads="1"/>
            </p:cNvSpPr>
            <p:nvPr/>
          </p:nvSpPr>
          <p:spPr bwMode="auto">
            <a:xfrm>
              <a:off x="2808" y="34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3" name="Rectangle 25"/>
            <p:cNvSpPr>
              <a:spLocks noChangeArrowheads="1"/>
            </p:cNvSpPr>
            <p:nvPr/>
          </p:nvSpPr>
          <p:spPr bwMode="auto">
            <a:xfrm>
              <a:off x="2864" y="35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4" name="Rectangle 26"/>
            <p:cNvSpPr>
              <a:spLocks noChangeArrowheads="1"/>
            </p:cNvSpPr>
            <p:nvPr/>
          </p:nvSpPr>
          <p:spPr bwMode="auto">
            <a:xfrm>
              <a:off x="2936" y="35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5" name="Rectangle 27"/>
            <p:cNvSpPr>
              <a:spLocks noChangeArrowheads="1"/>
            </p:cNvSpPr>
            <p:nvPr/>
          </p:nvSpPr>
          <p:spPr bwMode="auto">
            <a:xfrm>
              <a:off x="3000" y="35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6" name="Rectangle 28"/>
            <p:cNvSpPr>
              <a:spLocks noChangeArrowheads="1"/>
            </p:cNvSpPr>
            <p:nvPr/>
          </p:nvSpPr>
          <p:spPr bwMode="auto">
            <a:xfrm>
              <a:off x="3072" y="3584"/>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7" name="Rectangle 29"/>
            <p:cNvSpPr>
              <a:spLocks noChangeArrowheads="1"/>
            </p:cNvSpPr>
            <p:nvPr/>
          </p:nvSpPr>
          <p:spPr bwMode="auto">
            <a:xfrm>
              <a:off x="3128" y="3640"/>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8" name="Rectangle 30"/>
            <p:cNvSpPr>
              <a:spLocks noChangeArrowheads="1"/>
            </p:cNvSpPr>
            <p:nvPr/>
          </p:nvSpPr>
          <p:spPr bwMode="auto">
            <a:xfrm>
              <a:off x="3192" y="36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39" name="Rectangle 31"/>
            <p:cNvSpPr>
              <a:spLocks noChangeArrowheads="1"/>
            </p:cNvSpPr>
            <p:nvPr/>
          </p:nvSpPr>
          <p:spPr bwMode="auto">
            <a:xfrm>
              <a:off x="3264" y="37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8640" name="Rectangle 32"/>
            <p:cNvSpPr>
              <a:spLocks noChangeArrowheads="1"/>
            </p:cNvSpPr>
            <p:nvPr/>
          </p:nvSpPr>
          <p:spPr bwMode="auto">
            <a:xfrm>
              <a:off x="3328" y="37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grpSp>
      <p:sp>
        <p:nvSpPr>
          <p:cNvPr id="68624" name="Line 33"/>
          <p:cNvSpPr>
            <a:spLocks noChangeShapeType="1"/>
          </p:cNvSpPr>
          <p:nvPr/>
        </p:nvSpPr>
        <p:spPr bwMode="auto">
          <a:xfrm flipV="1">
            <a:off x="4640263" y="3581400"/>
            <a:ext cx="1150937"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68625" name="Line 34"/>
          <p:cNvSpPr>
            <a:spLocks noChangeShapeType="1"/>
          </p:cNvSpPr>
          <p:nvPr/>
        </p:nvSpPr>
        <p:spPr bwMode="auto">
          <a:xfrm flipH="1" flipV="1">
            <a:off x="3962400" y="3416300"/>
            <a:ext cx="406400" cy="927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35" name="Slide Number Placeholder 1">
            <a:extLst>
              <a:ext uri="{FF2B5EF4-FFF2-40B4-BE49-F238E27FC236}">
                <a16:creationId xmlns:a16="http://schemas.microsoft.com/office/drawing/2014/main" id="{FF71A387-D064-4C3F-90C4-D35463D0E640}"/>
              </a:ext>
            </a:extLst>
          </p:cNvPr>
          <p:cNvSpPr txBox="1">
            <a:spLocks/>
          </p:cNvSpPr>
          <p:nvPr/>
        </p:nvSpPr>
        <p:spPr>
          <a:xfrm>
            <a:off x="6588224" y="6356350"/>
            <a:ext cx="2126304" cy="36576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FEED06-A45B-49F7-A4E7-E4A0A60926E4}" type="slidenum">
              <a:rPr lang="tr-TR" sz="1400" smtClean="0"/>
              <a:pPr algn="r"/>
              <a:t>65</a:t>
            </a:fld>
            <a:endParaRPr lang="tr-TR" sz="1400" dirty="0"/>
          </a:p>
        </p:txBody>
      </p:sp>
    </p:spTree>
    <p:extLst>
      <p:ext uri="{BB962C8B-B14F-4D97-AF65-F5344CB8AC3E}">
        <p14:creationId xmlns:p14="http://schemas.microsoft.com/office/powerpoint/2010/main" val="2774884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tr-TR" dirty="0"/>
              <a:t>Video </a:t>
            </a:r>
            <a:r>
              <a:rPr lang="tr-TR" altLang="tr-TR" dirty="0"/>
              <a:t>Kontrol Ünitesi</a:t>
            </a:r>
            <a:endParaRPr lang="en-US" altLang="tr-TR" dirty="0"/>
          </a:p>
        </p:txBody>
      </p:sp>
      <p:sp>
        <p:nvSpPr>
          <p:cNvPr id="225283" name="Rectangle 3"/>
          <p:cNvSpPr>
            <a:spLocks noGrp="1" noChangeArrowheads="1"/>
          </p:cNvSpPr>
          <p:nvPr>
            <p:ph type="body" idx="1"/>
          </p:nvPr>
        </p:nvSpPr>
        <p:spPr>
          <a:xfrm>
            <a:off x="311845" y="1219200"/>
            <a:ext cx="4260155" cy="4937760"/>
          </a:xfrm>
        </p:spPr>
        <p:txBody>
          <a:bodyPr/>
          <a:lstStyle/>
          <a:p>
            <a:pPr marL="0" indent="0">
              <a:defRPr/>
            </a:pPr>
            <a:r>
              <a:rPr lang="tr-TR" sz="2700" dirty="0"/>
              <a:t> </a:t>
            </a:r>
            <a:r>
              <a:rPr lang="en-US" sz="2700" dirty="0"/>
              <a:t>Gra</a:t>
            </a:r>
            <a:r>
              <a:rPr lang="tr-TR" sz="2700" dirty="0"/>
              <a:t>f</a:t>
            </a:r>
            <a:r>
              <a:rPr lang="en-US" sz="2700" dirty="0"/>
              <a:t>i</a:t>
            </a:r>
            <a:r>
              <a:rPr lang="tr-TR" sz="2700" dirty="0"/>
              <a:t>k</a:t>
            </a:r>
            <a:r>
              <a:rPr lang="en-US" sz="2700" dirty="0"/>
              <a:t> </a:t>
            </a:r>
            <a:r>
              <a:rPr lang="tr-TR" sz="2700" dirty="0"/>
              <a:t>Donanımı</a:t>
            </a:r>
            <a:endParaRPr lang="en-US" sz="2700" dirty="0"/>
          </a:p>
          <a:p>
            <a:pPr lvl="1">
              <a:defRPr/>
            </a:pPr>
            <a:r>
              <a:rPr lang="tr-TR" sz="2200" dirty="0"/>
              <a:t>1990’larda 1MB bellekle,</a:t>
            </a:r>
          </a:p>
          <a:p>
            <a:pPr lvl="1">
              <a:defRPr/>
            </a:pPr>
            <a:r>
              <a:rPr lang="tr-TR" sz="2200" dirty="0"/>
              <a:t>Çerçeve tampon belleği</a:t>
            </a:r>
            <a:br>
              <a:rPr lang="tr-TR" sz="2200" dirty="0"/>
            </a:br>
            <a:r>
              <a:rPr lang="tr-TR" sz="2200" dirty="0"/>
              <a:t>(f</a:t>
            </a:r>
            <a:r>
              <a:rPr lang="en-US" sz="2200" dirty="0"/>
              <a:t>rame buffer</a:t>
            </a:r>
            <a:r>
              <a:rPr lang="tr-TR" sz="2200" dirty="0"/>
              <a:t>)</a:t>
            </a:r>
            <a:r>
              <a:rPr lang="en-US" sz="2200" dirty="0"/>
              <a:t> </a:t>
            </a:r>
            <a:r>
              <a:rPr lang="tr-TR" sz="2200" dirty="0"/>
              <a:t>ana bellekte</a:t>
            </a:r>
            <a:br>
              <a:rPr lang="tr-TR" sz="2200" dirty="0"/>
            </a:br>
            <a:r>
              <a:rPr lang="tr-TR" sz="2200" dirty="0"/>
              <a:t>sabit bir yerdeydi.</a:t>
            </a:r>
            <a:endParaRPr lang="en-US" sz="2200" dirty="0"/>
          </a:p>
        </p:txBody>
      </p:sp>
      <p:sp>
        <p:nvSpPr>
          <p:cNvPr id="69636" name="Text Box 4"/>
          <p:cNvSpPr txBox="1">
            <a:spLocks noChangeArrowheads="1"/>
          </p:cNvSpPr>
          <p:nvPr/>
        </p:nvSpPr>
        <p:spPr bwMode="auto">
          <a:xfrm>
            <a:off x="3014663" y="5930900"/>
            <a:ext cx="2994025" cy="469900"/>
          </a:xfrm>
          <a:prstGeom prst="rect">
            <a:avLst/>
          </a:prstGeom>
          <a:solidFill>
            <a:schemeClr val="hlink"/>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S</a:t>
            </a:r>
            <a:r>
              <a:rPr lang="tr-TR" altLang="tr-TR" dirty="0">
                <a:latin typeface="Arial" charset="0"/>
              </a:rPr>
              <a:t>i</a:t>
            </a:r>
            <a:r>
              <a:rPr lang="en-US" altLang="tr-TR" dirty="0">
                <a:latin typeface="Arial" charset="0"/>
              </a:rPr>
              <a:t>stem </a:t>
            </a:r>
            <a:r>
              <a:rPr lang="tr-TR" altLang="tr-TR" dirty="0">
                <a:latin typeface="Arial" charset="0"/>
              </a:rPr>
              <a:t>Veri Hattı</a:t>
            </a:r>
            <a:endParaRPr lang="en-US" altLang="tr-TR" dirty="0">
              <a:latin typeface="Arial" charset="0"/>
            </a:endParaRPr>
          </a:p>
        </p:txBody>
      </p:sp>
      <p:sp>
        <p:nvSpPr>
          <p:cNvPr id="69637" name="Text Box 5"/>
          <p:cNvSpPr txBox="1">
            <a:spLocks noChangeArrowheads="1"/>
          </p:cNvSpPr>
          <p:nvPr/>
        </p:nvSpPr>
        <p:spPr bwMode="auto">
          <a:xfrm>
            <a:off x="1998663" y="4330700"/>
            <a:ext cx="1150937" cy="838200"/>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CPU</a:t>
            </a:r>
            <a:br>
              <a:rPr lang="en-US" altLang="tr-TR" sz="1600" dirty="0">
                <a:latin typeface="Arial" charset="0"/>
              </a:rPr>
            </a:br>
            <a:endParaRPr lang="en-US" altLang="tr-TR" sz="1600" dirty="0">
              <a:latin typeface="Arial" charset="0"/>
            </a:endParaRPr>
          </a:p>
          <a:p>
            <a:pPr algn="ctr"/>
            <a:endParaRPr lang="en-US" altLang="tr-TR" sz="1600" dirty="0">
              <a:latin typeface="Arial" charset="0"/>
            </a:endParaRPr>
          </a:p>
        </p:txBody>
      </p:sp>
      <p:sp>
        <p:nvSpPr>
          <p:cNvPr id="69638" name="Text Box 6"/>
          <p:cNvSpPr txBox="1">
            <a:spLocks noChangeArrowheads="1"/>
          </p:cNvSpPr>
          <p:nvPr/>
        </p:nvSpPr>
        <p:spPr bwMode="auto">
          <a:xfrm>
            <a:off x="5519738" y="4330700"/>
            <a:ext cx="1084262" cy="830997"/>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Video </a:t>
            </a:r>
            <a:r>
              <a:rPr lang="tr-TR" altLang="tr-TR" sz="1600" dirty="0">
                <a:latin typeface="Arial" charset="0"/>
              </a:rPr>
              <a:t>K</a:t>
            </a:r>
            <a:r>
              <a:rPr lang="en-US" altLang="tr-TR" sz="1600" dirty="0">
                <a:latin typeface="Arial" charset="0"/>
              </a:rPr>
              <a:t>ontrol</a:t>
            </a:r>
            <a:br>
              <a:rPr lang="tr-TR" altLang="tr-TR" sz="1600" dirty="0">
                <a:latin typeface="Arial" charset="0"/>
              </a:rPr>
            </a:br>
            <a:r>
              <a:rPr lang="tr-TR" altLang="tr-TR" sz="1600" dirty="0">
                <a:latin typeface="Arial" charset="0"/>
              </a:rPr>
              <a:t>Ünitesi</a:t>
            </a:r>
            <a:endParaRPr lang="en-US" altLang="tr-TR" sz="1600" dirty="0">
              <a:latin typeface="Arial" charset="0"/>
            </a:endParaRPr>
          </a:p>
        </p:txBody>
      </p:sp>
      <p:sp>
        <p:nvSpPr>
          <p:cNvPr id="69639" name="Text Box 7"/>
          <p:cNvSpPr txBox="1">
            <a:spLocks noChangeArrowheads="1"/>
          </p:cNvSpPr>
          <p:nvPr/>
        </p:nvSpPr>
        <p:spPr bwMode="auto">
          <a:xfrm>
            <a:off x="3352800" y="4330700"/>
            <a:ext cx="947738" cy="838200"/>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S</a:t>
            </a:r>
            <a:r>
              <a:rPr lang="tr-TR" altLang="tr-TR" sz="1600" dirty="0">
                <a:latin typeface="Arial" charset="0"/>
              </a:rPr>
              <a:t>i</a:t>
            </a:r>
            <a:r>
              <a:rPr lang="en-US" altLang="tr-TR" sz="1600" dirty="0">
                <a:latin typeface="Arial" charset="0"/>
              </a:rPr>
              <a:t>stem </a:t>
            </a:r>
            <a:r>
              <a:rPr lang="tr-TR" altLang="tr-TR" sz="1600" dirty="0">
                <a:latin typeface="Arial" charset="0"/>
              </a:rPr>
              <a:t>Belleği</a:t>
            </a:r>
            <a:endParaRPr lang="en-US" altLang="tr-TR" sz="1600" dirty="0">
              <a:latin typeface="Arial" charset="0"/>
            </a:endParaRPr>
          </a:p>
          <a:p>
            <a:pPr algn="ctr"/>
            <a:endParaRPr lang="en-US" altLang="tr-TR" sz="1600" dirty="0">
              <a:latin typeface="Arial" charset="0"/>
            </a:endParaRPr>
          </a:p>
        </p:txBody>
      </p:sp>
      <p:sp>
        <p:nvSpPr>
          <p:cNvPr id="69640" name="Line 8"/>
          <p:cNvSpPr>
            <a:spLocks noChangeShapeType="1"/>
          </p:cNvSpPr>
          <p:nvPr/>
        </p:nvSpPr>
        <p:spPr bwMode="auto">
          <a:xfrm>
            <a:off x="3081338" y="5334000"/>
            <a:ext cx="0" cy="5969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9641" name="Line 9"/>
          <p:cNvSpPr>
            <a:spLocks noChangeShapeType="1"/>
          </p:cNvSpPr>
          <p:nvPr/>
        </p:nvSpPr>
        <p:spPr bwMode="auto">
          <a:xfrm>
            <a:off x="4300538" y="5257800"/>
            <a:ext cx="0" cy="6731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9642" name="Line 10"/>
          <p:cNvSpPr>
            <a:spLocks noChangeShapeType="1"/>
          </p:cNvSpPr>
          <p:nvPr/>
        </p:nvSpPr>
        <p:spPr bwMode="auto">
          <a:xfrm>
            <a:off x="5859463" y="5257800"/>
            <a:ext cx="0" cy="6731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69643" name="Line 11"/>
          <p:cNvSpPr>
            <a:spLocks noChangeShapeType="1"/>
          </p:cNvSpPr>
          <p:nvPr/>
        </p:nvSpPr>
        <p:spPr bwMode="auto">
          <a:xfrm flipH="1">
            <a:off x="6604000" y="4711700"/>
            <a:ext cx="6778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dirty="0"/>
          </a:p>
        </p:txBody>
      </p:sp>
      <p:sp useBgFill="1">
        <p:nvSpPr>
          <p:cNvPr id="69644" name="AutoShape 12"/>
          <p:cNvSpPr>
            <a:spLocks noChangeArrowheads="1"/>
          </p:cNvSpPr>
          <p:nvPr/>
        </p:nvSpPr>
        <p:spPr bwMode="auto">
          <a:xfrm>
            <a:off x="7281863" y="4025900"/>
            <a:ext cx="1557337" cy="1295400"/>
          </a:xfrm>
          <a:prstGeom prst="roundRect">
            <a:avLst>
              <a:gd name="adj" fmla="val 16667"/>
            </a:avLst>
          </a:prstGeom>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45" name="Text Box 13"/>
          <p:cNvSpPr txBox="1">
            <a:spLocks noChangeArrowheads="1"/>
          </p:cNvSpPr>
          <p:nvPr/>
        </p:nvSpPr>
        <p:spPr bwMode="auto">
          <a:xfrm>
            <a:off x="7551738" y="4406900"/>
            <a:ext cx="1212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Monit</a:t>
            </a:r>
            <a:r>
              <a:rPr lang="tr-TR" altLang="tr-TR" dirty="0">
                <a:latin typeface="Arial" charset="0"/>
              </a:rPr>
              <a:t>ö</a:t>
            </a:r>
            <a:r>
              <a:rPr lang="en-US" altLang="tr-TR" dirty="0">
                <a:latin typeface="Arial" charset="0"/>
              </a:rPr>
              <a:t>r</a:t>
            </a:r>
          </a:p>
        </p:txBody>
      </p:sp>
      <p:grpSp>
        <p:nvGrpSpPr>
          <p:cNvPr id="69646" name="Group 14"/>
          <p:cNvGrpSpPr>
            <a:grpSpLocks/>
          </p:cNvGrpSpPr>
          <p:nvPr/>
        </p:nvGrpSpPr>
        <p:grpSpPr bwMode="auto">
          <a:xfrm>
            <a:off x="4437063" y="1892300"/>
            <a:ext cx="2032000" cy="1676400"/>
            <a:chOff x="2280" y="3024"/>
            <a:chExt cx="1440" cy="1056"/>
          </a:xfrm>
        </p:grpSpPr>
        <p:grpSp>
          <p:nvGrpSpPr>
            <p:cNvPr id="69652" name="Group 15"/>
            <p:cNvGrpSpPr>
              <a:grpSpLocks/>
            </p:cNvGrpSpPr>
            <p:nvPr/>
          </p:nvGrpSpPr>
          <p:grpSpPr bwMode="auto">
            <a:xfrm>
              <a:off x="2280" y="3024"/>
              <a:ext cx="1440" cy="1056"/>
              <a:chOff x="1416" y="3024"/>
              <a:chExt cx="1440" cy="1056"/>
            </a:xfrm>
          </p:grpSpPr>
          <p:sp>
            <p:nvSpPr>
              <p:cNvPr id="69667" name="AutoShape 16"/>
              <p:cNvSpPr>
                <a:spLocks noChangeArrowheads="1"/>
              </p:cNvSpPr>
              <p:nvPr/>
            </p:nvSpPr>
            <p:spPr bwMode="auto">
              <a:xfrm>
                <a:off x="1416" y="3024"/>
                <a:ext cx="1440" cy="1056"/>
              </a:xfrm>
              <a:prstGeom prst="roundRect">
                <a:avLst>
                  <a:gd name="adj" fmla="val 16667"/>
                </a:avLst>
              </a:prstGeom>
              <a:pattFill prst="lgGrid">
                <a:fgClr>
                  <a:schemeClr val="accent1"/>
                </a:fgClr>
                <a:bgClr>
                  <a:schemeClr val="bg1"/>
                </a:bgClr>
              </a:patt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8" name="Line 17"/>
              <p:cNvSpPr>
                <a:spLocks noChangeShapeType="1"/>
              </p:cNvSpPr>
              <p:nvPr/>
            </p:nvSpPr>
            <p:spPr bwMode="auto">
              <a:xfrm>
                <a:off x="1656" y="3264"/>
                <a:ext cx="864" cy="528"/>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dirty="0"/>
              </a:p>
            </p:txBody>
          </p:sp>
        </p:grpSp>
        <p:sp>
          <p:nvSpPr>
            <p:cNvPr id="69653" name="Rectangle 18"/>
            <p:cNvSpPr>
              <a:spLocks noChangeArrowheads="1"/>
            </p:cNvSpPr>
            <p:nvPr/>
          </p:nvSpPr>
          <p:spPr bwMode="auto">
            <a:xfrm>
              <a:off x="2544" y="32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4" name="Rectangle 19"/>
            <p:cNvSpPr>
              <a:spLocks noChangeArrowheads="1"/>
            </p:cNvSpPr>
            <p:nvPr/>
          </p:nvSpPr>
          <p:spPr bwMode="auto">
            <a:xfrm>
              <a:off x="2472" y="32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5" name="Rectangle 20"/>
            <p:cNvSpPr>
              <a:spLocks noChangeArrowheads="1"/>
            </p:cNvSpPr>
            <p:nvPr/>
          </p:nvSpPr>
          <p:spPr bwMode="auto">
            <a:xfrm>
              <a:off x="2608" y="33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6" name="Rectangle 21"/>
            <p:cNvSpPr>
              <a:spLocks noChangeArrowheads="1"/>
            </p:cNvSpPr>
            <p:nvPr/>
          </p:nvSpPr>
          <p:spPr bwMode="auto">
            <a:xfrm>
              <a:off x="2672" y="33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7" name="Rectangle 22"/>
            <p:cNvSpPr>
              <a:spLocks noChangeArrowheads="1"/>
            </p:cNvSpPr>
            <p:nvPr/>
          </p:nvSpPr>
          <p:spPr bwMode="auto">
            <a:xfrm>
              <a:off x="2744" y="3384"/>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8" name="Rectangle 23"/>
            <p:cNvSpPr>
              <a:spLocks noChangeArrowheads="1"/>
            </p:cNvSpPr>
            <p:nvPr/>
          </p:nvSpPr>
          <p:spPr bwMode="auto">
            <a:xfrm>
              <a:off x="2808" y="34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59" name="Rectangle 24"/>
            <p:cNvSpPr>
              <a:spLocks noChangeArrowheads="1"/>
            </p:cNvSpPr>
            <p:nvPr/>
          </p:nvSpPr>
          <p:spPr bwMode="auto">
            <a:xfrm>
              <a:off x="2864" y="35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0" name="Rectangle 25"/>
            <p:cNvSpPr>
              <a:spLocks noChangeArrowheads="1"/>
            </p:cNvSpPr>
            <p:nvPr/>
          </p:nvSpPr>
          <p:spPr bwMode="auto">
            <a:xfrm>
              <a:off x="2936" y="35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1" name="Rectangle 26"/>
            <p:cNvSpPr>
              <a:spLocks noChangeArrowheads="1"/>
            </p:cNvSpPr>
            <p:nvPr/>
          </p:nvSpPr>
          <p:spPr bwMode="auto">
            <a:xfrm>
              <a:off x="3000" y="35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2" name="Rectangle 27"/>
            <p:cNvSpPr>
              <a:spLocks noChangeArrowheads="1"/>
            </p:cNvSpPr>
            <p:nvPr/>
          </p:nvSpPr>
          <p:spPr bwMode="auto">
            <a:xfrm>
              <a:off x="3072" y="3584"/>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3" name="Rectangle 28"/>
            <p:cNvSpPr>
              <a:spLocks noChangeArrowheads="1"/>
            </p:cNvSpPr>
            <p:nvPr/>
          </p:nvSpPr>
          <p:spPr bwMode="auto">
            <a:xfrm>
              <a:off x="3128" y="3640"/>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4" name="Rectangle 29"/>
            <p:cNvSpPr>
              <a:spLocks noChangeArrowheads="1"/>
            </p:cNvSpPr>
            <p:nvPr/>
          </p:nvSpPr>
          <p:spPr bwMode="auto">
            <a:xfrm>
              <a:off x="3192" y="36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5" name="Rectangle 30"/>
            <p:cNvSpPr>
              <a:spLocks noChangeArrowheads="1"/>
            </p:cNvSpPr>
            <p:nvPr/>
          </p:nvSpPr>
          <p:spPr bwMode="auto">
            <a:xfrm>
              <a:off x="3264" y="37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69666" name="Rectangle 31"/>
            <p:cNvSpPr>
              <a:spLocks noChangeArrowheads="1"/>
            </p:cNvSpPr>
            <p:nvPr/>
          </p:nvSpPr>
          <p:spPr bwMode="auto">
            <a:xfrm>
              <a:off x="3328" y="37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grpSp>
      <p:sp>
        <p:nvSpPr>
          <p:cNvPr id="69647" name="Line 32"/>
          <p:cNvSpPr>
            <a:spLocks noChangeShapeType="1"/>
          </p:cNvSpPr>
          <p:nvPr/>
        </p:nvSpPr>
        <p:spPr bwMode="auto">
          <a:xfrm flipV="1">
            <a:off x="5113338" y="3568700"/>
            <a:ext cx="1287462" cy="698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69648" name="Line 33"/>
          <p:cNvSpPr>
            <a:spLocks noChangeShapeType="1"/>
          </p:cNvSpPr>
          <p:nvPr/>
        </p:nvSpPr>
        <p:spPr bwMode="auto">
          <a:xfrm flipV="1">
            <a:off x="4368800" y="3416300"/>
            <a:ext cx="68263" cy="85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69649" name="Text Box 34"/>
          <p:cNvSpPr txBox="1">
            <a:spLocks noChangeArrowheads="1"/>
          </p:cNvSpPr>
          <p:nvPr/>
        </p:nvSpPr>
        <p:spPr bwMode="auto">
          <a:xfrm>
            <a:off x="6604000" y="2501900"/>
            <a:ext cx="1940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Frame buffer</a:t>
            </a:r>
          </a:p>
        </p:txBody>
      </p:sp>
      <p:sp>
        <p:nvSpPr>
          <p:cNvPr id="69650" name="Text Box 35"/>
          <p:cNvSpPr txBox="1">
            <a:spLocks noChangeArrowheads="1"/>
          </p:cNvSpPr>
          <p:nvPr/>
        </p:nvSpPr>
        <p:spPr bwMode="auto">
          <a:xfrm>
            <a:off x="4300538" y="4330700"/>
            <a:ext cx="812800" cy="838200"/>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Frame</a:t>
            </a:r>
          </a:p>
          <a:p>
            <a:pPr algn="ctr"/>
            <a:r>
              <a:rPr lang="en-US" altLang="tr-TR" sz="1600" dirty="0">
                <a:latin typeface="Arial" charset="0"/>
              </a:rPr>
              <a:t>Buffer</a:t>
            </a:r>
          </a:p>
          <a:p>
            <a:pPr algn="ctr"/>
            <a:endParaRPr lang="en-US" altLang="tr-TR" sz="1600" dirty="0">
              <a:latin typeface="Arial" charset="0"/>
            </a:endParaRPr>
          </a:p>
        </p:txBody>
      </p:sp>
      <p:sp>
        <p:nvSpPr>
          <p:cNvPr id="69651" name="Line 36"/>
          <p:cNvSpPr>
            <a:spLocks noChangeShapeType="1"/>
          </p:cNvSpPr>
          <p:nvPr/>
        </p:nvSpPr>
        <p:spPr bwMode="auto">
          <a:xfrm flipH="1">
            <a:off x="5113338" y="4724400"/>
            <a:ext cx="339725"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tr-TR" dirty="0"/>
          </a:p>
        </p:txBody>
      </p:sp>
      <p:sp>
        <p:nvSpPr>
          <p:cNvPr id="2" name="Slide Number Placeholder 1"/>
          <p:cNvSpPr>
            <a:spLocks noGrp="1"/>
          </p:cNvSpPr>
          <p:nvPr>
            <p:ph type="sldNum" sz="quarter" idx="12"/>
          </p:nvPr>
        </p:nvSpPr>
        <p:spPr>
          <a:xfrm>
            <a:off x="6588224" y="6375608"/>
            <a:ext cx="2126304" cy="365760"/>
          </a:xfrm>
        </p:spPr>
        <p:txBody>
          <a:bodyPr/>
          <a:lstStyle/>
          <a:p>
            <a:fld id="{E6FEED06-A45B-49F7-A4E7-E4A0A60926E4}" type="slidenum">
              <a:rPr lang="tr-TR" smtClean="0"/>
              <a:t>66</a:t>
            </a:fld>
            <a:endParaRPr lang="tr-TR" dirty="0"/>
          </a:p>
        </p:txBody>
      </p:sp>
    </p:spTree>
    <p:extLst>
      <p:ext uri="{BB962C8B-B14F-4D97-AF65-F5344CB8AC3E}">
        <p14:creationId xmlns:p14="http://schemas.microsoft.com/office/powerpoint/2010/main" val="2657434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a:lstStyle/>
          <a:p>
            <a:r>
              <a:rPr lang="en-US" altLang="tr-TR" dirty="0"/>
              <a:t>Video </a:t>
            </a:r>
            <a:r>
              <a:rPr lang="tr-TR" altLang="tr-TR" dirty="0"/>
              <a:t>Kontrol Ünitesi</a:t>
            </a:r>
            <a:endParaRPr lang="en-US" altLang="tr-TR" dirty="0"/>
          </a:p>
        </p:txBody>
      </p:sp>
      <p:sp>
        <p:nvSpPr>
          <p:cNvPr id="227331" name="Rectangle 3"/>
          <p:cNvSpPr>
            <a:spLocks noGrp="1" noChangeArrowheads="1"/>
          </p:cNvSpPr>
          <p:nvPr>
            <p:ph type="body" idx="1"/>
          </p:nvPr>
        </p:nvSpPr>
        <p:spPr/>
        <p:txBody>
          <a:bodyPr/>
          <a:lstStyle/>
          <a:p>
            <a:pPr eaLnBrk="1" hangingPunct="1">
              <a:defRPr/>
            </a:pPr>
            <a:r>
              <a:rPr lang="tr-TR" dirty="0"/>
              <a:t>Senkronizasyon</a:t>
            </a:r>
            <a:r>
              <a:rPr lang="en-US" dirty="0"/>
              <a:t> </a:t>
            </a:r>
            <a:br>
              <a:rPr lang="en-US" dirty="0"/>
            </a:br>
            <a:r>
              <a:rPr lang="tr-TR" dirty="0"/>
              <a:t>gerekli</a:t>
            </a:r>
            <a:endParaRPr lang="en-US" dirty="0"/>
          </a:p>
          <a:p>
            <a:pPr marL="742950" lvl="1" indent="-285750" eaLnBrk="1" hangingPunct="1">
              <a:defRPr/>
            </a:pPr>
            <a:r>
              <a:rPr lang="tr-TR" dirty="0"/>
              <a:t>Çift tamponlama </a:t>
            </a:r>
            <a:br>
              <a:rPr lang="tr-TR" dirty="0"/>
            </a:br>
            <a:r>
              <a:rPr lang="tr-TR" dirty="0"/>
              <a:t>(</a:t>
            </a:r>
            <a:r>
              <a:rPr lang="en-US" dirty="0"/>
              <a:t>Double buffering</a:t>
            </a:r>
            <a:r>
              <a:rPr lang="tr-TR" dirty="0"/>
              <a:t>)</a:t>
            </a:r>
            <a:br>
              <a:rPr lang="tr-TR" dirty="0"/>
            </a:br>
            <a:r>
              <a:rPr lang="tr-TR" dirty="0"/>
              <a:t>animasyon için</a:t>
            </a:r>
            <a:br>
              <a:rPr lang="tr-TR" dirty="0"/>
            </a:br>
            <a:r>
              <a:rPr lang="tr-TR" dirty="0"/>
              <a:t>önemli.</a:t>
            </a:r>
            <a:endParaRPr lang="en-US" dirty="0"/>
          </a:p>
        </p:txBody>
      </p:sp>
      <p:sp>
        <p:nvSpPr>
          <p:cNvPr id="71684" name="Text Box 4"/>
          <p:cNvSpPr txBox="1">
            <a:spLocks noChangeArrowheads="1"/>
          </p:cNvSpPr>
          <p:nvPr/>
        </p:nvSpPr>
        <p:spPr bwMode="auto">
          <a:xfrm>
            <a:off x="3014663" y="5930900"/>
            <a:ext cx="2994025" cy="469900"/>
          </a:xfrm>
          <a:prstGeom prst="rect">
            <a:avLst/>
          </a:prstGeom>
          <a:solidFill>
            <a:schemeClr val="hlink"/>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S</a:t>
            </a:r>
            <a:r>
              <a:rPr lang="tr-TR" altLang="tr-TR" dirty="0">
                <a:latin typeface="Arial" charset="0"/>
              </a:rPr>
              <a:t>i</a:t>
            </a:r>
            <a:r>
              <a:rPr lang="en-US" altLang="tr-TR" dirty="0">
                <a:latin typeface="Arial" charset="0"/>
              </a:rPr>
              <a:t>stem </a:t>
            </a:r>
            <a:r>
              <a:rPr lang="tr-TR" altLang="tr-TR" dirty="0">
                <a:latin typeface="Arial" charset="0"/>
              </a:rPr>
              <a:t>Veri Hattı</a:t>
            </a:r>
            <a:endParaRPr lang="en-US" altLang="tr-TR" dirty="0">
              <a:latin typeface="Arial" charset="0"/>
            </a:endParaRPr>
          </a:p>
        </p:txBody>
      </p:sp>
      <p:sp>
        <p:nvSpPr>
          <p:cNvPr id="71685" name="Text Box 5"/>
          <p:cNvSpPr txBox="1">
            <a:spLocks noChangeArrowheads="1"/>
          </p:cNvSpPr>
          <p:nvPr/>
        </p:nvSpPr>
        <p:spPr bwMode="auto">
          <a:xfrm>
            <a:off x="1998663" y="4330700"/>
            <a:ext cx="1150937" cy="838200"/>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CPU</a:t>
            </a:r>
            <a:br>
              <a:rPr lang="en-US" altLang="tr-TR" sz="1600" dirty="0">
                <a:latin typeface="Arial" charset="0"/>
              </a:rPr>
            </a:br>
            <a:endParaRPr lang="en-US" altLang="tr-TR" sz="1600" dirty="0">
              <a:latin typeface="Arial" charset="0"/>
            </a:endParaRPr>
          </a:p>
          <a:p>
            <a:pPr algn="ctr"/>
            <a:endParaRPr lang="en-US" altLang="tr-TR" sz="1600" dirty="0">
              <a:latin typeface="Arial" charset="0"/>
            </a:endParaRPr>
          </a:p>
        </p:txBody>
      </p:sp>
      <p:sp>
        <p:nvSpPr>
          <p:cNvPr id="71686" name="Text Box 6"/>
          <p:cNvSpPr txBox="1">
            <a:spLocks noChangeArrowheads="1"/>
          </p:cNvSpPr>
          <p:nvPr/>
        </p:nvSpPr>
        <p:spPr bwMode="auto">
          <a:xfrm>
            <a:off x="5519738" y="4330700"/>
            <a:ext cx="1084262" cy="830997"/>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Video </a:t>
            </a:r>
            <a:r>
              <a:rPr lang="tr-TR" altLang="tr-TR" sz="1600" dirty="0">
                <a:latin typeface="Arial" charset="0"/>
              </a:rPr>
              <a:t>K</a:t>
            </a:r>
            <a:r>
              <a:rPr lang="en-US" altLang="tr-TR" sz="1600" dirty="0">
                <a:latin typeface="Arial" charset="0"/>
              </a:rPr>
              <a:t>ontrol</a:t>
            </a:r>
            <a:endParaRPr lang="tr-TR" altLang="tr-TR" sz="1600" dirty="0">
              <a:latin typeface="Arial" charset="0"/>
            </a:endParaRPr>
          </a:p>
          <a:p>
            <a:pPr algn="ctr"/>
            <a:r>
              <a:rPr lang="tr-TR" altLang="tr-TR" sz="1600" dirty="0">
                <a:latin typeface="Arial" charset="0"/>
              </a:rPr>
              <a:t>Ünitesi</a:t>
            </a:r>
            <a:endParaRPr lang="en-US" altLang="tr-TR" sz="1600" dirty="0">
              <a:latin typeface="Arial" charset="0"/>
            </a:endParaRPr>
          </a:p>
        </p:txBody>
      </p:sp>
      <p:sp>
        <p:nvSpPr>
          <p:cNvPr id="71687" name="Text Box 7"/>
          <p:cNvSpPr txBox="1">
            <a:spLocks noChangeArrowheads="1"/>
          </p:cNvSpPr>
          <p:nvPr/>
        </p:nvSpPr>
        <p:spPr bwMode="auto">
          <a:xfrm>
            <a:off x="3284538" y="4330700"/>
            <a:ext cx="949325" cy="838200"/>
          </a:xfrm>
          <a:prstGeom prst="rect">
            <a:avLst/>
          </a:prstGeom>
          <a:solidFill>
            <a:srgbClr val="00B0F0"/>
          </a:solidFill>
          <a:ln w="12700">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sz="1600" dirty="0">
                <a:latin typeface="Arial" charset="0"/>
              </a:rPr>
              <a:t>S</a:t>
            </a:r>
            <a:r>
              <a:rPr lang="tr-TR" altLang="tr-TR" sz="1600" dirty="0">
                <a:latin typeface="Arial" charset="0"/>
              </a:rPr>
              <a:t>i</a:t>
            </a:r>
            <a:r>
              <a:rPr lang="en-US" altLang="tr-TR" sz="1600" dirty="0">
                <a:latin typeface="Arial" charset="0"/>
              </a:rPr>
              <a:t>stem </a:t>
            </a:r>
            <a:r>
              <a:rPr lang="tr-TR" altLang="tr-TR" sz="1600" dirty="0">
                <a:latin typeface="Arial" charset="0"/>
              </a:rPr>
              <a:t>Belleği</a:t>
            </a:r>
            <a:endParaRPr lang="en-US" altLang="tr-TR" sz="1600" dirty="0">
              <a:latin typeface="Arial" charset="0"/>
            </a:endParaRPr>
          </a:p>
          <a:p>
            <a:pPr algn="ctr"/>
            <a:endParaRPr lang="en-US" altLang="tr-TR" sz="1600" dirty="0">
              <a:latin typeface="Arial" charset="0"/>
            </a:endParaRPr>
          </a:p>
        </p:txBody>
      </p:sp>
      <p:sp>
        <p:nvSpPr>
          <p:cNvPr id="71688" name="Line 8"/>
          <p:cNvSpPr>
            <a:spLocks noChangeShapeType="1"/>
          </p:cNvSpPr>
          <p:nvPr/>
        </p:nvSpPr>
        <p:spPr bwMode="auto">
          <a:xfrm>
            <a:off x="3081338" y="5334000"/>
            <a:ext cx="0" cy="5969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71689" name="Line 9"/>
          <p:cNvSpPr>
            <a:spLocks noChangeShapeType="1"/>
          </p:cNvSpPr>
          <p:nvPr/>
        </p:nvSpPr>
        <p:spPr bwMode="auto">
          <a:xfrm>
            <a:off x="4300538" y="5257800"/>
            <a:ext cx="0" cy="673100"/>
          </a:xfrm>
          <a:prstGeom prst="line">
            <a:avLst/>
          </a:prstGeom>
          <a:noFill/>
          <a:ln w="57150">
            <a:solidFill>
              <a:srgbClr val="FF505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71690" name="Line 10"/>
          <p:cNvSpPr>
            <a:spLocks noChangeShapeType="1"/>
          </p:cNvSpPr>
          <p:nvPr/>
        </p:nvSpPr>
        <p:spPr bwMode="auto">
          <a:xfrm>
            <a:off x="5859463" y="5257800"/>
            <a:ext cx="0" cy="6731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dirty="0"/>
          </a:p>
        </p:txBody>
      </p:sp>
      <p:sp>
        <p:nvSpPr>
          <p:cNvPr id="71691" name="Line 11"/>
          <p:cNvSpPr>
            <a:spLocks noChangeShapeType="1"/>
          </p:cNvSpPr>
          <p:nvPr/>
        </p:nvSpPr>
        <p:spPr bwMode="auto">
          <a:xfrm flipH="1">
            <a:off x="6604000" y="4711700"/>
            <a:ext cx="6778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tr-TR" dirty="0"/>
          </a:p>
        </p:txBody>
      </p:sp>
      <p:sp useBgFill="1">
        <p:nvSpPr>
          <p:cNvPr id="71692" name="AutoShape 12"/>
          <p:cNvSpPr>
            <a:spLocks noChangeArrowheads="1"/>
          </p:cNvSpPr>
          <p:nvPr/>
        </p:nvSpPr>
        <p:spPr bwMode="auto">
          <a:xfrm>
            <a:off x="7281863" y="4025900"/>
            <a:ext cx="1557337" cy="1295400"/>
          </a:xfrm>
          <a:prstGeom prst="roundRect">
            <a:avLst>
              <a:gd name="adj" fmla="val 16667"/>
            </a:avLst>
          </a:prstGeom>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693" name="Text Box 13"/>
          <p:cNvSpPr txBox="1">
            <a:spLocks noChangeArrowheads="1"/>
          </p:cNvSpPr>
          <p:nvPr/>
        </p:nvSpPr>
        <p:spPr bwMode="auto">
          <a:xfrm>
            <a:off x="7551738" y="4406900"/>
            <a:ext cx="1212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dirty="0">
                <a:latin typeface="Arial" charset="0"/>
              </a:rPr>
              <a:t>Monit</a:t>
            </a:r>
            <a:r>
              <a:rPr lang="tr-TR" altLang="tr-TR" dirty="0">
                <a:latin typeface="Arial" charset="0"/>
              </a:rPr>
              <a:t>ö</a:t>
            </a:r>
            <a:r>
              <a:rPr lang="en-US" altLang="tr-TR" dirty="0">
                <a:latin typeface="Arial" charset="0"/>
              </a:rPr>
              <a:t>r</a:t>
            </a:r>
          </a:p>
        </p:txBody>
      </p:sp>
      <p:grpSp>
        <p:nvGrpSpPr>
          <p:cNvPr id="71694" name="Group 14"/>
          <p:cNvGrpSpPr>
            <a:grpSpLocks/>
          </p:cNvGrpSpPr>
          <p:nvPr/>
        </p:nvGrpSpPr>
        <p:grpSpPr bwMode="auto">
          <a:xfrm>
            <a:off x="4437063" y="1892300"/>
            <a:ext cx="2032000" cy="1676400"/>
            <a:chOff x="1416" y="3024"/>
            <a:chExt cx="1440" cy="1056"/>
          </a:xfrm>
        </p:grpSpPr>
        <p:sp>
          <p:nvSpPr>
            <p:cNvPr id="71745" name="AutoShape 15"/>
            <p:cNvSpPr>
              <a:spLocks noChangeArrowheads="1"/>
            </p:cNvSpPr>
            <p:nvPr/>
          </p:nvSpPr>
          <p:spPr bwMode="auto">
            <a:xfrm>
              <a:off x="1416" y="3024"/>
              <a:ext cx="1440" cy="1056"/>
            </a:xfrm>
            <a:prstGeom prst="roundRect">
              <a:avLst>
                <a:gd name="adj" fmla="val 16667"/>
              </a:avLst>
            </a:prstGeom>
            <a:pattFill prst="lgGrid">
              <a:fgClr>
                <a:schemeClr val="accent1"/>
              </a:fgClr>
              <a:bgClr>
                <a:schemeClr val="bg1"/>
              </a:bgClr>
            </a:patt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6" name="Line 16"/>
            <p:cNvSpPr>
              <a:spLocks noChangeShapeType="1"/>
            </p:cNvSpPr>
            <p:nvPr/>
          </p:nvSpPr>
          <p:spPr bwMode="auto">
            <a:xfrm>
              <a:off x="1656" y="3264"/>
              <a:ext cx="864" cy="528"/>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dirty="0"/>
            </a:p>
          </p:txBody>
        </p:sp>
      </p:grpSp>
      <p:sp>
        <p:nvSpPr>
          <p:cNvPr id="71695" name="Rectangle 17"/>
          <p:cNvSpPr>
            <a:spLocks noChangeArrowheads="1"/>
          </p:cNvSpPr>
          <p:nvPr/>
        </p:nvSpPr>
        <p:spPr bwMode="auto">
          <a:xfrm>
            <a:off x="4808538" y="22479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696" name="Rectangle 18"/>
          <p:cNvSpPr>
            <a:spLocks noChangeArrowheads="1"/>
          </p:cNvSpPr>
          <p:nvPr/>
        </p:nvSpPr>
        <p:spPr bwMode="auto">
          <a:xfrm>
            <a:off x="4706938" y="22479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697" name="Rectangle 19"/>
          <p:cNvSpPr>
            <a:spLocks noChangeArrowheads="1"/>
          </p:cNvSpPr>
          <p:nvPr/>
        </p:nvSpPr>
        <p:spPr bwMode="auto">
          <a:xfrm>
            <a:off x="4899025" y="2349500"/>
            <a:ext cx="68263"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698" name="Rectangle 20"/>
          <p:cNvSpPr>
            <a:spLocks noChangeArrowheads="1"/>
          </p:cNvSpPr>
          <p:nvPr/>
        </p:nvSpPr>
        <p:spPr bwMode="auto">
          <a:xfrm>
            <a:off x="4989513" y="24511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699" name="Rectangle 21"/>
          <p:cNvSpPr>
            <a:spLocks noChangeArrowheads="1"/>
          </p:cNvSpPr>
          <p:nvPr/>
        </p:nvSpPr>
        <p:spPr bwMode="auto">
          <a:xfrm>
            <a:off x="5091113" y="24638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0" name="Rectangle 22"/>
          <p:cNvSpPr>
            <a:spLocks noChangeArrowheads="1"/>
          </p:cNvSpPr>
          <p:nvPr/>
        </p:nvSpPr>
        <p:spPr bwMode="auto">
          <a:xfrm>
            <a:off x="5181600" y="2565400"/>
            <a:ext cx="68263"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1" name="Rectangle 23"/>
          <p:cNvSpPr>
            <a:spLocks noChangeArrowheads="1"/>
          </p:cNvSpPr>
          <p:nvPr/>
        </p:nvSpPr>
        <p:spPr bwMode="auto">
          <a:xfrm>
            <a:off x="5260975" y="2667000"/>
            <a:ext cx="66675"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2" name="Rectangle 24"/>
          <p:cNvSpPr>
            <a:spLocks noChangeArrowheads="1"/>
          </p:cNvSpPr>
          <p:nvPr/>
        </p:nvSpPr>
        <p:spPr bwMode="auto">
          <a:xfrm>
            <a:off x="5362575" y="2667000"/>
            <a:ext cx="66675"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3" name="Rectangle 25"/>
          <p:cNvSpPr>
            <a:spLocks noChangeArrowheads="1"/>
          </p:cNvSpPr>
          <p:nvPr/>
        </p:nvSpPr>
        <p:spPr bwMode="auto">
          <a:xfrm>
            <a:off x="5453063" y="2768600"/>
            <a:ext cx="66675"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4" name="Rectangle 26"/>
          <p:cNvSpPr>
            <a:spLocks noChangeArrowheads="1"/>
          </p:cNvSpPr>
          <p:nvPr/>
        </p:nvSpPr>
        <p:spPr bwMode="auto">
          <a:xfrm>
            <a:off x="5554663" y="2781300"/>
            <a:ext cx="66675"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5" name="Rectangle 27"/>
          <p:cNvSpPr>
            <a:spLocks noChangeArrowheads="1"/>
          </p:cNvSpPr>
          <p:nvPr/>
        </p:nvSpPr>
        <p:spPr bwMode="auto">
          <a:xfrm>
            <a:off x="5632450" y="2870200"/>
            <a:ext cx="68263"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6" name="Rectangle 28"/>
          <p:cNvSpPr>
            <a:spLocks noChangeArrowheads="1"/>
          </p:cNvSpPr>
          <p:nvPr/>
        </p:nvSpPr>
        <p:spPr bwMode="auto">
          <a:xfrm>
            <a:off x="5722938" y="28829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7" name="Rectangle 29"/>
          <p:cNvSpPr>
            <a:spLocks noChangeArrowheads="1"/>
          </p:cNvSpPr>
          <p:nvPr/>
        </p:nvSpPr>
        <p:spPr bwMode="auto">
          <a:xfrm>
            <a:off x="5824538" y="2984500"/>
            <a:ext cx="68262"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8" name="Rectangle 30"/>
          <p:cNvSpPr>
            <a:spLocks noChangeArrowheads="1"/>
          </p:cNvSpPr>
          <p:nvPr/>
        </p:nvSpPr>
        <p:spPr bwMode="auto">
          <a:xfrm>
            <a:off x="5915025" y="3086100"/>
            <a:ext cx="68263" cy="7620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09" name="Line 31"/>
          <p:cNvSpPr>
            <a:spLocks noChangeShapeType="1"/>
          </p:cNvSpPr>
          <p:nvPr/>
        </p:nvSpPr>
        <p:spPr bwMode="auto">
          <a:xfrm flipV="1">
            <a:off x="5113338" y="3581400"/>
            <a:ext cx="3454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71710" name="Line 32"/>
          <p:cNvSpPr>
            <a:spLocks noChangeShapeType="1"/>
          </p:cNvSpPr>
          <p:nvPr/>
        </p:nvSpPr>
        <p:spPr bwMode="auto">
          <a:xfrm flipV="1">
            <a:off x="4368800" y="3416300"/>
            <a:ext cx="68263" cy="850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sp>
        <p:nvSpPr>
          <p:cNvPr id="71711" name="Text Box 33"/>
          <p:cNvSpPr txBox="1">
            <a:spLocks noChangeArrowheads="1"/>
          </p:cNvSpPr>
          <p:nvPr/>
        </p:nvSpPr>
        <p:spPr bwMode="auto">
          <a:xfrm>
            <a:off x="4233863" y="4330700"/>
            <a:ext cx="925512" cy="830997"/>
          </a:xfrm>
          <a:prstGeom prst="rect">
            <a:avLst/>
          </a:prstGeom>
          <a:solidFill>
            <a:srgbClr val="00B0F0"/>
          </a:solidFill>
          <a:ln w="12700">
            <a:solidFill>
              <a:schemeClr val="tx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sz="1600" dirty="0">
                <a:latin typeface="Arial" charset="0"/>
              </a:rPr>
              <a:t>Çift</a:t>
            </a:r>
            <a:endParaRPr lang="en-US" altLang="tr-TR" sz="1600" dirty="0">
              <a:latin typeface="Arial" charset="0"/>
            </a:endParaRPr>
          </a:p>
          <a:p>
            <a:pPr algn="ctr"/>
            <a:r>
              <a:rPr lang="tr-TR" altLang="tr-TR" sz="1600" dirty="0">
                <a:latin typeface="Arial" charset="0"/>
              </a:rPr>
              <a:t>Tampon</a:t>
            </a:r>
            <a:endParaRPr lang="en-US" altLang="tr-TR" sz="1600" dirty="0">
              <a:latin typeface="Arial" charset="0"/>
            </a:endParaRPr>
          </a:p>
          <a:p>
            <a:pPr algn="ctr"/>
            <a:endParaRPr lang="en-US" altLang="tr-TR" sz="1600" dirty="0">
              <a:latin typeface="Arial" charset="0"/>
            </a:endParaRPr>
          </a:p>
        </p:txBody>
      </p:sp>
      <p:sp>
        <p:nvSpPr>
          <p:cNvPr id="71712" name="Line 34"/>
          <p:cNvSpPr>
            <a:spLocks noChangeShapeType="1"/>
          </p:cNvSpPr>
          <p:nvPr/>
        </p:nvSpPr>
        <p:spPr bwMode="auto">
          <a:xfrm flipH="1">
            <a:off x="5113338" y="4724400"/>
            <a:ext cx="406400" cy="0"/>
          </a:xfrm>
          <a:prstGeom prst="line">
            <a:avLst/>
          </a:prstGeom>
          <a:noFill/>
          <a:ln w="57150">
            <a:solidFill>
              <a:srgbClr val="FF5050"/>
            </a:solidFill>
            <a:round/>
            <a:headEnd type="triangle" w="med" len="med"/>
            <a:tailEnd/>
          </a:ln>
          <a:extLst>
            <a:ext uri="{909E8E84-426E-40DD-AFC4-6F175D3DCCD1}">
              <a14:hiddenFill xmlns:a14="http://schemas.microsoft.com/office/drawing/2010/main">
                <a:noFill/>
              </a14:hiddenFill>
            </a:ext>
          </a:extLst>
        </p:spPr>
        <p:txBody>
          <a:bodyPr/>
          <a:lstStyle/>
          <a:p>
            <a:endParaRPr lang="tr-TR" dirty="0"/>
          </a:p>
        </p:txBody>
      </p:sp>
      <p:sp>
        <p:nvSpPr>
          <p:cNvPr id="71713" name="Text Box 35"/>
          <p:cNvSpPr txBox="1">
            <a:spLocks noChangeArrowheads="1"/>
          </p:cNvSpPr>
          <p:nvPr/>
        </p:nvSpPr>
        <p:spPr bwMode="auto">
          <a:xfrm>
            <a:off x="239713" y="5754688"/>
            <a:ext cx="17267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dirty="0">
                <a:latin typeface="Arial" charset="0"/>
              </a:rPr>
              <a:t>Senkronize</a:t>
            </a:r>
            <a:br>
              <a:rPr lang="tr-TR" altLang="tr-TR" dirty="0">
                <a:latin typeface="Arial" charset="0"/>
              </a:rPr>
            </a:br>
            <a:r>
              <a:rPr lang="tr-TR" altLang="tr-TR" dirty="0">
                <a:latin typeface="Arial" charset="0"/>
              </a:rPr>
              <a:t>olmuş</a:t>
            </a:r>
            <a:endParaRPr lang="en-US" altLang="tr-TR" dirty="0">
              <a:latin typeface="Arial" charset="0"/>
            </a:endParaRPr>
          </a:p>
        </p:txBody>
      </p:sp>
      <p:sp>
        <p:nvSpPr>
          <p:cNvPr id="71714" name="Freeform 36"/>
          <p:cNvSpPr>
            <a:spLocks/>
          </p:cNvSpPr>
          <p:nvPr/>
        </p:nvSpPr>
        <p:spPr bwMode="auto">
          <a:xfrm>
            <a:off x="2133600" y="5562600"/>
            <a:ext cx="2032000" cy="457200"/>
          </a:xfrm>
          <a:custGeom>
            <a:avLst/>
            <a:gdLst>
              <a:gd name="T0" fmla="*/ 0 w 1440"/>
              <a:gd name="T1" fmla="*/ 2147483647 h 288"/>
              <a:gd name="T2" fmla="*/ 2147483647 w 1440"/>
              <a:gd name="T3" fmla="*/ 2147483647 h 288"/>
              <a:gd name="T4" fmla="*/ 2147483647 w 1440"/>
              <a:gd name="T5" fmla="*/ 0 h 288"/>
              <a:gd name="T6" fmla="*/ 0 60000 65536"/>
              <a:gd name="T7" fmla="*/ 0 60000 65536"/>
              <a:gd name="T8" fmla="*/ 0 60000 65536"/>
              <a:gd name="T9" fmla="*/ 0 w 1440"/>
              <a:gd name="T10" fmla="*/ 0 h 288"/>
              <a:gd name="T11" fmla="*/ 1440 w 1440"/>
              <a:gd name="T12" fmla="*/ 288 h 288"/>
            </a:gdLst>
            <a:ahLst/>
            <a:cxnLst>
              <a:cxn ang="T6">
                <a:pos x="T0" y="T1"/>
              </a:cxn>
              <a:cxn ang="T7">
                <a:pos x="T2" y="T3"/>
              </a:cxn>
              <a:cxn ang="T8">
                <a:pos x="T4" y="T5"/>
              </a:cxn>
            </a:cxnLst>
            <a:rect l="T9" t="T10" r="T11" b="T12"/>
            <a:pathLst>
              <a:path w="1440" h="288">
                <a:moveTo>
                  <a:pt x="0" y="288"/>
                </a:moveTo>
                <a:cubicBezTo>
                  <a:pt x="48" y="192"/>
                  <a:pt x="96" y="96"/>
                  <a:pt x="336" y="48"/>
                </a:cubicBezTo>
                <a:cubicBezTo>
                  <a:pt x="576" y="0"/>
                  <a:pt x="1008" y="0"/>
                  <a:pt x="1440" y="0"/>
                </a:cubicBezTo>
              </a:path>
            </a:pathLst>
          </a:custGeom>
          <a:noFill/>
          <a:ln w="28575">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dirty="0"/>
          </a:p>
        </p:txBody>
      </p:sp>
      <p:sp>
        <p:nvSpPr>
          <p:cNvPr id="71715" name="Freeform 37"/>
          <p:cNvSpPr>
            <a:spLocks/>
          </p:cNvSpPr>
          <p:nvPr/>
        </p:nvSpPr>
        <p:spPr bwMode="auto">
          <a:xfrm>
            <a:off x="2065338" y="4953000"/>
            <a:ext cx="3251200" cy="1066800"/>
          </a:xfrm>
          <a:custGeom>
            <a:avLst/>
            <a:gdLst>
              <a:gd name="T0" fmla="*/ 0 w 2304"/>
              <a:gd name="T1" fmla="*/ 2147483647 h 672"/>
              <a:gd name="T2" fmla="*/ 2147483647 w 2304"/>
              <a:gd name="T3" fmla="*/ 2147483647 h 672"/>
              <a:gd name="T4" fmla="*/ 2147483647 w 2304"/>
              <a:gd name="T5" fmla="*/ 2147483647 h 672"/>
              <a:gd name="T6" fmla="*/ 2147483647 w 2304"/>
              <a:gd name="T7" fmla="*/ 0 h 672"/>
              <a:gd name="T8" fmla="*/ 0 60000 65536"/>
              <a:gd name="T9" fmla="*/ 0 60000 65536"/>
              <a:gd name="T10" fmla="*/ 0 60000 65536"/>
              <a:gd name="T11" fmla="*/ 0 60000 65536"/>
              <a:gd name="T12" fmla="*/ 0 w 2304"/>
              <a:gd name="T13" fmla="*/ 0 h 672"/>
              <a:gd name="T14" fmla="*/ 2304 w 2304"/>
              <a:gd name="T15" fmla="*/ 672 h 672"/>
            </a:gdLst>
            <a:ahLst/>
            <a:cxnLst>
              <a:cxn ang="T8">
                <a:pos x="T0" y="T1"/>
              </a:cxn>
              <a:cxn ang="T9">
                <a:pos x="T2" y="T3"/>
              </a:cxn>
              <a:cxn ang="T10">
                <a:pos x="T4" y="T5"/>
              </a:cxn>
              <a:cxn ang="T11">
                <a:pos x="T6" y="T7"/>
              </a:cxn>
            </a:cxnLst>
            <a:rect l="T12" t="T13" r="T14" b="T15"/>
            <a:pathLst>
              <a:path w="2304" h="672">
                <a:moveTo>
                  <a:pt x="0" y="672"/>
                </a:moveTo>
                <a:cubicBezTo>
                  <a:pt x="260" y="592"/>
                  <a:pt x="520" y="512"/>
                  <a:pt x="864" y="480"/>
                </a:cubicBezTo>
                <a:cubicBezTo>
                  <a:pt x="1208" y="448"/>
                  <a:pt x="1824" y="560"/>
                  <a:pt x="2064" y="480"/>
                </a:cubicBezTo>
                <a:cubicBezTo>
                  <a:pt x="2304" y="400"/>
                  <a:pt x="2304" y="200"/>
                  <a:pt x="2304" y="0"/>
                </a:cubicBezTo>
              </a:path>
            </a:pathLst>
          </a:custGeom>
          <a:noFill/>
          <a:ln w="28575">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dirty="0"/>
          </a:p>
        </p:txBody>
      </p:sp>
      <p:sp>
        <p:nvSpPr>
          <p:cNvPr id="71716" name="AutoShape 38"/>
          <p:cNvSpPr>
            <a:spLocks noChangeArrowheads="1"/>
          </p:cNvSpPr>
          <p:nvPr/>
        </p:nvSpPr>
        <p:spPr bwMode="auto">
          <a:xfrm>
            <a:off x="6535738" y="1905000"/>
            <a:ext cx="2032000" cy="1676400"/>
          </a:xfrm>
          <a:prstGeom prst="roundRect">
            <a:avLst>
              <a:gd name="adj" fmla="val 16667"/>
            </a:avLst>
          </a:prstGeom>
          <a:pattFill prst="lgGrid">
            <a:fgClr>
              <a:schemeClr val="accent1"/>
            </a:fgClr>
            <a:bgClr>
              <a:schemeClr val="bg1"/>
            </a:bgClr>
          </a:patt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17" name="Line 39"/>
          <p:cNvSpPr>
            <a:spLocks noChangeShapeType="1"/>
          </p:cNvSpPr>
          <p:nvPr/>
        </p:nvSpPr>
        <p:spPr bwMode="auto">
          <a:xfrm>
            <a:off x="6875463" y="2286000"/>
            <a:ext cx="1285875" cy="53340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dirty="0"/>
          </a:p>
        </p:txBody>
      </p:sp>
      <p:sp>
        <p:nvSpPr>
          <p:cNvPr id="71718" name="Rectangle 40"/>
          <p:cNvSpPr>
            <a:spLocks noChangeArrowheads="1"/>
          </p:cNvSpPr>
          <p:nvPr/>
        </p:nvSpPr>
        <p:spPr bwMode="auto">
          <a:xfrm>
            <a:off x="6977063" y="2260600"/>
            <a:ext cx="66675"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19" name="Rectangle 41"/>
          <p:cNvSpPr>
            <a:spLocks noChangeArrowheads="1"/>
          </p:cNvSpPr>
          <p:nvPr/>
        </p:nvSpPr>
        <p:spPr bwMode="auto">
          <a:xfrm>
            <a:off x="6875463" y="2260600"/>
            <a:ext cx="66675"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0" name="Rectangle 42"/>
          <p:cNvSpPr>
            <a:spLocks noChangeArrowheads="1"/>
          </p:cNvSpPr>
          <p:nvPr/>
        </p:nvSpPr>
        <p:spPr bwMode="auto">
          <a:xfrm>
            <a:off x="7067550" y="2362200"/>
            <a:ext cx="66675"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1" name="Rectangle 43"/>
          <p:cNvSpPr>
            <a:spLocks noChangeArrowheads="1"/>
          </p:cNvSpPr>
          <p:nvPr/>
        </p:nvSpPr>
        <p:spPr bwMode="auto">
          <a:xfrm>
            <a:off x="7156450" y="2425700"/>
            <a:ext cx="68263"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2" name="Rectangle 44"/>
          <p:cNvSpPr>
            <a:spLocks noChangeArrowheads="1"/>
          </p:cNvSpPr>
          <p:nvPr/>
        </p:nvSpPr>
        <p:spPr bwMode="auto">
          <a:xfrm>
            <a:off x="7258050" y="2476500"/>
            <a:ext cx="68263"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3" name="Rectangle 45"/>
          <p:cNvSpPr>
            <a:spLocks noChangeArrowheads="1"/>
          </p:cNvSpPr>
          <p:nvPr/>
        </p:nvSpPr>
        <p:spPr bwMode="auto">
          <a:xfrm>
            <a:off x="7348538" y="24892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4" name="Rectangle 46"/>
          <p:cNvSpPr>
            <a:spLocks noChangeArrowheads="1"/>
          </p:cNvSpPr>
          <p:nvPr/>
        </p:nvSpPr>
        <p:spPr bwMode="auto">
          <a:xfrm>
            <a:off x="7427913" y="24892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5" name="Rectangle 47"/>
          <p:cNvSpPr>
            <a:spLocks noChangeArrowheads="1"/>
          </p:cNvSpPr>
          <p:nvPr/>
        </p:nvSpPr>
        <p:spPr bwMode="auto">
          <a:xfrm>
            <a:off x="7529513" y="25654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6" name="Rectangle 48"/>
          <p:cNvSpPr>
            <a:spLocks noChangeArrowheads="1"/>
          </p:cNvSpPr>
          <p:nvPr/>
        </p:nvSpPr>
        <p:spPr bwMode="auto">
          <a:xfrm>
            <a:off x="7620000" y="2590800"/>
            <a:ext cx="68263"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7" name="Rectangle 49"/>
          <p:cNvSpPr>
            <a:spLocks noChangeArrowheads="1"/>
          </p:cNvSpPr>
          <p:nvPr/>
        </p:nvSpPr>
        <p:spPr bwMode="auto">
          <a:xfrm>
            <a:off x="7721600" y="2590800"/>
            <a:ext cx="68263"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8" name="Rectangle 50"/>
          <p:cNvSpPr>
            <a:spLocks noChangeArrowheads="1"/>
          </p:cNvSpPr>
          <p:nvPr/>
        </p:nvSpPr>
        <p:spPr bwMode="auto">
          <a:xfrm>
            <a:off x="7812088" y="26670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29" name="Rectangle 51"/>
          <p:cNvSpPr>
            <a:spLocks noChangeArrowheads="1"/>
          </p:cNvSpPr>
          <p:nvPr/>
        </p:nvSpPr>
        <p:spPr bwMode="auto">
          <a:xfrm>
            <a:off x="7913688" y="26797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30" name="Rectangle 52"/>
          <p:cNvSpPr>
            <a:spLocks noChangeArrowheads="1"/>
          </p:cNvSpPr>
          <p:nvPr/>
        </p:nvSpPr>
        <p:spPr bwMode="auto">
          <a:xfrm>
            <a:off x="8015288" y="2781300"/>
            <a:ext cx="68262"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31" name="Rectangle 53"/>
          <p:cNvSpPr>
            <a:spLocks noChangeArrowheads="1"/>
          </p:cNvSpPr>
          <p:nvPr/>
        </p:nvSpPr>
        <p:spPr bwMode="auto">
          <a:xfrm>
            <a:off x="8094663" y="2781300"/>
            <a:ext cx="66675" cy="76200"/>
          </a:xfrm>
          <a:prstGeom prst="rect">
            <a:avLst/>
          </a:prstGeom>
          <a:solidFill>
            <a:srgbClr val="0EF044"/>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32" name="Text Box 54"/>
          <p:cNvSpPr txBox="1">
            <a:spLocks noChangeArrowheads="1"/>
          </p:cNvSpPr>
          <p:nvPr/>
        </p:nvSpPr>
        <p:spPr bwMode="auto">
          <a:xfrm>
            <a:off x="6892925" y="1447800"/>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dirty="0">
                <a:solidFill>
                  <a:srgbClr val="FF0000"/>
                </a:solidFill>
                <a:latin typeface="Arial" charset="0"/>
              </a:rPr>
              <a:t>Önceki</a:t>
            </a:r>
            <a:endParaRPr lang="en-US" altLang="tr-TR" dirty="0">
              <a:solidFill>
                <a:srgbClr val="FF0000"/>
              </a:solidFill>
              <a:latin typeface="Arial" charset="0"/>
            </a:endParaRPr>
          </a:p>
        </p:txBody>
      </p:sp>
      <p:sp>
        <p:nvSpPr>
          <p:cNvPr id="71733" name="Text Box 55"/>
          <p:cNvSpPr txBox="1">
            <a:spLocks noChangeArrowheads="1"/>
          </p:cNvSpPr>
          <p:nvPr/>
        </p:nvSpPr>
        <p:spPr bwMode="auto">
          <a:xfrm>
            <a:off x="4951413" y="1447800"/>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dirty="0">
                <a:latin typeface="Arial" charset="0"/>
              </a:rPr>
              <a:t>Şimdiki</a:t>
            </a:r>
            <a:endParaRPr lang="en-US" altLang="tr-TR" dirty="0">
              <a:latin typeface="Arial" charset="0"/>
            </a:endParaRPr>
          </a:p>
        </p:txBody>
      </p:sp>
      <p:sp>
        <p:nvSpPr>
          <p:cNvPr id="71734" name="Freeform 56"/>
          <p:cNvSpPr>
            <a:spLocks/>
          </p:cNvSpPr>
          <p:nvPr/>
        </p:nvSpPr>
        <p:spPr bwMode="auto">
          <a:xfrm>
            <a:off x="5588000" y="762000"/>
            <a:ext cx="1828800" cy="698500"/>
          </a:xfrm>
          <a:custGeom>
            <a:avLst/>
            <a:gdLst>
              <a:gd name="T0" fmla="*/ 0 w 1296"/>
              <a:gd name="T1" fmla="*/ 2147483647 h 440"/>
              <a:gd name="T2" fmla="*/ 2147483647 w 1296"/>
              <a:gd name="T3" fmla="*/ 2147483647 h 440"/>
              <a:gd name="T4" fmla="*/ 2147483647 w 1296"/>
              <a:gd name="T5" fmla="*/ 2147483647 h 440"/>
              <a:gd name="T6" fmla="*/ 0 60000 65536"/>
              <a:gd name="T7" fmla="*/ 0 60000 65536"/>
              <a:gd name="T8" fmla="*/ 0 60000 65536"/>
              <a:gd name="T9" fmla="*/ 0 w 1296"/>
              <a:gd name="T10" fmla="*/ 0 h 440"/>
              <a:gd name="T11" fmla="*/ 1296 w 1296"/>
              <a:gd name="T12" fmla="*/ 440 h 440"/>
            </a:gdLst>
            <a:ahLst/>
            <a:cxnLst>
              <a:cxn ang="T6">
                <a:pos x="T0" y="T1"/>
              </a:cxn>
              <a:cxn ang="T7">
                <a:pos x="T2" y="T3"/>
              </a:cxn>
              <a:cxn ang="T8">
                <a:pos x="T4" y="T5"/>
              </a:cxn>
            </a:cxnLst>
            <a:rect l="T9" t="T10" r="T11" b="T12"/>
            <a:pathLst>
              <a:path w="1296" h="440">
                <a:moveTo>
                  <a:pt x="0" y="440"/>
                </a:moveTo>
                <a:cubicBezTo>
                  <a:pt x="228" y="228"/>
                  <a:pt x="456" y="16"/>
                  <a:pt x="672" y="8"/>
                </a:cubicBezTo>
                <a:cubicBezTo>
                  <a:pt x="888" y="0"/>
                  <a:pt x="1092" y="196"/>
                  <a:pt x="1296" y="392"/>
                </a:cubicBez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dirty="0"/>
          </a:p>
        </p:txBody>
      </p:sp>
      <p:sp>
        <p:nvSpPr>
          <p:cNvPr id="227385" name="Line 57"/>
          <p:cNvSpPr>
            <a:spLocks noChangeShapeType="1"/>
          </p:cNvSpPr>
          <p:nvPr/>
        </p:nvSpPr>
        <p:spPr bwMode="auto">
          <a:xfrm>
            <a:off x="3962400" y="2667000"/>
            <a:ext cx="487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dirty="0"/>
          </a:p>
        </p:txBody>
      </p:sp>
      <p:grpSp>
        <p:nvGrpSpPr>
          <p:cNvPr id="3" name="Group 58"/>
          <p:cNvGrpSpPr>
            <a:grpSpLocks/>
          </p:cNvGrpSpPr>
          <p:nvPr/>
        </p:nvGrpSpPr>
        <p:grpSpPr bwMode="auto">
          <a:xfrm>
            <a:off x="7337425" y="2679700"/>
            <a:ext cx="722313" cy="495300"/>
            <a:chOff x="3824" y="1776"/>
            <a:chExt cx="512" cy="312"/>
          </a:xfrm>
        </p:grpSpPr>
        <p:sp>
          <p:nvSpPr>
            <p:cNvPr id="71737" name="Rectangle 59"/>
            <p:cNvSpPr>
              <a:spLocks noChangeArrowheads="1"/>
            </p:cNvSpPr>
            <p:nvPr/>
          </p:nvSpPr>
          <p:spPr bwMode="auto">
            <a:xfrm>
              <a:off x="3824" y="17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38" name="Rectangle 60"/>
            <p:cNvSpPr>
              <a:spLocks noChangeArrowheads="1"/>
            </p:cNvSpPr>
            <p:nvPr/>
          </p:nvSpPr>
          <p:spPr bwMode="auto">
            <a:xfrm>
              <a:off x="3896" y="17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39" name="Rectangle 61"/>
            <p:cNvSpPr>
              <a:spLocks noChangeArrowheads="1"/>
            </p:cNvSpPr>
            <p:nvPr/>
          </p:nvSpPr>
          <p:spPr bwMode="auto">
            <a:xfrm>
              <a:off x="3960" y="1840"/>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0" name="Rectangle 62"/>
            <p:cNvSpPr>
              <a:spLocks noChangeArrowheads="1"/>
            </p:cNvSpPr>
            <p:nvPr/>
          </p:nvSpPr>
          <p:spPr bwMode="auto">
            <a:xfrm>
              <a:off x="4032" y="1848"/>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1" name="Rectangle 63"/>
            <p:cNvSpPr>
              <a:spLocks noChangeArrowheads="1"/>
            </p:cNvSpPr>
            <p:nvPr/>
          </p:nvSpPr>
          <p:spPr bwMode="auto">
            <a:xfrm>
              <a:off x="4088" y="1904"/>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2" name="Rectangle 64"/>
            <p:cNvSpPr>
              <a:spLocks noChangeArrowheads="1"/>
            </p:cNvSpPr>
            <p:nvPr/>
          </p:nvSpPr>
          <p:spPr bwMode="auto">
            <a:xfrm>
              <a:off x="4152" y="1912"/>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3" name="Rectangle 65"/>
            <p:cNvSpPr>
              <a:spLocks noChangeArrowheads="1"/>
            </p:cNvSpPr>
            <p:nvPr/>
          </p:nvSpPr>
          <p:spPr bwMode="auto">
            <a:xfrm>
              <a:off x="4224" y="1976"/>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sp>
          <p:nvSpPr>
            <p:cNvPr id="71744" name="Rectangle 66"/>
            <p:cNvSpPr>
              <a:spLocks noChangeArrowheads="1"/>
            </p:cNvSpPr>
            <p:nvPr/>
          </p:nvSpPr>
          <p:spPr bwMode="auto">
            <a:xfrm>
              <a:off x="4288" y="2040"/>
              <a:ext cx="48" cy="48"/>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tr-TR" altLang="tr-TR" dirty="0"/>
            </a:p>
          </p:txBody>
        </p:sp>
      </p:grpSp>
      <p:sp>
        <p:nvSpPr>
          <p:cNvPr id="2" name="Slide Number Placeholder 1"/>
          <p:cNvSpPr>
            <a:spLocks noGrp="1"/>
          </p:cNvSpPr>
          <p:nvPr>
            <p:ph type="sldNum" sz="quarter" idx="12"/>
          </p:nvPr>
        </p:nvSpPr>
        <p:spPr/>
        <p:txBody>
          <a:bodyPr/>
          <a:lstStyle/>
          <a:p>
            <a:fld id="{E6FEED06-A45B-49F7-A4E7-E4A0A60926E4}" type="slidenum">
              <a:rPr lang="tr-TR" smtClean="0"/>
              <a:t>67</a:t>
            </a:fld>
            <a:endParaRPr lang="tr-TR" dirty="0"/>
          </a:p>
        </p:txBody>
      </p:sp>
    </p:spTree>
    <p:extLst>
      <p:ext uri="{BB962C8B-B14F-4D97-AF65-F5344CB8AC3E}">
        <p14:creationId xmlns:p14="http://schemas.microsoft.com/office/powerpoint/2010/main" val="3915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61938" y="304800"/>
            <a:ext cx="8588375" cy="1143000"/>
          </a:xfrm>
        </p:spPr>
        <p:txBody>
          <a:bodyPr/>
          <a:lstStyle/>
          <a:p>
            <a:pPr eaLnBrk="1" hangingPunct="1"/>
            <a:r>
              <a:rPr lang="tr-TR" altLang="tr-TR" dirty="0"/>
              <a:t>Modern Kafes (</a:t>
            </a:r>
            <a:r>
              <a:rPr lang="en-US" altLang="tr-TR" dirty="0"/>
              <a:t>Raster</a:t>
            </a:r>
            <a:r>
              <a:rPr lang="tr-TR" altLang="tr-TR" dirty="0"/>
              <a:t>)</a:t>
            </a:r>
            <a:r>
              <a:rPr lang="en-US" altLang="tr-TR" dirty="0"/>
              <a:t> Gra</a:t>
            </a:r>
            <a:r>
              <a:rPr lang="tr-TR" altLang="tr-TR" dirty="0"/>
              <a:t>f</a:t>
            </a:r>
            <a:r>
              <a:rPr lang="en-US" altLang="tr-TR" dirty="0"/>
              <a:t>i</a:t>
            </a:r>
            <a:r>
              <a:rPr lang="tr-TR" altLang="tr-TR" dirty="0"/>
              <a:t>k</a:t>
            </a:r>
            <a:r>
              <a:rPr lang="en-US" altLang="tr-TR" dirty="0"/>
              <a:t> S</a:t>
            </a:r>
            <a:r>
              <a:rPr lang="tr-TR" altLang="tr-TR" dirty="0"/>
              <a:t>i</a:t>
            </a:r>
            <a:r>
              <a:rPr lang="en-US" altLang="tr-TR" dirty="0"/>
              <a:t>stem</a:t>
            </a:r>
            <a:r>
              <a:rPr lang="tr-TR" altLang="tr-TR" dirty="0"/>
              <a:t>ler</a:t>
            </a:r>
            <a:endParaRPr lang="en-US" altLang="tr-TR" dirty="0"/>
          </a:p>
        </p:txBody>
      </p:sp>
      <p:grpSp>
        <p:nvGrpSpPr>
          <p:cNvPr id="2" name="Group 1"/>
          <p:cNvGrpSpPr/>
          <p:nvPr/>
        </p:nvGrpSpPr>
        <p:grpSpPr>
          <a:xfrm>
            <a:off x="914400" y="1981200"/>
            <a:ext cx="5824538" cy="4165600"/>
            <a:chOff x="914400" y="1981200"/>
            <a:chExt cx="5824538" cy="4165600"/>
          </a:xfrm>
        </p:grpSpPr>
        <p:sp>
          <p:nvSpPr>
            <p:cNvPr id="72709" name="Rectangle 4"/>
            <p:cNvSpPr>
              <a:spLocks noChangeArrowheads="1"/>
            </p:cNvSpPr>
            <p:nvPr/>
          </p:nvSpPr>
          <p:spPr bwMode="auto">
            <a:xfrm>
              <a:off x="914400" y="3942685"/>
              <a:ext cx="1545153" cy="78377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dirty="0"/>
                <a:t>Ekran</a:t>
              </a:r>
              <a:endParaRPr lang="en-US" altLang="tr-TR" dirty="0"/>
            </a:p>
            <a:p>
              <a:pPr algn="ctr"/>
              <a:r>
                <a:rPr lang="tr-TR" altLang="tr-TR" dirty="0"/>
                <a:t>İşlemcisi</a:t>
              </a:r>
              <a:endParaRPr lang="en-US" altLang="tr-TR" dirty="0"/>
            </a:p>
          </p:txBody>
        </p:sp>
        <p:sp>
          <p:nvSpPr>
            <p:cNvPr id="72710" name="Rectangle 5"/>
            <p:cNvSpPr>
              <a:spLocks noChangeArrowheads="1"/>
            </p:cNvSpPr>
            <p:nvPr/>
          </p:nvSpPr>
          <p:spPr bwMode="auto">
            <a:xfrm>
              <a:off x="5124909" y="3942685"/>
              <a:ext cx="1546453" cy="78377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dirty="0"/>
                <a:t>S</a:t>
              </a:r>
              <a:r>
                <a:rPr lang="tr-TR" altLang="tr-TR" dirty="0"/>
                <a:t>i</a:t>
              </a:r>
              <a:r>
                <a:rPr lang="en-US" altLang="tr-TR" dirty="0"/>
                <a:t>stem</a:t>
              </a:r>
            </a:p>
            <a:p>
              <a:pPr algn="ctr"/>
              <a:r>
                <a:rPr lang="tr-TR" altLang="tr-TR" dirty="0"/>
                <a:t>Belleği</a:t>
              </a:r>
              <a:endParaRPr lang="en-US" altLang="tr-TR" dirty="0"/>
            </a:p>
          </p:txBody>
        </p:sp>
        <p:sp>
          <p:nvSpPr>
            <p:cNvPr id="72711" name="Rectangle 6"/>
            <p:cNvSpPr>
              <a:spLocks noChangeArrowheads="1"/>
            </p:cNvSpPr>
            <p:nvPr/>
          </p:nvSpPr>
          <p:spPr bwMode="auto">
            <a:xfrm>
              <a:off x="3019655" y="3942685"/>
              <a:ext cx="1545153" cy="78377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dirty="0"/>
                <a:t>CPU</a:t>
              </a:r>
            </a:p>
          </p:txBody>
        </p:sp>
        <p:sp>
          <p:nvSpPr>
            <p:cNvPr id="72712" name="Rectangle 7"/>
            <p:cNvSpPr>
              <a:spLocks noChangeArrowheads="1"/>
            </p:cNvSpPr>
            <p:nvPr/>
          </p:nvSpPr>
          <p:spPr bwMode="auto">
            <a:xfrm>
              <a:off x="914400" y="5273060"/>
              <a:ext cx="1545153" cy="78377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dirty="0"/>
                <a:t>Çerçeve</a:t>
              </a:r>
              <a:endParaRPr lang="en-US" altLang="tr-TR" dirty="0"/>
            </a:p>
            <a:p>
              <a:pPr algn="ctr"/>
              <a:r>
                <a:rPr lang="tr-TR" altLang="tr-TR" dirty="0"/>
                <a:t>Tamponu</a:t>
              </a:r>
              <a:endParaRPr lang="en-US" altLang="tr-TR" dirty="0"/>
            </a:p>
          </p:txBody>
        </p:sp>
        <p:sp>
          <p:nvSpPr>
            <p:cNvPr id="72713" name="Line 8"/>
            <p:cNvSpPr>
              <a:spLocks noChangeShapeType="1"/>
            </p:cNvSpPr>
            <p:nvPr/>
          </p:nvSpPr>
          <p:spPr bwMode="auto">
            <a:xfrm flipV="1">
              <a:off x="1686327" y="4794616"/>
              <a:ext cx="0" cy="45799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14" name="Freeform 9"/>
            <p:cNvSpPr>
              <a:spLocks/>
            </p:cNvSpPr>
            <p:nvPr/>
          </p:nvSpPr>
          <p:spPr bwMode="auto">
            <a:xfrm>
              <a:off x="6037186" y="5132662"/>
              <a:ext cx="573097" cy="1014138"/>
            </a:xfrm>
            <a:custGeom>
              <a:avLst/>
              <a:gdLst>
                <a:gd name="T0" fmla="*/ 0 w 392"/>
                <a:gd name="T1" fmla="*/ 136 h 744"/>
                <a:gd name="T2" fmla="*/ 538 w 392"/>
                <a:gd name="T3" fmla="*/ 88 h 744"/>
                <a:gd name="T4" fmla="*/ 538 w 392"/>
                <a:gd name="T5" fmla="*/ 664 h 744"/>
                <a:gd name="T6" fmla="*/ 0 w 392"/>
                <a:gd name="T7" fmla="*/ 568 h 744"/>
                <a:gd name="T8" fmla="*/ 0 60000 65536"/>
                <a:gd name="T9" fmla="*/ 0 60000 65536"/>
                <a:gd name="T10" fmla="*/ 0 60000 65536"/>
                <a:gd name="T11" fmla="*/ 0 60000 65536"/>
                <a:gd name="T12" fmla="*/ 0 w 392"/>
                <a:gd name="T13" fmla="*/ 0 h 744"/>
                <a:gd name="T14" fmla="*/ 392 w 392"/>
                <a:gd name="T15" fmla="*/ 744 h 744"/>
              </a:gdLst>
              <a:ahLst/>
              <a:cxnLst>
                <a:cxn ang="T8">
                  <a:pos x="T0" y="T1"/>
                </a:cxn>
                <a:cxn ang="T9">
                  <a:pos x="T2" y="T3"/>
                </a:cxn>
                <a:cxn ang="T10">
                  <a:pos x="T4" y="T5"/>
                </a:cxn>
                <a:cxn ang="T11">
                  <a:pos x="T6" y="T7"/>
                </a:cxn>
              </a:cxnLst>
              <a:rect l="T12" t="T13" r="T14" b="T15"/>
              <a:pathLst>
                <a:path w="392" h="744">
                  <a:moveTo>
                    <a:pt x="0" y="136"/>
                  </a:moveTo>
                  <a:cubicBezTo>
                    <a:pt x="140" y="68"/>
                    <a:pt x="280" y="0"/>
                    <a:pt x="336" y="88"/>
                  </a:cubicBezTo>
                  <a:cubicBezTo>
                    <a:pt x="392" y="176"/>
                    <a:pt x="392" y="584"/>
                    <a:pt x="336" y="664"/>
                  </a:cubicBezTo>
                  <a:cubicBezTo>
                    <a:pt x="280" y="744"/>
                    <a:pt x="56" y="584"/>
                    <a:pt x="0" y="5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tr-TR" dirty="0"/>
            </a:p>
          </p:txBody>
        </p:sp>
        <p:sp>
          <p:nvSpPr>
            <p:cNvPr id="72715" name="Line 10"/>
            <p:cNvSpPr>
              <a:spLocks noChangeShapeType="1"/>
            </p:cNvSpPr>
            <p:nvPr/>
          </p:nvSpPr>
          <p:spPr bwMode="auto">
            <a:xfrm flipH="1">
              <a:off x="5124909" y="5318042"/>
              <a:ext cx="9122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16" name="Line 11"/>
            <p:cNvSpPr>
              <a:spLocks noChangeShapeType="1"/>
            </p:cNvSpPr>
            <p:nvPr/>
          </p:nvSpPr>
          <p:spPr bwMode="auto">
            <a:xfrm flipH="1">
              <a:off x="5124909" y="5906896"/>
              <a:ext cx="9122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17" name="Line 12"/>
            <p:cNvSpPr>
              <a:spLocks noChangeShapeType="1"/>
            </p:cNvSpPr>
            <p:nvPr/>
          </p:nvSpPr>
          <p:spPr bwMode="auto">
            <a:xfrm flipV="1">
              <a:off x="5124909" y="5318042"/>
              <a:ext cx="0" cy="5888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18" name="Rectangle 13"/>
            <p:cNvSpPr>
              <a:spLocks noChangeArrowheads="1"/>
            </p:cNvSpPr>
            <p:nvPr/>
          </p:nvSpPr>
          <p:spPr bwMode="auto">
            <a:xfrm>
              <a:off x="5228884" y="5398464"/>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dirty="0"/>
                <a:t>Monit</a:t>
              </a:r>
              <a:r>
                <a:rPr lang="tr-TR" altLang="tr-TR" dirty="0"/>
                <a:t>ö</a:t>
              </a:r>
              <a:r>
                <a:rPr lang="en-US" altLang="tr-TR" dirty="0"/>
                <a:t>r</a:t>
              </a:r>
            </a:p>
          </p:txBody>
        </p:sp>
        <p:sp>
          <p:nvSpPr>
            <p:cNvPr id="72719" name="Line 14"/>
            <p:cNvSpPr>
              <a:spLocks noChangeShapeType="1"/>
            </p:cNvSpPr>
            <p:nvPr/>
          </p:nvSpPr>
          <p:spPr bwMode="auto">
            <a:xfrm>
              <a:off x="4633683" y="5579755"/>
              <a:ext cx="42105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20" name="Rectangle 15"/>
            <p:cNvSpPr>
              <a:spLocks noChangeArrowheads="1"/>
            </p:cNvSpPr>
            <p:nvPr/>
          </p:nvSpPr>
          <p:spPr bwMode="auto">
            <a:xfrm>
              <a:off x="3019655" y="5252614"/>
              <a:ext cx="1545153" cy="782413"/>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dirty="0"/>
                <a:t>Video</a:t>
              </a:r>
            </a:p>
            <a:p>
              <a:pPr algn="ctr"/>
              <a:r>
                <a:rPr lang="tr-TR" altLang="tr-TR" dirty="0"/>
                <a:t>K</a:t>
              </a:r>
              <a:r>
                <a:rPr lang="en-US" altLang="tr-TR" dirty="0"/>
                <a:t>ontrol</a:t>
              </a:r>
              <a:r>
                <a:rPr lang="tr-TR" altLang="tr-TR" dirty="0"/>
                <a:t>cü</a:t>
              </a:r>
              <a:endParaRPr lang="en-US" altLang="tr-TR" dirty="0"/>
            </a:p>
          </p:txBody>
        </p:sp>
        <p:sp>
          <p:nvSpPr>
            <p:cNvPr id="72721" name="Line 16"/>
            <p:cNvSpPr>
              <a:spLocks noChangeShapeType="1"/>
            </p:cNvSpPr>
            <p:nvPr/>
          </p:nvSpPr>
          <p:spPr bwMode="auto">
            <a:xfrm>
              <a:off x="2528429" y="5645183"/>
              <a:ext cx="42105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22" name="Rectangle 17"/>
            <p:cNvSpPr>
              <a:spLocks noChangeArrowheads="1"/>
            </p:cNvSpPr>
            <p:nvPr/>
          </p:nvSpPr>
          <p:spPr bwMode="auto">
            <a:xfrm>
              <a:off x="914400" y="2897196"/>
              <a:ext cx="5824538" cy="45799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US" altLang="tr-TR" dirty="0">
                  <a:solidFill>
                    <a:srgbClr val="011E79"/>
                  </a:solidFill>
                </a:rPr>
                <a:t>S</a:t>
              </a:r>
              <a:r>
                <a:rPr lang="tr-TR" altLang="tr-TR" dirty="0">
                  <a:solidFill>
                    <a:srgbClr val="011E79"/>
                  </a:solidFill>
                </a:rPr>
                <a:t>i</a:t>
              </a:r>
              <a:r>
                <a:rPr lang="en-US" altLang="tr-TR" dirty="0">
                  <a:solidFill>
                    <a:srgbClr val="011E79"/>
                  </a:solidFill>
                </a:rPr>
                <a:t>stem </a:t>
              </a:r>
              <a:r>
                <a:rPr lang="tr-TR" altLang="tr-TR" dirty="0">
                  <a:solidFill>
                    <a:srgbClr val="011E79"/>
                  </a:solidFill>
                </a:rPr>
                <a:t>Veri Hattı (Bus)</a:t>
              </a:r>
              <a:endParaRPr lang="en-US" altLang="tr-TR" dirty="0">
                <a:solidFill>
                  <a:srgbClr val="011E79"/>
                </a:solidFill>
              </a:endParaRPr>
            </a:p>
          </p:txBody>
        </p:sp>
        <p:sp>
          <p:nvSpPr>
            <p:cNvPr id="72723" name="Rectangle 18"/>
            <p:cNvSpPr>
              <a:spLocks noChangeArrowheads="1"/>
            </p:cNvSpPr>
            <p:nvPr/>
          </p:nvSpPr>
          <p:spPr bwMode="auto">
            <a:xfrm>
              <a:off x="2484244" y="1981200"/>
              <a:ext cx="2735532" cy="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dirty="0"/>
                <a:t>Girdi/Çıktı Birimleri</a:t>
              </a:r>
              <a:endParaRPr lang="en-US" altLang="tr-TR" dirty="0"/>
            </a:p>
          </p:txBody>
        </p:sp>
        <p:sp>
          <p:nvSpPr>
            <p:cNvPr id="72724" name="Line 19"/>
            <p:cNvSpPr>
              <a:spLocks noChangeShapeType="1"/>
            </p:cNvSpPr>
            <p:nvPr/>
          </p:nvSpPr>
          <p:spPr bwMode="auto">
            <a:xfrm flipV="1">
              <a:off x="1686327" y="3420622"/>
              <a:ext cx="0" cy="45799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25" name="Line 20"/>
            <p:cNvSpPr>
              <a:spLocks noChangeShapeType="1"/>
            </p:cNvSpPr>
            <p:nvPr/>
          </p:nvSpPr>
          <p:spPr bwMode="auto">
            <a:xfrm flipV="1">
              <a:off x="3791581" y="3420622"/>
              <a:ext cx="0" cy="45799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26" name="Line 21"/>
            <p:cNvSpPr>
              <a:spLocks noChangeShapeType="1"/>
            </p:cNvSpPr>
            <p:nvPr/>
          </p:nvSpPr>
          <p:spPr bwMode="auto">
            <a:xfrm flipV="1">
              <a:off x="5896836" y="3420622"/>
              <a:ext cx="0" cy="45799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a:endParaRPr lang="tr-TR" dirty="0"/>
            </a:p>
          </p:txBody>
        </p:sp>
        <p:sp>
          <p:nvSpPr>
            <p:cNvPr id="72727" name="Line 22"/>
            <p:cNvSpPr>
              <a:spLocks noChangeShapeType="1"/>
            </p:cNvSpPr>
            <p:nvPr/>
          </p:nvSpPr>
          <p:spPr bwMode="auto">
            <a:xfrm flipV="1">
              <a:off x="3791581" y="2373770"/>
              <a:ext cx="0" cy="45799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a:endParaRPr lang="tr-TR" dirty="0"/>
            </a:p>
          </p:txBody>
        </p:sp>
      </p:grpSp>
      <p:sp>
        <p:nvSpPr>
          <p:cNvPr id="72708" name="Rectangle 23"/>
          <p:cNvSpPr>
            <a:spLocks noChangeArrowheads="1"/>
          </p:cNvSpPr>
          <p:nvPr/>
        </p:nvSpPr>
        <p:spPr bwMode="auto">
          <a:xfrm>
            <a:off x="7100422" y="5664948"/>
            <a:ext cx="16530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dirty="0">
                <a:solidFill>
                  <a:srgbClr val="FF0000"/>
                </a:solidFill>
              </a:rPr>
              <a:t>Şekil</a:t>
            </a:r>
            <a:r>
              <a:rPr lang="en-US" altLang="tr-TR" sz="1800" dirty="0">
                <a:solidFill>
                  <a:srgbClr val="FF0000"/>
                </a:solidFill>
              </a:rPr>
              <a:t> 2.29</a:t>
            </a:r>
          </a:p>
          <a:p>
            <a:pPr algn="ctr"/>
            <a:r>
              <a:rPr lang="en-US" altLang="tr-TR" sz="1800" dirty="0">
                <a:solidFill>
                  <a:srgbClr val="FF0000"/>
                </a:solidFill>
              </a:rPr>
              <a:t>Hearn </a:t>
            </a:r>
            <a:r>
              <a:rPr lang="tr-TR" altLang="tr-TR" sz="1800" dirty="0">
                <a:solidFill>
                  <a:srgbClr val="FF0000"/>
                </a:solidFill>
              </a:rPr>
              <a:t>&amp;</a:t>
            </a:r>
            <a:r>
              <a:rPr lang="en-US" altLang="tr-TR" sz="1800" dirty="0">
                <a:solidFill>
                  <a:srgbClr val="FF0000"/>
                </a:solidFill>
              </a:rPr>
              <a:t> Baker </a:t>
            </a:r>
          </a:p>
        </p:txBody>
      </p:sp>
      <p:sp>
        <p:nvSpPr>
          <p:cNvPr id="3" name="Slide Number Placeholder 2"/>
          <p:cNvSpPr>
            <a:spLocks noGrp="1"/>
          </p:cNvSpPr>
          <p:nvPr>
            <p:ph type="sldNum" sz="quarter" idx="12"/>
          </p:nvPr>
        </p:nvSpPr>
        <p:spPr/>
        <p:txBody>
          <a:bodyPr/>
          <a:lstStyle/>
          <a:p>
            <a:fld id="{E6FEED06-A45B-49F7-A4E7-E4A0A60926E4}" type="slidenum">
              <a:rPr lang="tr-TR" smtClean="0"/>
              <a:t>68</a:t>
            </a:fld>
            <a:endParaRPr lang="tr-TR" dirty="0"/>
          </a:p>
        </p:txBody>
      </p:sp>
    </p:spTree>
    <p:extLst>
      <p:ext uri="{BB962C8B-B14F-4D97-AF65-F5344CB8AC3E}">
        <p14:creationId xmlns:p14="http://schemas.microsoft.com/office/powerpoint/2010/main" val="1443240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327025" y="1820863"/>
          <a:ext cx="8504238" cy="4214812"/>
        </p:xfrm>
        <a:graphic>
          <a:graphicData uri="http://schemas.openxmlformats.org/presentationml/2006/ole">
            <mc:AlternateContent xmlns:mc="http://schemas.openxmlformats.org/markup-compatibility/2006">
              <mc:Choice xmlns:v="urn:schemas-microsoft-com:vml" Requires="v">
                <p:oleObj spid="_x0000_s2092" name="Bitmap Image" r:id="rId3" imgW="7095238" imgH="3514286" progId="Paint.Picture">
                  <p:embed/>
                </p:oleObj>
              </mc:Choice>
              <mc:Fallback>
                <p:oleObj name="Bitmap Image" r:id="rId3" imgW="7095238" imgH="35142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820863"/>
                        <a:ext cx="8504238"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2"/>
          <p:cNvSpPr>
            <a:spLocks noGrp="1" noChangeArrowheads="1"/>
          </p:cNvSpPr>
          <p:nvPr>
            <p:ph type="title"/>
          </p:nvPr>
        </p:nvSpPr>
        <p:spPr>
          <a:xfrm>
            <a:off x="261938" y="304800"/>
            <a:ext cx="8588375" cy="1143000"/>
          </a:xfrm>
        </p:spPr>
        <p:txBody>
          <a:bodyPr/>
          <a:lstStyle/>
          <a:p>
            <a:pPr eaLnBrk="1" hangingPunct="1"/>
            <a:r>
              <a:rPr lang="tr-TR" altLang="tr-TR" dirty="0"/>
              <a:t>Modern Kafes (</a:t>
            </a:r>
            <a:r>
              <a:rPr lang="en-US" altLang="tr-TR" dirty="0"/>
              <a:t>Raster</a:t>
            </a:r>
            <a:r>
              <a:rPr lang="tr-TR" altLang="tr-TR" dirty="0"/>
              <a:t>)</a:t>
            </a:r>
            <a:r>
              <a:rPr lang="en-US" altLang="tr-TR" dirty="0"/>
              <a:t> Gra</a:t>
            </a:r>
            <a:r>
              <a:rPr lang="tr-TR" altLang="tr-TR" dirty="0"/>
              <a:t>f</a:t>
            </a:r>
            <a:r>
              <a:rPr lang="en-US" altLang="tr-TR" dirty="0"/>
              <a:t>i</a:t>
            </a:r>
            <a:r>
              <a:rPr lang="tr-TR" altLang="tr-TR" dirty="0"/>
              <a:t>k</a:t>
            </a:r>
            <a:r>
              <a:rPr lang="en-US" altLang="tr-TR" dirty="0"/>
              <a:t> S</a:t>
            </a:r>
            <a:r>
              <a:rPr lang="tr-TR" altLang="tr-TR" dirty="0"/>
              <a:t>i</a:t>
            </a:r>
            <a:r>
              <a:rPr lang="en-US" altLang="tr-TR" dirty="0"/>
              <a:t>stem</a:t>
            </a:r>
            <a:r>
              <a:rPr lang="tr-TR" altLang="tr-TR" dirty="0"/>
              <a:t>ler</a:t>
            </a:r>
            <a:endParaRPr lang="en-US" altLang="tr-TR" dirty="0"/>
          </a:p>
        </p:txBody>
      </p:sp>
      <p:sp>
        <p:nvSpPr>
          <p:cNvPr id="2" name="Slide Number Placeholder 1"/>
          <p:cNvSpPr>
            <a:spLocks noGrp="1"/>
          </p:cNvSpPr>
          <p:nvPr>
            <p:ph type="sldNum" sz="quarter" idx="12"/>
          </p:nvPr>
        </p:nvSpPr>
        <p:spPr/>
        <p:txBody>
          <a:bodyPr/>
          <a:lstStyle/>
          <a:p>
            <a:fld id="{E6FEED06-A45B-49F7-A4E7-E4A0A60926E4}" type="slidenum">
              <a:rPr lang="tr-TR" smtClean="0"/>
              <a:t>69</a:t>
            </a:fld>
            <a:endParaRPr lang="tr-TR" dirty="0"/>
          </a:p>
        </p:txBody>
      </p:sp>
    </p:spTree>
    <p:extLst>
      <p:ext uri="{BB962C8B-B14F-4D97-AF65-F5344CB8AC3E}">
        <p14:creationId xmlns:p14="http://schemas.microsoft.com/office/powerpoint/2010/main" val="427408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INN-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412776"/>
            <a:ext cx="264001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BLINN-STRAWB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412776"/>
            <a:ext cx="21097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TEX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462126"/>
            <a:ext cx="4361155" cy="288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251520" y="3553271"/>
            <a:ext cx="4463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sv-SE" altLang="tr-TR" sz="1400" b="1" dirty="0">
                <a:latin typeface="Tahoma" pitchFamily="34" charset="0"/>
              </a:rPr>
              <a:t>İlk “Bump-mapped” uygulamaları (Blinn 1978)</a:t>
            </a:r>
            <a:endParaRPr lang="en-IE" altLang="tr-TR" sz="1400" b="1" dirty="0">
              <a:latin typeface="Tahoma" pitchFamily="34" charset="0"/>
            </a:endParaRPr>
          </a:p>
        </p:txBody>
      </p:sp>
      <p:sp>
        <p:nvSpPr>
          <p:cNvPr id="8200" name="Text Box 8"/>
          <p:cNvSpPr txBox="1">
            <a:spLocks noChangeArrowheads="1"/>
          </p:cNvSpPr>
          <p:nvPr/>
        </p:nvSpPr>
        <p:spPr bwMode="auto">
          <a:xfrm>
            <a:off x="3707904" y="6433591"/>
            <a:ext cx="5445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n-IE" altLang="tr-TR" sz="1400" b="1" dirty="0">
                <a:latin typeface="Tahoma" pitchFamily="34" charset="0"/>
              </a:rPr>
              <a:t>“Texture-mapped” görüntülerin ilklerinden (Catmull 1974)</a:t>
            </a:r>
          </a:p>
        </p:txBody>
      </p:sp>
      <p:sp>
        <p:nvSpPr>
          <p:cNvPr id="11" name="Rectangle 2"/>
          <p:cNvSpPr txBox="1">
            <a:spLocks noChangeArrowheads="1"/>
          </p:cNvSpPr>
          <p:nvPr/>
        </p:nvSpPr>
        <p:spPr>
          <a:xfrm>
            <a:off x="457200" y="228600"/>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7</a:t>
            </a:fld>
            <a:endParaRPr lang="tr-TR" dirty="0"/>
          </a:p>
        </p:txBody>
      </p:sp>
    </p:spTree>
    <p:extLst>
      <p:ext uri="{BB962C8B-B14F-4D97-AF65-F5344CB8AC3E}">
        <p14:creationId xmlns:p14="http://schemas.microsoft.com/office/powerpoint/2010/main" val="3646199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reeform 2"/>
          <p:cNvSpPr>
            <a:spLocks/>
          </p:cNvSpPr>
          <p:nvPr/>
        </p:nvSpPr>
        <p:spPr bwMode="auto">
          <a:xfrm>
            <a:off x="5486400" y="4411935"/>
            <a:ext cx="228600" cy="609600"/>
          </a:xfrm>
          <a:custGeom>
            <a:avLst/>
            <a:gdLst>
              <a:gd name="T0" fmla="*/ 0 w 144"/>
              <a:gd name="T1" fmla="*/ 0 h 384"/>
              <a:gd name="T2" fmla="*/ 0 w 144"/>
              <a:gd name="T3" fmla="*/ 2147483647 h 384"/>
              <a:gd name="T4" fmla="*/ 2147483647 w 144"/>
              <a:gd name="T5" fmla="*/ 2147483647 h 384"/>
              <a:gd name="T6" fmla="*/ 0 w 144"/>
              <a:gd name="T7" fmla="*/ 0 h 384"/>
              <a:gd name="T8" fmla="*/ 0 60000 65536"/>
              <a:gd name="T9" fmla="*/ 0 60000 65536"/>
              <a:gd name="T10" fmla="*/ 0 60000 65536"/>
              <a:gd name="T11" fmla="*/ 0 60000 65536"/>
              <a:gd name="T12" fmla="*/ 0 w 144"/>
              <a:gd name="T13" fmla="*/ 0 h 384"/>
              <a:gd name="T14" fmla="*/ 144 w 144"/>
              <a:gd name="T15" fmla="*/ 384 h 384"/>
            </a:gdLst>
            <a:ahLst/>
            <a:cxnLst>
              <a:cxn ang="T8">
                <a:pos x="T0" y="T1"/>
              </a:cxn>
              <a:cxn ang="T9">
                <a:pos x="T2" y="T3"/>
              </a:cxn>
              <a:cxn ang="T10">
                <a:pos x="T4" y="T5"/>
              </a:cxn>
              <a:cxn ang="T11">
                <a:pos x="T6" y="T7"/>
              </a:cxn>
            </a:cxnLst>
            <a:rect l="T12" t="T13" r="T14" b="T15"/>
            <a:pathLst>
              <a:path w="144" h="384">
                <a:moveTo>
                  <a:pt x="0" y="0"/>
                </a:moveTo>
                <a:lnTo>
                  <a:pt x="0" y="384"/>
                </a:lnTo>
                <a:lnTo>
                  <a:pt x="144" y="192"/>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sp>
        <p:nvSpPr>
          <p:cNvPr id="75779" name="Text Box 3"/>
          <p:cNvSpPr txBox="1">
            <a:spLocks noChangeArrowheads="1"/>
          </p:cNvSpPr>
          <p:nvPr/>
        </p:nvSpPr>
        <p:spPr bwMode="auto">
          <a:xfrm>
            <a:off x="5122863" y="3984898"/>
            <a:ext cx="935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tr-TR" sz="2800" dirty="0"/>
              <a:t>DAC</a:t>
            </a:r>
          </a:p>
        </p:txBody>
      </p:sp>
      <p:sp>
        <p:nvSpPr>
          <p:cNvPr id="75780" name="Line 4"/>
          <p:cNvSpPr>
            <a:spLocks noChangeShapeType="1"/>
          </p:cNvSpPr>
          <p:nvPr/>
        </p:nvSpPr>
        <p:spPr bwMode="auto">
          <a:xfrm>
            <a:off x="5715000" y="4716735"/>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dirty="0"/>
          </a:p>
        </p:txBody>
      </p:sp>
      <p:sp>
        <p:nvSpPr>
          <p:cNvPr id="75781" name="Rectangle 5"/>
          <p:cNvSpPr>
            <a:spLocks noGrp="1" noChangeArrowheads="1"/>
          </p:cNvSpPr>
          <p:nvPr>
            <p:ph type="title"/>
          </p:nvPr>
        </p:nvSpPr>
        <p:spPr>
          <a:xfrm>
            <a:off x="261938" y="304800"/>
            <a:ext cx="8588375" cy="1143000"/>
          </a:xfrm>
        </p:spPr>
        <p:txBody>
          <a:bodyPr/>
          <a:lstStyle/>
          <a:p>
            <a:pPr eaLnBrk="1" hangingPunct="1"/>
            <a:r>
              <a:rPr lang="en-US" altLang="tr-TR" dirty="0"/>
              <a:t>Framebuffer</a:t>
            </a:r>
            <a:r>
              <a:rPr lang="tr-TR" altLang="tr-TR" dirty="0"/>
              <a:t> Renk Sistemi</a:t>
            </a:r>
            <a:endParaRPr lang="en-US" altLang="tr-TR" dirty="0"/>
          </a:p>
        </p:txBody>
      </p:sp>
      <p:sp>
        <p:nvSpPr>
          <p:cNvPr id="231430" name="Rectangle 6"/>
          <p:cNvSpPr>
            <a:spLocks noGrp="1" noChangeArrowheads="1"/>
          </p:cNvSpPr>
          <p:nvPr>
            <p:ph type="body" idx="1"/>
          </p:nvPr>
        </p:nvSpPr>
        <p:spPr/>
        <p:txBody>
          <a:bodyPr/>
          <a:lstStyle/>
          <a:p>
            <a:pPr eaLnBrk="1" hangingPunct="1">
              <a:defRPr/>
            </a:pPr>
            <a:r>
              <a:rPr lang="tr-TR" sz="2400" dirty="0"/>
              <a:t>Her bir renk bileşeni için (</a:t>
            </a:r>
            <a:r>
              <a:rPr lang="en-US" sz="2400" dirty="0"/>
              <a:t>R, G</a:t>
            </a:r>
            <a:r>
              <a:rPr lang="tr-TR" sz="2400" dirty="0"/>
              <a:t> ve</a:t>
            </a:r>
            <a:r>
              <a:rPr lang="en-US" sz="2400" dirty="0"/>
              <a:t> B</a:t>
            </a:r>
            <a:r>
              <a:rPr lang="tr-TR" sz="2400" dirty="0"/>
              <a:t>) ayrı</a:t>
            </a:r>
            <a:r>
              <a:rPr lang="en-US" sz="2400" dirty="0"/>
              <a:t> framebuffer</a:t>
            </a:r>
            <a:r>
              <a:rPr lang="tr-TR" sz="2400" dirty="0"/>
              <a:t> tutulur.</a:t>
            </a:r>
            <a:endParaRPr lang="en-US" sz="2400" dirty="0"/>
          </a:p>
          <a:p>
            <a:pPr eaLnBrk="1" hangingPunct="1">
              <a:defRPr/>
            </a:pPr>
            <a:r>
              <a:rPr lang="tr-TR" sz="2400" dirty="0"/>
              <a:t>Her piksel </a:t>
            </a:r>
            <a:r>
              <a:rPr lang="en-US" sz="2400" dirty="0"/>
              <a:t>24 bit = 8 bit </a:t>
            </a:r>
            <a:r>
              <a:rPr lang="tr-TR" sz="2400" dirty="0"/>
              <a:t>kırmızı</a:t>
            </a:r>
            <a:r>
              <a:rPr lang="en-US" sz="2400" dirty="0"/>
              <a:t>, 8 bit </a:t>
            </a:r>
            <a:r>
              <a:rPr lang="tr-TR" sz="2400" dirty="0"/>
              <a:t>yeşil</a:t>
            </a:r>
            <a:r>
              <a:rPr lang="en-US" sz="2400" dirty="0"/>
              <a:t>, 8 bit </a:t>
            </a:r>
            <a:r>
              <a:rPr lang="tr-TR" sz="2400" dirty="0"/>
              <a:t>mavi (16 milyon renk; "true color" sistemler)</a:t>
            </a:r>
          </a:p>
          <a:p>
            <a:pPr eaLnBrk="1" hangingPunct="1">
              <a:defRPr/>
            </a:pPr>
            <a:r>
              <a:rPr lang="tr-TR" sz="2400" dirty="0"/>
              <a:t>Dördüncü bileşen Alfa (geçirgenlik) kanalı olabilir.</a:t>
            </a:r>
          </a:p>
          <a:p>
            <a:pPr lvl="1">
              <a:defRPr/>
            </a:pPr>
            <a:r>
              <a:rPr lang="tr-TR" sz="2100" dirty="0"/>
              <a:t>RGBA</a:t>
            </a:r>
            <a:endParaRPr lang="en-US" sz="2100" dirty="0"/>
          </a:p>
        </p:txBody>
      </p:sp>
      <p:sp>
        <p:nvSpPr>
          <p:cNvPr id="231431" name="Text Box 7"/>
          <p:cNvSpPr txBox="1">
            <a:spLocks noChangeArrowheads="1"/>
          </p:cNvSpPr>
          <p:nvPr/>
        </p:nvSpPr>
        <p:spPr bwMode="auto">
          <a:xfrm>
            <a:off x="4227513" y="2743200"/>
            <a:ext cx="2746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Tx/>
              <a:buChar char="•"/>
            </a:pPr>
            <a:endParaRPr lang="en-US" altLang="tr-TR" sz="2800" dirty="0"/>
          </a:p>
          <a:p>
            <a:endParaRPr lang="en-US" altLang="tr-TR" dirty="0">
              <a:latin typeface="Courier New" pitchFamily="49" charset="0"/>
            </a:endParaRPr>
          </a:p>
        </p:txBody>
      </p:sp>
      <p:pic>
        <p:nvPicPr>
          <p:cNvPr id="75784" name="Picture 8" descr="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3726135"/>
            <a:ext cx="15589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4183335"/>
            <a:ext cx="15573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4640535"/>
            <a:ext cx="15589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11" descr="d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538" y="4030935"/>
            <a:ext cx="15589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Freeform 12"/>
          <p:cNvSpPr>
            <a:spLocks/>
          </p:cNvSpPr>
          <p:nvPr/>
        </p:nvSpPr>
        <p:spPr bwMode="auto">
          <a:xfrm>
            <a:off x="3962400" y="3878535"/>
            <a:ext cx="1524000" cy="685800"/>
          </a:xfrm>
          <a:custGeom>
            <a:avLst/>
            <a:gdLst>
              <a:gd name="T0" fmla="*/ 0 w 960"/>
              <a:gd name="T1" fmla="*/ 0 h 384"/>
              <a:gd name="T2" fmla="*/ 2147483647 w 960"/>
              <a:gd name="T3" fmla="*/ 0 h 384"/>
              <a:gd name="T4" fmla="*/ 2147483647 w 960"/>
              <a:gd name="T5" fmla="*/ 2147483647 h 384"/>
              <a:gd name="T6" fmla="*/ 2147483647 w 960"/>
              <a:gd name="T7" fmla="*/ 2147483647 h 384"/>
              <a:gd name="T8" fmla="*/ 0 60000 65536"/>
              <a:gd name="T9" fmla="*/ 0 60000 65536"/>
              <a:gd name="T10" fmla="*/ 0 60000 65536"/>
              <a:gd name="T11" fmla="*/ 0 60000 65536"/>
              <a:gd name="T12" fmla="*/ 0 w 960"/>
              <a:gd name="T13" fmla="*/ 0 h 384"/>
              <a:gd name="T14" fmla="*/ 960 w 960"/>
              <a:gd name="T15" fmla="*/ 384 h 384"/>
            </a:gdLst>
            <a:ahLst/>
            <a:cxnLst>
              <a:cxn ang="T8">
                <a:pos x="T0" y="T1"/>
              </a:cxn>
              <a:cxn ang="T9">
                <a:pos x="T2" y="T3"/>
              </a:cxn>
              <a:cxn ang="T10">
                <a:pos x="T4" y="T5"/>
              </a:cxn>
              <a:cxn ang="T11">
                <a:pos x="T6" y="T7"/>
              </a:cxn>
            </a:cxnLst>
            <a:rect l="T12" t="T13" r="T14" b="T15"/>
            <a:pathLst>
              <a:path w="960" h="384">
                <a:moveTo>
                  <a:pt x="0" y="0"/>
                </a:moveTo>
                <a:lnTo>
                  <a:pt x="624" y="0"/>
                </a:lnTo>
                <a:lnTo>
                  <a:pt x="624" y="384"/>
                </a:lnTo>
                <a:lnTo>
                  <a:pt x="960" y="384"/>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sp>
        <p:nvSpPr>
          <p:cNvPr id="75789" name="Freeform 13"/>
          <p:cNvSpPr>
            <a:spLocks/>
          </p:cNvSpPr>
          <p:nvPr/>
        </p:nvSpPr>
        <p:spPr bwMode="auto">
          <a:xfrm>
            <a:off x="3200400" y="4564335"/>
            <a:ext cx="2286000" cy="152400"/>
          </a:xfrm>
          <a:custGeom>
            <a:avLst/>
            <a:gdLst>
              <a:gd name="T0" fmla="*/ 0 w 1440"/>
              <a:gd name="T1" fmla="*/ 0 h 96"/>
              <a:gd name="T2" fmla="*/ 2147483647 w 1440"/>
              <a:gd name="T3" fmla="*/ 0 h 96"/>
              <a:gd name="T4" fmla="*/ 2147483647 w 1440"/>
              <a:gd name="T5" fmla="*/ 2147483647 h 96"/>
              <a:gd name="T6" fmla="*/ 2147483647 w 1440"/>
              <a:gd name="T7" fmla="*/ 2147483647 h 96"/>
              <a:gd name="T8" fmla="*/ 0 60000 65536"/>
              <a:gd name="T9" fmla="*/ 0 60000 65536"/>
              <a:gd name="T10" fmla="*/ 0 60000 65536"/>
              <a:gd name="T11" fmla="*/ 0 60000 65536"/>
              <a:gd name="T12" fmla="*/ 0 w 1440"/>
              <a:gd name="T13" fmla="*/ 0 h 96"/>
              <a:gd name="T14" fmla="*/ 1440 w 1440"/>
              <a:gd name="T15" fmla="*/ 96 h 96"/>
            </a:gdLst>
            <a:ahLst/>
            <a:cxnLst>
              <a:cxn ang="T8">
                <a:pos x="T0" y="T1"/>
              </a:cxn>
              <a:cxn ang="T9">
                <a:pos x="T2" y="T3"/>
              </a:cxn>
              <a:cxn ang="T10">
                <a:pos x="T4" y="T5"/>
              </a:cxn>
              <a:cxn ang="T11">
                <a:pos x="T6" y="T7"/>
              </a:cxn>
            </a:cxnLst>
            <a:rect l="T12" t="T13" r="T14" b="T15"/>
            <a:pathLst>
              <a:path w="1440" h="96">
                <a:moveTo>
                  <a:pt x="0" y="0"/>
                </a:moveTo>
                <a:lnTo>
                  <a:pt x="1008" y="0"/>
                </a:lnTo>
                <a:lnTo>
                  <a:pt x="1008" y="96"/>
                </a:lnTo>
                <a:lnTo>
                  <a:pt x="1440" y="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sp>
        <p:nvSpPr>
          <p:cNvPr id="75790" name="Freeform 14"/>
          <p:cNvSpPr>
            <a:spLocks/>
          </p:cNvSpPr>
          <p:nvPr/>
        </p:nvSpPr>
        <p:spPr bwMode="auto">
          <a:xfrm>
            <a:off x="2362200" y="4869135"/>
            <a:ext cx="3124200" cy="381000"/>
          </a:xfrm>
          <a:custGeom>
            <a:avLst/>
            <a:gdLst>
              <a:gd name="T0" fmla="*/ 0 w 1968"/>
              <a:gd name="T1" fmla="*/ 2147483647 h 240"/>
              <a:gd name="T2" fmla="*/ 2147483647 w 1968"/>
              <a:gd name="T3" fmla="*/ 2147483647 h 240"/>
              <a:gd name="T4" fmla="*/ 2147483647 w 1968"/>
              <a:gd name="T5" fmla="*/ 0 h 240"/>
              <a:gd name="T6" fmla="*/ 2147483647 w 1968"/>
              <a:gd name="T7" fmla="*/ 0 h 240"/>
              <a:gd name="T8" fmla="*/ 0 60000 65536"/>
              <a:gd name="T9" fmla="*/ 0 60000 65536"/>
              <a:gd name="T10" fmla="*/ 0 60000 65536"/>
              <a:gd name="T11" fmla="*/ 0 60000 65536"/>
              <a:gd name="T12" fmla="*/ 0 w 1968"/>
              <a:gd name="T13" fmla="*/ 0 h 240"/>
              <a:gd name="T14" fmla="*/ 1968 w 1968"/>
              <a:gd name="T15" fmla="*/ 240 h 240"/>
            </a:gdLst>
            <a:ahLst/>
            <a:cxnLst>
              <a:cxn ang="T8">
                <a:pos x="T0" y="T1"/>
              </a:cxn>
              <a:cxn ang="T9">
                <a:pos x="T2" y="T3"/>
              </a:cxn>
              <a:cxn ang="T10">
                <a:pos x="T4" y="T5"/>
              </a:cxn>
              <a:cxn ang="T11">
                <a:pos x="T6" y="T7"/>
              </a:cxn>
            </a:cxnLst>
            <a:rect l="T12" t="T13" r="T14" b="T15"/>
            <a:pathLst>
              <a:path w="1968" h="240">
                <a:moveTo>
                  <a:pt x="0" y="240"/>
                </a:moveTo>
                <a:lnTo>
                  <a:pt x="1536" y="240"/>
                </a:lnTo>
                <a:lnTo>
                  <a:pt x="1536" y="0"/>
                </a:lnTo>
                <a:lnTo>
                  <a:pt x="1968"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sp>
        <p:nvSpPr>
          <p:cNvPr id="2" name="Slide Number Placeholder 1"/>
          <p:cNvSpPr>
            <a:spLocks noGrp="1"/>
          </p:cNvSpPr>
          <p:nvPr>
            <p:ph type="sldNum" sz="quarter" idx="12"/>
          </p:nvPr>
        </p:nvSpPr>
        <p:spPr/>
        <p:txBody>
          <a:bodyPr/>
          <a:lstStyle/>
          <a:p>
            <a:fld id="{E6FEED06-A45B-49F7-A4E7-E4A0A60926E4}" type="slidenum">
              <a:rPr lang="tr-TR" smtClean="0"/>
              <a:t>70</a:t>
            </a:fld>
            <a:endParaRPr lang="tr-TR" dirty="0"/>
          </a:p>
        </p:txBody>
      </p:sp>
    </p:spTree>
    <p:extLst>
      <p:ext uri="{BB962C8B-B14F-4D97-AF65-F5344CB8AC3E}">
        <p14:creationId xmlns:p14="http://schemas.microsoft.com/office/powerpoint/2010/main" val="2254379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31431"/>
                                        </p:tgtEl>
                                        <p:attrNameLst>
                                          <p:attrName>style.visibility</p:attrName>
                                        </p:attrNameLst>
                                      </p:cBhvr>
                                      <p:to>
                                        <p:strVal val="visible"/>
                                      </p:to>
                                    </p:set>
                                    <p:animEffect transition="in" filter="wipe(left)">
                                      <p:cBhvr>
                                        <p:cTn id="7"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a:xfrm>
            <a:off x="261938" y="304800"/>
            <a:ext cx="8588375" cy="1143000"/>
          </a:xfrm>
        </p:spPr>
        <p:txBody>
          <a:bodyPr/>
          <a:lstStyle/>
          <a:p>
            <a:pPr eaLnBrk="1" hangingPunct="1"/>
            <a:r>
              <a:rPr lang="en-US" altLang="tr-TR" dirty="0"/>
              <a:t>Framebuffer</a:t>
            </a:r>
            <a:r>
              <a:rPr lang="tr-TR" altLang="tr-TR" dirty="0"/>
              <a:t> Renk Sistemi</a:t>
            </a:r>
            <a:endParaRPr lang="en-US" altLang="tr-TR" dirty="0"/>
          </a:p>
        </p:txBody>
      </p:sp>
      <p:sp>
        <p:nvSpPr>
          <p:cNvPr id="231430" name="Rectangle 6"/>
          <p:cNvSpPr>
            <a:spLocks noGrp="1" noChangeArrowheads="1"/>
          </p:cNvSpPr>
          <p:nvPr>
            <p:ph type="body" idx="1"/>
          </p:nvPr>
        </p:nvSpPr>
        <p:spPr/>
        <p:txBody>
          <a:bodyPr/>
          <a:lstStyle/>
          <a:p>
            <a:pPr marL="361950" indent="-361950">
              <a:defRPr/>
            </a:pPr>
            <a:r>
              <a:rPr lang="tr-TR" dirty="0"/>
              <a:t>Elinizde her piksel için </a:t>
            </a:r>
            <a:r>
              <a:rPr lang="en-US" sz="2700" dirty="0">
                <a:effectLst/>
              </a:rPr>
              <a:t>16 bits </a:t>
            </a:r>
            <a:r>
              <a:rPr lang="tr-TR" sz="2700" dirty="0">
                <a:effectLst/>
              </a:rPr>
              <a:t>olsa</a:t>
            </a:r>
            <a:r>
              <a:rPr lang="en-US" sz="2700" dirty="0">
                <a:effectLst/>
              </a:rPr>
              <a:t> </a:t>
            </a:r>
            <a:endParaRPr lang="tr-TR" sz="2700" dirty="0">
              <a:effectLst/>
            </a:endParaRPr>
          </a:p>
          <a:p>
            <a:pPr marL="742950" lvl="1" indent="-285750">
              <a:defRPr/>
            </a:pPr>
            <a:r>
              <a:rPr lang="en-US" sz="2400" dirty="0">
                <a:effectLst/>
              </a:rPr>
              <a:t>? bit </a:t>
            </a:r>
            <a:r>
              <a:rPr lang="tr-TR" sz="2400" dirty="0">
                <a:effectLst/>
              </a:rPr>
              <a:t>kırmızı</a:t>
            </a:r>
            <a:r>
              <a:rPr lang="en-US" sz="2400" dirty="0">
                <a:effectLst/>
              </a:rPr>
              <a:t>, ? bit </a:t>
            </a:r>
            <a:r>
              <a:rPr lang="tr-TR" sz="2400" dirty="0">
                <a:effectLst/>
              </a:rPr>
              <a:t>yeşil</a:t>
            </a:r>
            <a:r>
              <a:rPr lang="en-US" sz="2400" dirty="0">
                <a:effectLst/>
              </a:rPr>
              <a:t>, ? bit </a:t>
            </a:r>
            <a:r>
              <a:rPr lang="tr-TR" sz="2400" dirty="0">
                <a:effectLst/>
              </a:rPr>
              <a:t>mavi</a:t>
            </a:r>
          </a:p>
          <a:p>
            <a:pPr marL="742950" lvl="1" indent="-285750">
              <a:defRPr/>
            </a:pPr>
            <a:r>
              <a:rPr lang="tr-TR" sz="2400" dirty="0"/>
              <a:t>Yeşil önemlidir; 5-6-5</a:t>
            </a:r>
          </a:p>
          <a:p>
            <a:pPr marL="360363" indent="-360363">
              <a:defRPr/>
            </a:pPr>
            <a:r>
              <a:rPr lang="tr-TR" sz="2700" dirty="0"/>
              <a:t>RGBA için gereken bellek</a:t>
            </a:r>
          </a:p>
          <a:p>
            <a:pPr marL="742950" lvl="1" indent="-285750">
              <a:defRPr/>
            </a:pPr>
            <a:r>
              <a:rPr lang="tr-TR" sz="2400" dirty="0"/>
              <a:t>1920x1080x32 bit</a:t>
            </a:r>
          </a:p>
          <a:p>
            <a:pPr marL="742950" lvl="1" indent="-285750">
              <a:defRPr/>
            </a:pPr>
            <a:r>
              <a:rPr lang="tr-TR" sz="2400" dirty="0"/>
              <a:t>~8MB</a:t>
            </a:r>
          </a:p>
          <a:p>
            <a:pPr marL="742950" lvl="1" indent="-285750">
              <a:defRPr/>
            </a:pPr>
            <a:r>
              <a:rPr lang="tr-TR" sz="2400" dirty="0"/>
              <a:t>Ekran kartları neden 2GB?</a:t>
            </a:r>
          </a:p>
          <a:p>
            <a:pPr marL="1017270" lvl="2" indent="-285750">
              <a:defRPr/>
            </a:pPr>
            <a:r>
              <a:rPr lang="tr-TR" sz="2100" dirty="0"/>
              <a:t>Farklı amaçlı buffer’lar var, asıl önemlisi kaplama (texture) bilgisini tümüyle bellekte tutmak iyidir.</a:t>
            </a:r>
          </a:p>
          <a:p>
            <a:pPr marL="1017270" lvl="2" indent="-285750">
              <a:defRPr/>
            </a:pPr>
            <a:r>
              <a:rPr lang="tr-TR" sz="2100" dirty="0"/>
              <a:t>1-1,5 GB belliği olup çok daha hızlı olan kartlar var.</a:t>
            </a:r>
          </a:p>
          <a:p>
            <a:pPr marL="1017270" lvl="2" indent="-285750">
              <a:defRPr/>
            </a:pPr>
            <a:r>
              <a:rPr lang="tr-TR" sz="2100" dirty="0"/>
              <a:t>Veri hattının genişliği ile veri hattı ve belleğin hızları daha önemlidir.</a:t>
            </a:r>
          </a:p>
        </p:txBody>
      </p:sp>
      <p:sp>
        <p:nvSpPr>
          <p:cNvPr id="231431" name="Text Box 7"/>
          <p:cNvSpPr txBox="1">
            <a:spLocks noChangeArrowheads="1"/>
          </p:cNvSpPr>
          <p:nvPr/>
        </p:nvSpPr>
        <p:spPr bwMode="auto">
          <a:xfrm>
            <a:off x="4227513" y="2743200"/>
            <a:ext cx="2746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Tx/>
              <a:buChar char="•"/>
            </a:pPr>
            <a:endParaRPr lang="en-US" altLang="tr-TR" sz="2800" dirty="0"/>
          </a:p>
          <a:p>
            <a:endParaRPr lang="en-US" altLang="tr-TR" dirty="0">
              <a:latin typeface="Courier New" pitchFamily="49" charset="0"/>
            </a:endParaRPr>
          </a:p>
        </p:txBody>
      </p:sp>
      <p:sp>
        <p:nvSpPr>
          <p:cNvPr id="2" name="Slide Number Placeholder 1"/>
          <p:cNvSpPr>
            <a:spLocks noGrp="1"/>
          </p:cNvSpPr>
          <p:nvPr>
            <p:ph type="sldNum" sz="quarter" idx="12"/>
          </p:nvPr>
        </p:nvSpPr>
        <p:spPr/>
        <p:txBody>
          <a:bodyPr/>
          <a:lstStyle/>
          <a:p>
            <a:fld id="{E6FEED06-A45B-49F7-A4E7-E4A0A60926E4}" type="slidenum">
              <a:rPr lang="tr-TR" smtClean="0"/>
              <a:t>71</a:t>
            </a:fld>
            <a:endParaRPr lang="tr-TR" dirty="0"/>
          </a:p>
        </p:txBody>
      </p:sp>
    </p:spTree>
    <p:extLst>
      <p:ext uri="{BB962C8B-B14F-4D97-AF65-F5344CB8AC3E}">
        <p14:creationId xmlns:p14="http://schemas.microsoft.com/office/powerpoint/2010/main" val="573871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31431"/>
                                        </p:tgtEl>
                                        <p:attrNameLst>
                                          <p:attrName>style.visibility</p:attrName>
                                        </p:attrNameLst>
                                      </p:cBhvr>
                                      <p:to>
                                        <p:strVal val="visible"/>
                                      </p:to>
                                    </p:set>
                                    <p:animEffect transition="in" filter="wipe(left)">
                                      <p:cBhvr>
                                        <p:cTn id="7"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OOL-BALL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486561"/>
            <a:ext cx="4990340" cy="37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T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1"/>
            <a:ext cx="3795208" cy="31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9"/>
          <p:cNvSpPr txBox="1">
            <a:spLocks noChangeArrowheads="1"/>
          </p:cNvSpPr>
          <p:nvPr/>
        </p:nvSpPr>
        <p:spPr bwMode="auto">
          <a:xfrm>
            <a:off x="4355976" y="6297101"/>
            <a:ext cx="4201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tr-TR" altLang="tr-TR" sz="1400" b="1" dirty="0">
                <a:latin typeface="Tahoma" pitchFamily="34" charset="0"/>
              </a:rPr>
              <a:t> İlk dağıtık ışın izlemeli görüntü (Cook 1984)</a:t>
            </a:r>
            <a:endParaRPr lang="en-IE" altLang="tr-TR" sz="1400" b="1" dirty="0">
              <a:latin typeface="Tahoma" pitchFamily="34" charset="0"/>
            </a:endParaRPr>
          </a:p>
        </p:txBody>
      </p:sp>
      <p:sp>
        <p:nvSpPr>
          <p:cNvPr id="8202" name="Text Box 10"/>
          <p:cNvSpPr txBox="1">
            <a:spLocks noChangeArrowheads="1"/>
          </p:cNvSpPr>
          <p:nvPr/>
        </p:nvSpPr>
        <p:spPr bwMode="auto">
          <a:xfrm>
            <a:off x="251520" y="4489177"/>
            <a:ext cx="36038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tr-TR" altLang="tr-TR" sz="1400" b="1" dirty="0">
                <a:latin typeface="Tahoma" pitchFamily="34" charset="0"/>
              </a:rPr>
              <a:t>İ</a:t>
            </a:r>
            <a:r>
              <a:rPr lang="en-IE" altLang="tr-TR" sz="1400" b="1" dirty="0">
                <a:latin typeface="Tahoma" pitchFamily="34" charset="0"/>
              </a:rPr>
              <a:t>lk ışın izlemeli (Ray Traced) görüntü </a:t>
            </a:r>
            <a:br>
              <a:rPr lang="tr-TR" altLang="tr-TR" sz="1400" b="1" dirty="0">
                <a:latin typeface="Tahoma" pitchFamily="34" charset="0"/>
              </a:rPr>
            </a:br>
            <a:r>
              <a:rPr lang="en-IE" altLang="tr-TR" sz="1400" b="1" dirty="0">
                <a:latin typeface="Tahoma" pitchFamily="34" charset="0"/>
              </a:rPr>
              <a:t>(Whitted 1980)</a:t>
            </a:r>
          </a:p>
        </p:txBody>
      </p:sp>
      <p:sp>
        <p:nvSpPr>
          <p:cNvPr id="11" name="Rectangle 2"/>
          <p:cNvSpPr txBox="1">
            <a:spLocks noChangeArrowheads="1"/>
          </p:cNvSpPr>
          <p:nvPr/>
        </p:nvSpPr>
        <p:spPr>
          <a:xfrm>
            <a:off x="457200" y="228600"/>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8</a:t>
            </a:fld>
            <a:endParaRPr lang="tr-TR" dirty="0"/>
          </a:p>
        </p:txBody>
      </p:sp>
    </p:spTree>
    <p:extLst>
      <p:ext uri="{BB962C8B-B14F-4D97-AF65-F5344CB8AC3E}">
        <p14:creationId xmlns:p14="http://schemas.microsoft.com/office/powerpoint/2010/main" val="185088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EST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049181"/>
            <a:ext cx="3131840" cy="562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683568" y="1475066"/>
            <a:ext cx="50658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IE" altLang="tr-TR" sz="1800" b="1" dirty="0">
                <a:latin typeface="Tahoma" pitchFamily="34" charset="0"/>
              </a:rPr>
              <a:t>İlk bilgisayar grafikleri destekli film. </a:t>
            </a:r>
          </a:p>
          <a:p>
            <a:r>
              <a:rPr lang="en-IE" altLang="tr-TR" sz="1800" b="1" dirty="0">
                <a:latin typeface="Tahoma" pitchFamily="34" charset="0"/>
              </a:rPr>
              <a:t>Westworld merkezinde çeşitli grafik </a:t>
            </a:r>
            <a:br>
              <a:rPr lang="tr-TR" altLang="tr-TR" sz="1800" b="1" dirty="0">
                <a:latin typeface="Tahoma" pitchFamily="34" charset="0"/>
              </a:rPr>
            </a:br>
            <a:r>
              <a:rPr lang="en-IE" altLang="tr-TR" sz="1800" b="1" dirty="0">
                <a:latin typeface="Tahoma" pitchFamily="34" charset="0"/>
              </a:rPr>
              <a:t>ekranları kullanılmıştır (We</a:t>
            </a:r>
            <a:r>
              <a:rPr lang="tr-TR" altLang="tr-TR" sz="1800" b="1" dirty="0">
                <a:latin typeface="Tahoma" pitchFamily="34" charset="0"/>
              </a:rPr>
              <a:t>s</a:t>
            </a:r>
            <a:r>
              <a:rPr lang="en-IE" altLang="tr-TR" sz="1800" b="1" dirty="0">
                <a:latin typeface="Tahoma" pitchFamily="34" charset="0"/>
              </a:rPr>
              <a:t>tworld 1973).</a:t>
            </a:r>
          </a:p>
        </p:txBody>
      </p:sp>
      <p:sp>
        <p:nvSpPr>
          <p:cNvPr id="4" name="Rectangle 2"/>
          <p:cNvSpPr txBox="1">
            <a:spLocks noChangeArrowheads="1"/>
          </p:cNvSpPr>
          <p:nvPr/>
        </p:nvSpPr>
        <p:spPr>
          <a:xfrm>
            <a:off x="457200" y="228600"/>
            <a:ext cx="7569200" cy="1219200"/>
          </a:xfrm>
          <a:prstGeom prst="rect">
            <a:avLst/>
          </a:prstGeom>
        </p:spPr>
        <p:txBody>
          <a:bodyPr anchor="ctr" anchorCtr="0"/>
          <a:lstStyle>
            <a:lvl1pPr algn="l" rtl="0" eaLnBrk="1" latinLnBrk="0" hangingPunct="1">
              <a:spcBef>
                <a:spcPct val="0"/>
              </a:spcBef>
              <a:buNone/>
              <a:defRPr kumimoji="0" sz="32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tr-TR" dirty="0"/>
              <a:t>Grafiğin Tarihinden Görüntüler</a:t>
            </a:r>
          </a:p>
        </p:txBody>
      </p:sp>
      <p:sp>
        <p:nvSpPr>
          <p:cNvPr id="2" name="Slide Number Placeholder 1"/>
          <p:cNvSpPr>
            <a:spLocks noGrp="1"/>
          </p:cNvSpPr>
          <p:nvPr>
            <p:ph type="sldNum" sz="quarter" idx="12"/>
          </p:nvPr>
        </p:nvSpPr>
        <p:spPr/>
        <p:txBody>
          <a:bodyPr/>
          <a:lstStyle/>
          <a:p>
            <a:fld id="{E6FEED06-A45B-49F7-A4E7-E4A0A60926E4}" type="slidenum">
              <a:rPr lang="tr-TR" smtClean="0"/>
              <a:t>9</a:t>
            </a:fld>
            <a:endParaRPr lang="tr-TR" dirty="0"/>
          </a:p>
        </p:txBody>
      </p:sp>
    </p:spTree>
    <p:extLst>
      <p:ext uri="{BB962C8B-B14F-4D97-AF65-F5344CB8AC3E}">
        <p14:creationId xmlns:p14="http://schemas.microsoft.com/office/powerpoint/2010/main" val="137645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4577</TotalTime>
  <Words>2584</Words>
  <Application>Microsoft Office PowerPoint</Application>
  <PresentationFormat>On-screen Show (4:3)</PresentationFormat>
  <Paragraphs>421</Paragraphs>
  <Slides>71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3" baseType="lpstr">
      <vt:lpstr>Arial</vt:lpstr>
      <vt:lpstr>Bookman Old Style</vt:lpstr>
      <vt:lpstr>Calibri</vt:lpstr>
      <vt:lpstr>Courier New</vt:lpstr>
      <vt:lpstr>Gill Sans MT</vt:lpstr>
      <vt:lpstr>Tahoma</vt:lpstr>
      <vt:lpstr>Times New Roman</vt:lpstr>
      <vt:lpstr>Verdana</vt:lpstr>
      <vt:lpstr>Wingdings</vt:lpstr>
      <vt:lpstr>Wingdings 3</vt:lpstr>
      <vt:lpstr>Origin</vt:lpstr>
      <vt:lpstr>Bitmap Image</vt:lpstr>
      <vt:lpstr>Bilgisayar Grafikleri Dr.Cengiz Güngör</vt:lpstr>
      <vt:lpstr>Kaynak kitaplar</vt:lpstr>
      <vt:lpstr>Bilgisayar Grafiklerinin Temelleri</vt:lpstr>
      <vt:lpstr>Neden Bilgisayar Grafikleri Çalışırız?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Grafik Uygulamaları</vt:lpstr>
      <vt:lpstr>Grafik Uygulamaları</vt:lpstr>
      <vt:lpstr>Grafik  Uygulamaları</vt:lpstr>
      <vt:lpstr>Grafik  Uygulamaları</vt:lpstr>
      <vt:lpstr>Grafik Uygulamaları</vt:lpstr>
      <vt:lpstr>Grafik Uygulamaları</vt:lpstr>
      <vt:lpstr>Grafik Uygulamaları</vt:lpstr>
      <vt:lpstr>Grafik Uygulamaları</vt:lpstr>
      <vt:lpstr>Grafik Uygulamaları</vt:lpstr>
      <vt:lpstr>Günlük Kullanım</vt:lpstr>
      <vt:lpstr>Günümüz Teknolojileri</vt:lpstr>
      <vt:lpstr>CPU ve GPU için Moore kanunu</vt:lpstr>
      <vt:lpstr>Ekran Teknolojileri</vt:lpstr>
      <vt:lpstr>Elektron Tabancası Çalışma Mantığı</vt:lpstr>
      <vt:lpstr>Fosforun Çalışma Mantığı</vt:lpstr>
      <vt:lpstr>Fosforun Çalışma Mantığı</vt:lpstr>
      <vt:lpstr>Ekran Teknolojileri: CRT’ler</vt:lpstr>
      <vt:lpstr>Ekran Teknolojileri: CRT’ler</vt:lpstr>
      <vt:lpstr>CRT Özellikleri</vt:lpstr>
      <vt:lpstr>Ekran Teknolojileri: CRT’ler</vt:lpstr>
      <vt:lpstr>Ekran Teknolojileri: CRT’ler</vt:lpstr>
      <vt:lpstr>Piksel Nedir?</vt:lpstr>
      <vt:lpstr>Ekran Teknolojileri: Renkli CRT’ler</vt:lpstr>
      <vt:lpstr>PowerPoint Presentation</vt:lpstr>
      <vt:lpstr>PowerPoint Presentation</vt:lpstr>
      <vt:lpstr>Ekran Teknolojileri: Renkli CRT’ler</vt:lpstr>
      <vt:lpstr>Özetle CRT’ler</vt:lpstr>
      <vt:lpstr>Ekran Teknolojileri: LCD’ler</vt:lpstr>
      <vt:lpstr>Ekran Teknolojileri: LCD’ler</vt:lpstr>
      <vt:lpstr>Ekran Teknolojileri: LCD’ler</vt:lpstr>
      <vt:lpstr>Ekran Teknolojileri: Renkli LCD’ler</vt:lpstr>
      <vt:lpstr>Ekran Teknolojileri: LED’ler</vt:lpstr>
      <vt:lpstr>Ekran Teknolojileri: LED’ler</vt:lpstr>
      <vt:lpstr>Ekran Teknolojileri: Plazma </vt:lpstr>
      <vt:lpstr>Ekran Teknolojileri: Plazma </vt:lpstr>
      <vt:lpstr>DLP (Digital Light Processor) Temelli Projeksiyon</vt:lpstr>
      <vt:lpstr>Dlp (Digital Light Processor) Temelli Projeksiyon</vt:lpstr>
      <vt:lpstr>Dlp (Digital Light Processor) Temelli Projeksiyon</vt:lpstr>
      <vt:lpstr>Ekran Teknolojileri: DMD / DLP</vt:lpstr>
      <vt:lpstr>Ekran Teknolojileri:  Organic LED Arrays</vt:lpstr>
      <vt:lpstr>OLED’in Çalışma Mantığı</vt:lpstr>
      <vt:lpstr>OLED’in Çalışma Mantığı</vt:lpstr>
      <vt:lpstr>Ekran Teknolojileri: Organic LED Arrays</vt:lpstr>
      <vt:lpstr>Ekran Teknolojileri: Organic LED Arrays</vt:lpstr>
      <vt:lpstr>Kameralarda OLED</vt:lpstr>
      <vt:lpstr>Super-AMOLED Ekranlar</vt:lpstr>
      <vt:lpstr>PowerPoint Presentation</vt:lpstr>
      <vt:lpstr>QLED ile OLED arasında ne fark var?</vt:lpstr>
      <vt:lpstr>Duvar Tipi Ekranlar</vt:lpstr>
      <vt:lpstr>Dokunmatik Ekranlar</vt:lpstr>
      <vt:lpstr>Elleri Serbest Bırakan Uygulamalar</vt:lpstr>
      <vt:lpstr>Sanal Gerçeklik Odaları</vt:lpstr>
      <vt:lpstr>3 Boyutlu Ekranlar</vt:lpstr>
      <vt:lpstr>Video Kontrol Ünitesi</vt:lpstr>
      <vt:lpstr>Video Kontrol Ünitesi</vt:lpstr>
      <vt:lpstr>Video Kontrol Ünitesi</vt:lpstr>
      <vt:lpstr>Modern Kafes (Raster) Grafik Sistemler</vt:lpstr>
      <vt:lpstr>Modern Kafes (Raster) Grafik Sistemler</vt:lpstr>
      <vt:lpstr>Framebuffer Renk Sistemi</vt:lpstr>
      <vt:lpstr>Framebuffer Renk Sistemi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GUNGOR</dc:creator>
  <cp:lastModifiedBy>Cengiz Güngör</cp:lastModifiedBy>
  <cp:revision>110</cp:revision>
  <cp:lastPrinted>2020-10-14T10:23:22Z</cp:lastPrinted>
  <dcterms:created xsi:type="dcterms:W3CDTF">2013-09-20T11:24:12Z</dcterms:created>
  <dcterms:modified xsi:type="dcterms:W3CDTF">2023-10-05T18:25:55Z</dcterms:modified>
</cp:coreProperties>
</file>