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4"/>
  </p:notesMasterIdLst>
  <p:sldIdLst>
    <p:sldId id="256" r:id="rId2"/>
    <p:sldId id="257" r:id="rId3"/>
    <p:sldId id="259" r:id="rId4"/>
    <p:sldId id="261" r:id="rId5"/>
    <p:sldId id="260" r:id="rId6"/>
    <p:sldId id="267" r:id="rId7"/>
    <p:sldId id="270" r:id="rId8"/>
    <p:sldId id="287" r:id="rId9"/>
    <p:sldId id="269" r:id="rId10"/>
    <p:sldId id="292" r:id="rId11"/>
    <p:sldId id="272" r:id="rId12"/>
    <p:sldId id="274" r:id="rId13"/>
    <p:sldId id="273" r:id="rId14"/>
    <p:sldId id="276" r:id="rId15"/>
    <p:sldId id="285" r:id="rId16"/>
    <p:sldId id="288" r:id="rId17"/>
    <p:sldId id="275" r:id="rId18"/>
    <p:sldId id="278" r:id="rId19"/>
    <p:sldId id="280" r:id="rId20"/>
    <p:sldId id="281" r:id="rId21"/>
    <p:sldId id="282" r:id="rId22"/>
    <p:sldId id="284" r:id="rId23"/>
    <p:sldId id="286" r:id="rId24"/>
    <p:sldId id="289" r:id="rId25"/>
    <p:sldId id="299" r:id="rId26"/>
    <p:sldId id="301" r:id="rId27"/>
    <p:sldId id="300" r:id="rId28"/>
    <p:sldId id="302" r:id="rId29"/>
    <p:sldId id="298" r:id="rId30"/>
    <p:sldId id="268" r:id="rId31"/>
    <p:sldId id="290" r:id="rId32"/>
    <p:sldId id="291" r:id="rId33"/>
    <p:sldId id="293" r:id="rId34"/>
    <p:sldId id="294" r:id="rId35"/>
    <p:sldId id="295" r:id="rId36"/>
    <p:sldId id="296" r:id="rId37"/>
    <p:sldId id="297" r:id="rId38"/>
    <p:sldId id="303" r:id="rId39"/>
    <p:sldId id="306" r:id="rId40"/>
    <p:sldId id="307" r:id="rId41"/>
    <p:sldId id="309" r:id="rId42"/>
    <p:sldId id="310" r:id="rId43"/>
    <p:sldId id="311" r:id="rId44"/>
    <p:sldId id="312" r:id="rId45"/>
    <p:sldId id="313" r:id="rId46"/>
    <p:sldId id="314" r:id="rId47"/>
    <p:sldId id="316" r:id="rId48"/>
    <p:sldId id="317" r:id="rId49"/>
    <p:sldId id="379" r:id="rId50"/>
    <p:sldId id="318" r:id="rId51"/>
    <p:sldId id="380" r:id="rId52"/>
    <p:sldId id="381" r:id="rId53"/>
    <p:sldId id="382" r:id="rId54"/>
    <p:sldId id="383" r:id="rId55"/>
    <p:sldId id="384" r:id="rId56"/>
    <p:sldId id="378" r:id="rId57"/>
    <p:sldId id="319" r:id="rId58"/>
    <p:sldId id="320" r:id="rId59"/>
    <p:sldId id="326" r:id="rId60"/>
    <p:sldId id="327" r:id="rId61"/>
    <p:sldId id="328" r:id="rId62"/>
    <p:sldId id="330" r:id="rId63"/>
    <p:sldId id="331" r:id="rId64"/>
    <p:sldId id="337" r:id="rId65"/>
    <p:sldId id="338" r:id="rId66"/>
    <p:sldId id="339" r:id="rId67"/>
    <p:sldId id="340" r:id="rId68"/>
    <p:sldId id="341" r:id="rId69"/>
    <p:sldId id="376" r:id="rId70"/>
    <p:sldId id="342" r:id="rId71"/>
    <p:sldId id="377" r:id="rId72"/>
    <p:sldId id="344" r:id="rId73"/>
    <p:sldId id="347" r:id="rId74"/>
    <p:sldId id="348" r:id="rId75"/>
    <p:sldId id="349" r:id="rId76"/>
    <p:sldId id="350" r:id="rId77"/>
    <p:sldId id="351" r:id="rId78"/>
    <p:sldId id="353" r:id="rId79"/>
    <p:sldId id="354" r:id="rId80"/>
    <p:sldId id="355" r:id="rId81"/>
    <p:sldId id="356" r:id="rId82"/>
    <p:sldId id="357" r:id="rId83"/>
    <p:sldId id="358" r:id="rId84"/>
    <p:sldId id="359" r:id="rId85"/>
    <p:sldId id="360" r:id="rId86"/>
    <p:sldId id="361" r:id="rId87"/>
    <p:sldId id="362" r:id="rId88"/>
    <p:sldId id="363" r:id="rId89"/>
    <p:sldId id="364" r:id="rId90"/>
    <p:sldId id="365" r:id="rId91"/>
    <p:sldId id="366" r:id="rId92"/>
    <p:sldId id="367" r:id="rId93"/>
    <p:sldId id="368" r:id="rId94"/>
    <p:sldId id="369" r:id="rId95"/>
    <p:sldId id="370" r:id="rId96"/>
    <p:sldId id="371" r:id="rId97"/>
    <p:sldId id="372" r:id="rId98"/>
    <p:sldId id="373" r:id="rId99"/>
    <p:sldId id="374" r:id="rId100"/>
    <p:sldId id="375" r:id="rId101"/>
    <p:sldId id="343" r:id="rId102"/>
    <p:sldId id="258" r:id="rId10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76" autoAdjust="0"/>
  </p:normalViewPr>
  <p:slideViewPr>
    <p:cSldViewPr>
      <p:cViewPr varScale="1">
        <p:scale>
          <a:sx n="59" d="100"/>
          <a:sy n="59" d="100"/>
        </p:scale>
        <p:origin x="142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60C12-1A27-4A64-B0B2-F796C1A51EED}" type="datetimeFigureOut">
              <a:rPr lang="tr-TR" smtClean="0"/>
              <a:pPr/>
              <a:t>22.11.2020</a:t>
            </a:fld>
            <a:endParaRPr lang="tr-T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C25BA-1208-4CE7-BA56-982F150D70B7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7446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C25BA-1208-4CE7-BA56-982F150D70B7}" type="slidenum">
              <a:rPr lang="tr-TR" smtClean="0"/>
              <a:pPr/>
              <a:t>37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35074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C25BA-1208-4CE7-BA56-982F150D70B7}" type="slidenum">
              <a:rPr lang="tr-TR" smtClean="0"/>
              <a:pPr/>
              <a:t>66</a:t>
            </a:fld>
            <a:endParaRPr lang="tr-T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tr-TR" noProof="0" dirty="0" err="1"/>
              <a:t>Click</a:t>
            </a:r>
            <a:r>
              <a:rPr kumimoji="0" lang="tr-TR" noProof="0" dirty="0"/>
              <a:t> </a:t>
            </a:r>
            <a:r>
              <a:rPr kumimoji="0" lang="tr-TR" noProof="0" dirty="0" err="1"/>
              <a:t>to</a:t>
            </a:r>
            <a:r>
              <a:rPr kumimoji="0" lang="tr-TR" noProof="0" dirty="0"/>
              <a:t> </a:t>
            </a:r>
            <a:r>
              <a:rPr kumimoji="0" lang="tr-TR" noProof="0" dirty="0" err="1"/>
              <a:t>edit</a:t>
            </a:r>
            <a:r>
              <a:rPr kumimoji="0" lang="tr-TR" noProof="0" dirty="0"/>
              <a:t> Master </a:t>
            </a:r>
            <a:r>
              <a:rPr kumimoji="0" lang="tr-TR" noProof="0" dirty="0" err="1"/>
              <a:t>title</a:t>
            </a:r>
            <a:r>
              <a:rPr kumimoji="0" lang="tr-TR" noProof="0" dirty="0"/>
              <a:t> </a:t>
            </a:r>
            <a:r>
              <a:rPr kumimoji="0" lang="tr-TR" noProof="0" dirty="0" err="1"/>
              <a:t>style</a:t>
            </a:r>
            <a:endParaRPr kumimoji="0" lang="tr-TR" noProof="0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noProof="0" dirty="0" err="1"/>
              <a:t>Click</a:t>
            </a:r>
            <a:r>
              <a:rPr kumimoji="0" lang="tr-TR" noProof="0" dirty="0"/>
              <a:t> </a:t>
            </a:r>
            <a:r>
              <a:rPr kumimoji="0" lang="tr-TR" noProof="0" dirty="0" err="1"/>
              <a:t>to</a:t>
            </a:r>
            <a:r>
              <a:rPr kumimoji="0" lang="tr-TR" noProof="0" dirty="0"/>
              <a:t> </a:t>
            </a:r>
            <a:r>
              <a:rPr kumimoji="0" lang="tr-TR" noProof="0" dirty="0" err="1"/>
              <a:t>edit</a:t>
            </a:r>
            <a:r>
              <a:rPr kumimoji="0" lang="tr-TR" noProof="0" dirty="0"/>
              <a:t> Master </a:t>
            </a:r>
            <a:r>
              <a:rPr kumimoji="0" lang="tr-TR" noProof="0" dirty="0" err="1"/>
              <a:t>subtitle</a:t>
            </a:r>
            <a:r>
              <a:rPr kumimoji="0" lang="tr-TR" noProof="0" dirty="0"/>
              <a:t> </a:t>
            </a:r>
            <a:r>
              <a:rPr kumimoji="0" lang="tr-TR" noProof="0" dirty="0" err="1"/>
              <a:t>style</a:t>
            </a:r>
            <a:endParaRPr kumimoji="0" lang="tr-TR" noProof="0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467544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75695B44-2364-415C-AC9F-E41447DA5AA8}" type="datetime1">
              <a:rPr lang="tr-TR" smtClean="0"/>
              <a:pPr/>
              <a:t>22.11.2020</a:t>
            </a:fld>
            <a:endParaRPr lang="tr-TR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516216" y="6358024"/>
            <a:ext cx="2160240" cy="365760"/>
          </a:xfrm>
        </p:spPr>
        <p:txBody>
          <a:bodyPr/>
          <a:lstStyle>
            <a:lvl1pPr algn="r">
              <a:defRPr/>
            </a:lvl1pPr>
          </a:lstStyle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2A17E-1AED-4014-83C8-4D784463E246}" type="datetime1">
              <a:rPr lang="tr-TR" smtClean="0"/>
              <a:pPr/>
              <a:t>22.11.2020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29D91-CD4E-4DD2-AE25-33A0F1E831B2}" type="datetime1">
              <a:rPr lang="tr-TR" smtClean="0"/>
              <a:pPr/>
              <a:t>22.11.2020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tr-TR" noProof="0" dirty="0" err="1"/>
              <a:t>Click</a:t>
            </a:r>
            <a:r>
              <a:rPr kumimoji="0" lang="tr-TR" noProof="0" dirty="0"/>
              <a:t> </a:t>
            </a:r>
            <a:r>
              <a:rPr kumimoji="0" lang="tr-TR" noProof="0" dirty="0" err="1"/>
              <a:t>to</a:t>
            </a:r>
            <a:r>
              <a:rPr kumimoji="0" lang="tr-TR" noProof="0" dirty="0"/>
              <a:t> </a:t>
            </a:r>
            <a:r>
              <a:rPr kumimoji="0" lang="tr-TR" noProof="0" dirty="0" err="1"/>
              <a:t>edit</a:t>
            </a:r>
            <a:r>
              <a:rPr kumimoji="0" lang="tr-TR" noProof="0" dirty="0"/>
              <a:t> Master </a:t>
            </a:r>
            <a:r>
              <a:rPr kumimoji="0" lang="tr-TR" noProof="0" dirty="0" err="1"/>
              <a:t>title</a:t>
            </a:r>
            <a:r>
              <a:rPr kumimoji="0" lang="tr-TR" noProof="0" dirty="0"/>
              <a:t> </a:t>
            </a:r>
            <a:r>
              <a:rPr kumimoji="0" lang="tr-TR" noProof="0" dirty="0" err="1"/>
              <a:t>style</a:t>
            </a:r>
            <a:endParaRPr kumimoji="0" lang="tr-TR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7544" y="6375608"/>
            <a:ext cx="2289048" cy="365760"/>
          </a:xfrm>
        </p:spPr>
        <p:txBody>
          <a:bodyPr/>
          <a:lstStyle/>
          <a:p>
            <a:fld id="{7F7C87E9-A69B-4517-B50C-F71A7EE80C58}" type="datetime1">
              <a:rPr lang="tr-TR" smtClean="0"/>
              <a:pPr/>
              <a:t>22.11.2020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0152" y="6375608"/>
            <a:ext cx="2126304" cy="365760"/>
          </a:xfrm>
          <a:solidFill>
            <a:schemeClr val="bg1"/>
          </a:solidFill>
        </p:spPr>
        <p:txBody>
          <a:bodyPr/>
          <a:lstStyle>
            <a:lvl1pPr algn="r">
              <a:defRPr/>
            </a:lvl1pPr>
          </a:lstStyle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 eaLnBrk="1" latinLnBrk="0" hangingPunct="1"/>
            <a:r>
              <a:rPr lang="tr-TR" noProof="0" dirty="0" err="1"/>
              <a:t>Click</a:t>
            </a:r>
            <a:r>
              <a:rPr lang="tr-TR" noProof="0" dirty="0"/>
              <a:t> </a:t>
            </a:r>
            <a:r>
              <a:rPr lang="tr-TR" noProof="0" dirty="0" err="1"/>
              <a:t>to</a:t>
            </a:r>
            <a:r>
              <a:rPr lang="tr-TR" noProof="0" dirty="0"/>
              <a:t> </a:t>
            </a:r>
            <a:r>
              <a:rPr lang="tr-TR" noProof="0" dirty="0" err="1"/>
              <a:t>edit</a:t>
            </a:r>
            <a:r>
              <a:rPr lang="tr-TR" noProof="0" dirty="0"/>
              <a:t> Master </a:t>
            </a:r>
            <a:r>
              <a:rPr lang="tr-TR" noProof="0" dirty="0" err="1"/>
              <a:t>text</a:t>
            </a:r>
            <a:r>
              <a:rPr lang="tr-TR" noProof="0" dirty="0"/>
              <a:t> </a:t>
            </a:r>
            <a:r>
              <a:rPr lang="tr-TR" noProof="0" dirty="0" err="1"/>
              <a:t>styles</a:t>
            </a:r>
            <a:endParaRPr lang="tr-TR" noProof="0" dirty="0"/>
          </a:p>
          <a:p>
            <a:pPr lvl="1" eaLnBrk="1" latinLnBrk="0" hangingPunct="1"/>
            <a:r>
              <a:rPr lang="tr-TR" noProof="0" dirty="0"/>
              <a:t>Second </a:t>
            </a:r>
            <a:r>
              <a:rPr lang="tr-TR" noProof="0" dirty="0" err="1"/>
              <a:t>level</a:t>
            </a:r>
            <a:endParaRPr lang="tr-TR" noProof="0" dirty="0"/>
          </a:p>
          <a:p>
            <a:pPr lvl="2" eaLnBrk="1" latinLnBrk="0" hangingPunct="1"/>
            <a:r>
              <a:rPr lang="tr-TR" noProof="0" dirty="0"/>
              <a:t>Third </a:t>
            </a:r>
            <a:r>
              <a:rPr lang="tr-TR" noProof="0" dirty="0" err="1"/>
              <a:t>level</a:t>
            </a:r>
            <a:endParaRPr lang="tr-TR" noProof="0" dirty="0"/>
          </a:p>
          <a:p>
            <a:pPr lvl="3" eaLnBrk="1" latinLnBrk="0" hangingPunct="1"/>
            <a:r>
              <a:rPr lang="tr-TR" noProof="0" dirty="0" err="1"/>
              <a:t>Fourth</a:t>
            </a:r>
            <a:r>
              <a:rPr lang="tr-TR" noProof="0" dirty="0"/>
              <a:t> </a:t>
            </a:r>
            <a:r>
              <a:rPr lang="tr-TR" noProof="0" dirty="0" err="1"/>
              <a:t>level</a:t>
            </a:r>
            <a:endParaRPr lang="tr-TR" noProof="0" dirty="0"/>
          </a:p>
          <a:p>
            <a:pPr lvl="4" eaLnBrk="1" latinLnBrk="0" hangingPunct="1"/>
            <a:r>
              <a:rPr lang="tr-TR" noProof="0" dirty="0" err="1"/>
              <a:t>Fifth</a:t>
            </a:r>
            <a:r>
              <a:rPr lang="tr-TR" noProof="0" dirty="0"/>
              <a:t> </a:t>
            </a:r>
            <a:r>
              <a:rPr lang="tr-TR" noProof="0" dirty="0" err="1"/>
              <a:t>level</a:t>
            </a:r>
            <a:endParaRPr kumimoji="0" lang="tr-TR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tr-TR" noProof="0" dirty="0" err="1"/>
              <a:t>Click</a:t>
            </a:r>
            <a:r>
              <a:rPr kumimoji="0" lang="tr-TR" noProof="0" dirty="0"/>
              <a:t> </a:t>
            </a:r>
            <a:r>
              <a:rPr kumimoji="0" lang="tr-TR" noProof="0" dirty="0" err="1"/>
              <a:t>to</a:t>
            </a:r>
            <a:r>
              <a:rPr kumimoji="0" lang="tr-TR" noProof="0" dirty="0"/>
              <a:t> </a:t>
            </a:r>
            <a:r>
              <a:rPr kumimoji="0" lang="tr-TR" noProof="0" dirty="0" err="1"/>
              <a:t>edit</a:t>
            </a:r>
            <a:r>
              <a:rPr kumimoji="0" lang="tr-TR" noProof="0" dirty="0"/>
              <a:t> Master </a:t>
            </a:r>
            <a:r>
              <a:rPr kumimoji="0" lang="tr-TR" noProof="0" dirty="0" err="1"/>
              <a:t>title</a:t>
            </a:r>
            <a:r>
              <a:rPr kumimoji="0" lang="tr-TR" noProof="0" dirty="0"/>
              <a:t> </a:t>
            </a:r>
            <a:r>
              <a:rPr kumimoji="0" lang="tr-TR" noProof="0" dirty="0" err="1"/>
              <a:t>style</a:t>
            </a:r>
            <a:endParaRPr kumimoji="0" lang="tr-TR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noProof="0" dirty="0" err="1"/>
              <a:t>Click</a:t>
            </a:r>
            <a:r>
              <a:rPr kumimoji="0" lang="tr-TR" noProof="0" dirty="0"/>
              <a:t> </a:t>
            </a:r>
            <a:r>
              <a:rPr kumimoji="0" lang="tr-TR" noProof="0" dirty="0" err="1"/>
              <a:t>to</a:t>
            </a:r>
            <a:r>
              <a:rPr kumimoji="0" lang="tr-TR" noProof="0" dirty="0"/>
              <a:t> </a:t>
            </a:r>
            <a:r>
              <a:rPr kumimoji="0" lang="tr-TR" noProof="0" dirty="0" err="1"/>
              <a:t>edit</a:t>
            </a:r>
            <a:r>
              <a:rPr kumimoji="0" lang="tr-TR" noProof="0" dirty="0"/>
              <a:t> Master </a:t>
            </a:r>
            <a:r>
              <a:rPr kumimoji="0" lang="tr-TR" noProof="0" dirty="0" err="1"/>
              <a:t>text</a:t>
            </a:r>
            <a:r>
              <a:rPr kumimoji="0" lang="tr-TR" noProof="0" dirty="0"/>
              <a:t> </a:t>
            </a:r>
            <a:r>
              <a:rPr kumimoji="0" lang="tr-TR" noProof="0" dirty="0" err="1"/>
              <a:t>styles</a:t>
            </a:r>
            <a:endParaRPr kumimoji="0" lang="tr-TR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DB41C95D-4ADA-4E4E-9BE9-42E7DDEA6C2F}" type="datetime1">
              <a:rPr lang="tr-TR" smtClean="0"/>
              <a:pPr/>
              <a:t>22.11.2020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tr-TR" noProof="0" dirty="0" err="1"/>
              <a:t>Click</a:t>
            </a:r>
            <a:r>
              <a:rPr kumimoji="0" lang="tr-TR" noProof="0" dirty="0"/>
              <a:t> </a:t>
            </a:r>
            <a:r>
              <a:rPr kumimoji="0" lang="tr-TR" noProof="0" dirty="0" err="1"/>
              <a:t>to</a:t>
            </a:r>
            <a:r>
              <a:rPr kumimoji="0" lang="tr-TR" noProof="0" dirty="0"/>
              <a:t> </a:t>
            </a:r>
            <a:r>
              <a:rPr kumimoji="0" lang="tr-TR" noProof="0" dirty="0" err="1"/>
              <a:t>edit</a:t>
            </a:r>
            <a:r>
              <a:rPr kumimoji="0" lang="tr-TR" noProof="0" dirty="0"/>
              <a:t> Master </a:t>
            </a:r>
            <a:r>
              <a:rPr kumimoji="0" lang="tr-TR" noProof="0" dirty="0" err="1"/>
              <a:t>title</a:t>
            </a:r>
            <a:r>
              <a:rPr kumimoji="0" lang="tr-TR" noProof="0" dirty="0"/>
              <a:t> </a:t>
            </a:r>
            <a:r>
              <a:rPr kumimoji="0" lang="tr-TR" noProof="0" dirty="0" err="1"/>
              <a:t>style</a:t>
            </a:r>
            <a:endParaRPr kumimoji="0" lang="tr-TR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624D-3040-4572-95CF-79E88CDC4AF1}" type="datetime1">
              <a:rPr lang="tr-TR" smtClean="0"/>
              <a:pPr/>
              <a:t>22.11.2020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tr-TR" noProof="0" dirty="0" err="1"/>
              <a:t>Click</a:t>
            </a:r>
            <a:r>
              <a:rPr lang="tr-TR" noProof="0" dirty="0"/>
              <a:t> </a:t>
            </a:r>
            <a:r>
              <a:rPr lang="tr-TR" noProof="0" dirty="0" err="1"/>
              <a:t>to</a:t>
            </a:r>
            <a:r>
              <a:rPr lang="tr-TR" noProof="0" dirty="0"/>
              <a:t> </a:t>
            </a:r>
            <a:r>
              <a:rPr lang="tr-TR" noProof="0" dirty="0" err="1"/>
              <a:t>edit</a:t>
            </a:r>
            <a:r>
              <a:rPr lang="tr-TR" noProof="0" dirty="0"/>
              <a:t> Master </a:t>
            </a:r>
            <a:r>
              <a:rPr lang="tr-TR" noProof="0" dirty="0" err="1"/>
              <a:t>text</a:t>
            </a:r>
            <a:r>
              <a:rPr lang="tr-TR" noProof="0" dirty="0"/>
              <a:t> </a:t>
            </a:r>
            <a:r>
              <a:rPr lang="tr-TR" noProof="0" dirty="0" err="1"/>
              <a:t>styles</a:t>
            </a:r>
            <a:endParaRPr lang="tr-TR" noProof="0" dirty="0"/>
          </a:p>
          <a:p>
            <a:pPr lvl="1" eaLnBrk="1" latinLnBrk="0" hangingPunct="1"/>
            <a:r>
              <a:rPr lang="tr-TR" noProof="0" dirty="0"/>
              <a:t>Second </a:t>
            </a:r>
            <a:r>
              <a:rPr lang="tr-TR" noProof="0" dirty="0" err="1"/>
              <a:t>level</a:t>
            </a:r>
            <a:endParaRPr lang="tr-TR" noProof="0" dirty="0"/>
          </a:p>
          <a:p>
            <a:pPr lvl="2" eaLnBrk="1" latinLnBrk="0" hangingPunct="1"/>
            <a:r>
              <a:rPr lang="tr-TR" noProof="0" dirty="0"/>
              <a:t>Third </a:t>
            </a:r>
            <a:r>
              <a:rPr lang="tr-TR" noProof="0" dirty="0" err="1"/>
              <a:t>level</a:t>
            </a:r>
            <a:endParaRPr lang="tr-TR" noProof="0" dirty="0"/>
          </a:p>
          <a:p>
            <a:pPr lvl="3" eaLnBrk="1" latinLnBrk="0" hangingPunct="1"/>
            <a:r>
              <a:rPr lang="tr-TR" noProof="0" dirty="0" err="1"/>
              <a:t>Fourth</a:t>
            </a:r>
            <a:r>
              <a:rPr lang="tr-TR" noProof="0" dirty="0"/>
              <a:t> </a:t>
            </a:r>
            <a:r>
              <a:rPr lang="tr-TR" noProof="0" dirty="0" err="1"/>
              <a:t>level</a:t>
            </a:r>
            <a:endParaRPr lang="tr-TR" noProof="0" dirty="0"/>
          </a:p>
          <a:p>
            <a:pPr lvl="4" eaLnBrk="1" latinLnBrk="0" hangingPunct="1"/>
            <a:r>
              <a:rPr lang="tr-TR" noProof="0" dirty="0" err="1"/>
              <a:t>Fifth</a:t>
            </a:r>
            <a:r>
              <a:rPr lang="tr-TR" noProof="0" dirty="0"/>
              <a:t> </a:t>
            </a:r>
            <a:r>
              <a:rPr lang="tr-TR" noProof="0" dirty="0" err="1"/>
              <a:t>level</a:t>
            </a:r>
            <a:endParaRPr kumimoji="0" lang="tr-TR" noProof="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tr-TR" noProof="0" dirty="0" err="1"/>
              <a:t>Click</a:t>
            </a:r>
            <a:r>
              <a:rPr lang="tr-TR" noProof="0" dirty="0"/>
              <a:t> </a:t>
            </a:r>
            <a:r>
              <a:rPr lang="tr-TR" noProof="0" dirty="0" err="1"/>
              <a:t>to</a:t>
            </a:r>
            <a:r>
              <a:rPr lang="tr-TR" noProof="0" dirty="0"/>
              <a:t> </a:t>
            </a:r>
            <a:r>
              <a:rPr lang="tr-TR" noProof="0" dirty="0" err="1"/>
              <a:t>edit</a:t>
            </a:r>
            <a:r>
              <a:rPr lang="tr-TR" noProof="0" dirty="0"/>
              <a:t> Master </a:t>
            </a:r>
            <a:r>
              <a:rPr lang="tr-TR" noProof="0" dirty="0" err="1"/>
              <a:t>text</a:t>
            </a:r>
            <a:r>
              <a:rPr lang="tr-TR" noProof="0" dirty="0"/>
              <a:t> </a:t>
            </a:r>
            <a:r>
              <a:rPr lang="tr-TR" noProof="0" dirty="0" err="1"/>
              <a:t>styles</a:t>
            </a:r>
            <a:endParaRPr lang="tr-TR" noProof="0" dirty="0"/>
          </a:p>
          <a:p>
            <a:pPr lvl="1" eaLnBrk="1" latinLnBrk="0" hangingPunct="1"/>
            <a:r>
              <a:rPr lang="tr-TR" noProof="0" dirty="0"/>
              <a:t>Second </a:t>
            </a:r>
            <a:r>
              <a:rPr lang="tr-TR" noProof="0" dirty="0" err="1"/>
              <a:t>level</a:t>
            </a:r>
            <a:endParaRPr lang="tr-TR" noProof="0" dirty="0"/>
          </a:p>
          <a:p>
            <a:pPr lvl="2" eaLnBrk="1" latinLnBrk="0" hangingPunct="1"/>
            <a:r>
              <a:rPr lang="tr-TR" noProof="0" dirty="0"/>
              <a:t>Third </a:t>
            </a:r>
            <a:r>
              <a:rPr lang="tr-TR" noProof="0" dirty="0" err="1"/>
              <a:t>level</a:t>
            </a:r>
            <a:endParaRPr lang="tr-TR" noProof="0" dirty="0"/>
          </a:p>
          <a:p>
            <a:pPr lvl="3" eaLnBrk="1" latinLnBrk="0" hangingPunct="1"/>
            <a:r>
              <a:rPr lang="tr-TR" noProof="0" dirty="0" err="1"/>
              <a:t>Fourth</a:t>
            </a:r>
            <a:r>
              <a:rPr lang="tr-TR" noProof="0" dirty="0"/>
              <a:t> </a:t>
            </a:r>
            <a:r>
              <a:rPr lang="tr-TR" noProof="0" dirty="0" err="1"/>
              <a:t>level</a:t>
            </a:r>
            <a:endParaRPr lang="tr-TR" noProof="0" dirty="0"/>
          </a:p>
          <a:p>
            <a:pPr lvl="4" eaLnBrk="1" latinLnBrk="0" hangingPunct="1"/>
            <a:r>
              <a:rPr lang="tr-TR" noProof="0" dirty="0" err="1"/>
              <a:t>Fifth</a:t>
            </a:r>
            <a:r>
              <a:rPr lang="tr-TR" noProof="0" dirty="0"/>
              <a:t> </a:t>
            </a:r>
            <a:r>
              <a:rPr lang="tr-TR" noProof="0" dirty="0" err="1"/>
              <a:t>level</a:t>
            </a:r>
            <a:endParaRPr kumimoji="0" lang="tr-TR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5690-39E4-42C8-B035-53168D5C5431}" type="datetime1">
              <a:rPr lang="tr-TR" smtClean="0"/>
              <a:pPr/>
              <a:t>22.11.2020</a:t>
            </a:fld>
            <a:endParaRPr lang="tr-T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tr-TR" noProof="0" dirty="0" err="1"/>
              <a:t>Click</a:t>
            </a:r>
            <a:r>
              <a:rPr kumimoji="0" lang="tr-TR" noProof="0" dirty="0"/>
              <a:t> </a:t>
            </a:r>
            <a:r>
              <a:rPr kumimoji="0" lang="tr-TR" noProof="0" dirty="0" err="1"/>
              <a:t>to</a:t>
            </a:r>
            <a:r>
              <a:rPr kumimoji="0" lang="tr-TR" noProof="0" dirty="0"/>
              <a:t> </a:t>
            </a:r>
            <a:r>
              <a:rPr kumimoji="0" lang="tr-TR" noProof="0" dirty="0" err="1"/>
              <a:t>edit</a:t>
            </a:r>
            <a:r>
              <a:rPr kumimoji="0" lang="tr-TR" noProof="0" dirty="0"/>
              <a:t> Master </a:t>
            </a:r>
            <a:r>
              <a:rPr kumimoji="0" lang="tr-TR" noProof="0" dirty="0" err="1"/>
              <a:t>title</a:t>
            </a:r>
            <a:r>
              <a:rPr kumimoji="0" lang="tr-TR" noProof="0" dirty="0"/>
              <a:t> </a:t>
            </a:r>
            <a:r>
              <a:rPr kumimoji="0" lang="tr-TR" noProof="0" dirty="0" err="1"/>
              <a:t>style</a:t>
            </a:r>
            <a:endParaRPr kumimoji="0" lang="tr-TR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B526-9A78-40A3-BB11-70EE3D1F50D3}" type="datetime1">
              <a:rPr lang="tr-TR" smtClean="0"/>
              <a:pPr/>
              <a:t>22.11.2020</a:t>
            </a:fld>
            <a:endParaRPr lang="tr-T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31E8A-A2BD-4C7C-B40B-CB12A25B065F}" type="datetime1">
              <a:rPr lang="tr-TR" smtClean="0"/>
              <a:pPr/>
              <a:t>22.11.2020</a:t>
            </a:fld>
            <a:endParaRPr lang="tr-T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9A8A7-F6E4-4603-A917-88A09FCB3576}" type="datetime1">
              <a:rPr lang="tr-TR" smtClean="0"/>
              <a:pPr/>
              <a:t>22.11.2020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A5E2-100F-448C-A5B5-50F876D56B8B}" type="datetime1">
              <a:rPr lang="tr-TR" smtClean="0"/>
              <a:pPr/>
              <a:t>22.11.2020</a:t>
            </a:fld>
            <a:endParaRPr lang="tr-T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ctr" anchorCtr="0">
            <a:normAutofit/>
          </a:bodyPr>
          <a:lstStyle/>
          <a:p>
            <a:r>
              <a:rPr kumimoji="0" lang="tr-TR" noProof="0" dirty="0" err="1"/>
              <a:t>Click</a:t>
            </a:r>
            <a:r>
              <a:rPr kumimoji="0" lang="tr-TR" noProof="0" dirty="0"/>
              <a:t> </a:t>
            </a:r>
            <a:r>
              <a:rPr kumimoji="0" lang="tr-TR" noProof="0" dirty="0" err="1"/>
              <a:t>to</a:t>
            </a:r>
            <a:r>
              <a:rPr kumimoji="0" lang="tr-TR" noProof="0" dirty="0"/>
              <a:t> </a:t>
            </a:r>
            <a:r>
              <a:rPr kumimoji="0" lang="tr-TR" noProof="0" dirty="0" err="1"/>
              <a:t>edit</a:t>
            </a:r>
            <a:r>
              <a:rPr kumimoji="0" lang="tr-TR" noProof="0" dirty="0"/>
              <a:t> Master </a:t>
            </a:r>
            <a:r>
              <a:rPr kumimoji="0" lang="tr-TR" noProof="0" dirty="0" err="1"/>
              <a:t>title</a:t>
            </a:r>
            <a:r>
              <a:rPr kumimoji="0" lang="tr-TR" noProof="0" dirty="0"/>
              <a:t> </a:t>
            </a:r>
            <a:r>
              <a:rPr kumimoji="0" lang="tr-TR" noProof="0" dirty="0" err="1"/>
              <a:t>style</a:t>
            </a:r>
            <a:endParaRPr kumimoji="0" lang="tr-TR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noProof="0" dirty="0" err="1"/>
              <a:t>Click</a:t>
            </a:r>
            <a:r>
              <a:rPr kumimoji="0" lang="tr-TR" noProof="0" dirty="0"/>
              <a:t> </a:t>
            </a:r>
            <a:r>
              <a:rPr kumimoji="0" lang="tr-TR" noProof="0" dirty="0" err="1"/>
              <a:t>to</a:t>
            </a:r>
            <a:r>
              <a:rPr kumimoji="0" lang="tr-TR" noProof="0" dirty="0"/>
              <a:t> </a:t>
            </a:r>
            <a:r>
              <a:rPr kumimoji="0" lang="tr-TR" noProof="0" dirty="0" err="1"/>
              <a:t>edit</a:t>
            </a:r>
            <a:r>
              <a:rPr kumimoji="0" lang="tr-TR" noProof="0" dirty="0"/>
              <a:t> Master </a:t>
            </a:r>
            <a:r>
              <a:rPr kumimoji="0" lang="tr-TR" noProof="0" dirty="0" err="1"/>
              <a:t>text</a:t>
            </a:r>
            <a:r>
              <a:rPr kumimoji="0" lang="tr-TR" noProof="0" dirty="0"/>
              <a:t> </a:t>
            </a:r>
            <a:r>
              <a:rPr kumimoji="0" lang="tr-TR" noProof="0" dirty="0" err="1"/>
              <a:t>styles</a:t>
            </a:r>
            <a:endParaRPr kumimoji="0" lang="tr-TR" noProof="0" dirty="0"/>
          </a:p>
          <a:p>
            <a:pPr lvl="1" eaLnBrk="1" latinLnBrk="0" hangingPunct="1"/>
            <a:r>
              <a:rPr kumimoji="0" lang="tr-TR" noProof="0" dirty="0"/>
              <a:t>Second </a:t>
            </a:r>
            <a:r>
              <a:rPr kumimoji="0" lang="tr-TR" noProof="0" dirty="0" err="1"/>
              <a:t>level</a:t>
            </a:r>
            <a:endParaRPr kumimoji="0" lang="tr-TR" noProof="0" dirty="0"/>
          </a:p>
          <a:p>
            <a:pPr lvl="2" eaLnBrk="1" latinLnBrk="0" hangingPunct="1"/>
            <a:r>
              <a:rPr kumimoji="0" lang="tr-TR" noProof="0" dirty="0"/>
              <a:t>Third </a:t>
            </a:r>
            <a:r>
              <a:rPr kumimoji="0" lang="tr-TR" noProof="0" dirty="0" err="1"/>
              <a:t>level</a:t>
            </a:r>
            <a:endParaRPr kumimoji="0" lang="tr-TR" noProof="0" dirty="0"/>
          </a:p>
          <a:p>
            <a:pPr lvl="3" eaLnBrk="1" latinLnBrk="0" hangingPunct="1"/>
            <a:r>
              <a:rPr kumimoji="0" lang="tr-TR" noProof="0" dirty="0" err="1"/>
              <a:t>Fourth</a:t>
            </a:r>
            <a:r>
              <a:rPr kumimoji="0" lang="tr-TR" noProof="0" dirty="0"/>
              <a:t> </a:t>
            </a:r>
            <a:r>
              <a:rPr kumimoji="0" lang="tr-TR" noProof="0" dirty="0" err="1"/>
              <a:t>level</a:t>
            </a:r>
            <a:endParaRPr kumimoji="0" lang="tr-TR" noProof="0" dirty="0"/>
          </a:p>
          <a:p>
            <a:pPr lvl="4" eaLnBrk="1" latinLnBrk="0" hangingPunct="1"/>
            <a:r>
              <a:rPr kumimoji="0" lang="tr-TR" noProof="0" dirty="0" err="1"/>
              <a:t>Fifth</a:t>
            </a:r>
            <a:r>
              <a:rPr kumimoji="0" lang="tr-TR" noProof="0" dirty="0"/>
              <a:t> </a:t>
            </a:r>
            <a:r>
              <a:rPr kumimoji="0" lang="tr-TR" noProof="0" dirty="0" err="1"/>
              <a:t>level</a:t>
            </a:r>
            <a:endParaRPr kumimoji="0" lang="tr-TR" noProof="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C4788A9-C306-4A67-BC2C-EA0BA9077D2B}" type="datetime1">
              <a:rPr lang="tr-TR" smtClean="0"/>
              <a:pPr/>
              <a:t>22.11.2020</a:t>
            </a:fld>
            <a:endParaRPr lang="tr-T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Rectangle 3"/>
          <p:cNvSpPr/>
          <p:nvPr/>
        </p:nvSpPr>
        <p:spPr>
          <a:xfrm>
            <a:off x="323528" y="6237312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54367" y="6356350"/>
            <a:ext cx="2139481" cy="365760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0678150-2F3D-4E05-931D-3530E2373772}" type="slidenum">
              <a:rPr lang="tr-TR" smtClean="0"/>
              <a:pPr/>
              <a:t>‹#›</a:t>
            </a:fld>
            <a:endParaRPr lang="tr-T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b="1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hyperlink" Target="https://devblogs.nvidia.com/parallelforall/deep-learning-self-driving-cars" TargetMode="Externa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2.w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645024"/>
            <a:ext cx="6858000" cy="1231776"/>
          </a:xfrm>
        </p:spPr>
        <p:txBody>
          <a:bodyPr>
            <a:normAutofit fontScale="90000"/>
          </a:bodyPr>
          <a:lstStyle/>
          <a:p>
            <a:r>
              <a:rPr lang="tr-TR" dirty="0"/>
              <a:t>Arttırılmış Gerçeklik</a:t>
            </a:r>
            <a:r>
              <a:rPr lang="en-US" dirty="0"/>
              <a:t> Geliştirme</a:t>
            </a:r>
            <a:br>
              <a:rPr lang="tr-TR" dirty="0"/>
            </a:br>
            <a:r>
              <a:rPr lang="en-US" dirty="0"/>
              <a:t>Araçları ve Google ARCore</a:t>
            </a:r>
            <a:endParaRPr lang="tr-T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Dr.</a:t>
            </a:r>
            <a:r>
              <a:rPr lang="en-US" dirty="0"/>
              <a:t>Öğr.Üyesi </a:t>
            </a:r>
            <a:r>
              <a:rPr lang="tr-TR" dirty="0"/>
              <a:t>Cengiz Güngör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53521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ARToolkit ve oyun geliştirme platformları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10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ARToolkit’i kullandığımız platformlar </a:t>
            </a:r>
          </a:p>
          <a:p>
            <a:pPr lvl="1"/>
            <a:r>
              <a:rPr lang="tr-TR" dirty="0"/>
              <a:t>Visual Studio C++ dili ile programlayarak.</a:t>
            </a:r>
          </a:p>
          <a:p>
            <a:pPr lvl="2"/>
            <a:r>
              <a:rPr lang="tr-TR" dirty="0"/>
              <a:t>OpenCV, OpenGL, OBJ Loader gibi kütüphanelerle çalışılır.</a:t>
            </a:r>
          </a:p>
          <a:p>
            <a:pPr lvl="1"/>
            <a:r>
              <a:rPr lang="tr-TR" dirty="0"/>
              <a:t>Unity3D Game Engine ve</a:t>
            </a:r>
          </a:p>
          <a:p>
            <a:pPr lvl="1"/>
            <a:r>
              <a:rPr lang="tr-TR" dirty="0"/>
              <a:t>Unreal Game Engine ile projelere işaretçi ve ARToolkit objeleri ekleme yolu ile.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Teşekkürler…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100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378152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tr-TR" sz="6400" dirty="0"/>
              <a:t>Kaynaklar</a:t>
            </a:r>
          </a:p>
          <a:p>
            <a:pPr marL="512763" indent="-512763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17"/>
            </a:pPr>
            <a:r>
              <a:rPr lang="en-US" sz="4300" dirty="0"/>
              <a:t>www.teradeep.com (2017). Available: https:// www.teradeep.com</a:t>
            </a:r>
          </a:p>
          <a:p>
            <a:pPr marL="512763" indent="-512763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17"/>
            </a:pPr>
            <a:r>
              <a:rPr lang="en-US" sz="4300" dirty="0"/>
              <a:t>www.webrazi.com (2) (2017). Available: https://webrazzi.com/2015/12/26/2016-derin-ogrenme-alaninda-ses-getirecek-bes-girisim/</a:t>
            </a:r>
          </a:p>
          <a:p>
            <a:pPr marL="512763" indent="-512763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17"/>
            </a:pPr>
            <a:r>
              <a:rPr lang="en-US" sz="4300" dirty="0"/>
              <a:t>A. </a:t>
            </a:r>
            <a:r>
              <a:rPr lang="en-US" sz="4300" dirty="0" err="1"/>
              <a:t>Sinha</a:t>
            </a:r>
            <a:r>
              <a:rPr lang="en-US" sz="4300" dirty="0"/>
              <a:t>, C. </a:t>
            </a:r>
            <a:r>
              <a:rPr lang="en-US" sz="4300" dirty="0" err="1"/>
              <a:t>Choi</a:t>
            </a:r>
            <a:r>
              <a:rPr lang="en-US" sz="4300" dirty="0"/>
              <a:t> and K. </a:t>
            </a:r>
            <a:r>
              <a:rPr lang="en-US" sz="4300" dirty="0" err="1"/>
              <a:t>Ramani</a:t>
            </a:r>
            <a:r>
              <a:rPr lang="en-US" sz="4300" dirty="0"/>
              <a:t>, ”</a:t>
            </a:r>
            <a:r>
              <a:rPr lang="en-US" sz="4300" dirty="0" err="1"/>
              <a:t>DeepHand</a:t>
            </a:r>
            <a:r>
              <a:rPr lang="en-US" sz="4300" dirty="0"/>
              <a:t>: Robust Hand Pose Estimation by Completing a Matrix Imputed with Deep Features”, </a:t>
            </a:r>
            <a:r>
              <a:rPr lang="en-US" sz="4300" i="1" dirty="0"/>
              <a:t>IEEE Conference on Computer Vision and Pattern Recognition (CVPR)</a:t>
            </a:r>
            <a:r>
              <a:rPr lang="en-US" sz="4300" dirty="0"/>
              <a:t>, 2016, Las Vegas, USA.</a:t>
            </a:r>
          </a:p>
          <a:p>
            <a:pPr marL="512763" indent="-512763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17"/>
            </a:pPr>
            <a:r>
              <a:rPr lang="en-US" sz="4300" dirty="0"/>
              <a:t>www.purdue.edu (2017). Available: https://www.purdue.edu/newsroom/releases/2016/Q2/new-tool-for-virtual-and-augmented-reality-uses-deep-learning.html</a:t>
            </a:r>
          </a:p>
          <a:p>
            <a:pPr marL="512763" indent="-512763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17"/>
            </a:pPr>
            <a:r>
              <a:rPr lang="en-US" sz="4300" dirty="0"/>
              <a:t>M. </a:t>
            </a:r>
            <a:r>
              <a:rPr lang="en-US" sz="4300" dirty="0" err="1"/>
              <a:t>Schröder</a:t>
            </a:r>
            <a:r>
              <a:rPr lang="en-US" sz="4300" dirty="0"/>
              <a:t> and H. Ritter, “Deep Learning for Action Recognition in Augmented Reality Assistance Systems”, </a:t>
            </a:r>
            <a:r>
              <a:rPr lang="en-US" sz="4300" i="1" dirty="0"/>
              <a:t>Proceeding SIGGRAPH’17 Posters Article: 75</a:t>
            </a:r>
            <a:r>
              <a:rPr lang="en-US" sz="4300" dirty="0"/>
              <a:t>, LA</a:t>
            </a:r>
          </a:p>
          <a:p>
            <a:pPr marL="512763" indent="-512763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17"/>
            </a:pPr>
            <a:r>
              <a:rPr lang="en-US" sz="4300" dirty="0"/>
              <a:t>E. Welling and M. </a:t>
            </a:r>
            <a:r>
              <a:rPr lang="en-US" sz="4300" dirty="0" err="1"/>
              <a:t>Oppelt</a:t>
            </a:r>
            <a:r>
              <a:rPr lang="en-US" sz="4300" dirty="0"/>
              <a:t>, “</a:t>
            </a:r>
            <a:r>
              <a:rPr lang="en-US" sz="4300" dirty="0" err="1"/>
              <a:t>Convolutional</a:t>
            </a:r>
            <a:r>
              <a:rPr lang="en-US" sz="4300" dirty="0"/>
              <a:t> Neural Networks In Autonomous Vehicle Control Systems” (2017). Available: http://www.pitt.edu/~budny/papers/77.pdf</a:t>
            </a:r>
          </a:p>
          <a:p>
            <a:pPr marL="512763" indent="-512763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17"/>
            </a:pPr>
            <a:r>
              <a:rPr lang="en-US" sz="4300" dirty="0"/>
              <a:t>B. </a:t>
            </a:r>
            <a:r>
              <a:rPr lang="en-US" sz="4300" dirty="0" err="1"/>
              <a:t>Firner</a:t>
            </a:r>
            <a:r>
              <a:rPr lang="en-US" sz="4300" dirty="0"/>
              <a:t>, B. </a:t>
            </a:r>
            <a:r>
              <a:rPr lang="en-US" sz="4300" dirty="0" err="1"/>
              <a:t>Flepp</a:t>
            </a:r>
            <a:r>
              <a:rPr lang="en-US" sz="4300" dirty="0"/>
              <a:t>, K. </a:t>
            </a:r>
            <a:r>
              <a:rPr lang="en-US" sz="4300" dirty="0" err="1"/>
              <a:t>Zieba</a:t>
            </a:r>
            <a:r>
              <a:rPr lang="en-US" sz="4300" dirty="0"/>
              <a:t>, L. </a:t>
            </a:r>
            <a:r>
              <a:rPr lang="en-US" sz="4300" dirty="0" err="1"/>
              <a:t>Jackel</a:t>
            </a:r>
            <a:r>
              <a:rPr lang="en-US" sz="4300" dirty="0"/>
              <a:t>, M. </a:t>
            </a:r>
            <a:r>
              <a:rPr lang="en-US" sz="4300" dirty="0" err="1"/>
              <a:t>Bojarski</a:t>
            </a:r>
            <a:r>
              <a:rPr lang="en-US" sz="4300" dirty="0"/>
              <a:t>, and U. Muller. "End-to-End Deep Learning for Self-Driving Cars" (2017). Available: </a:t>
            </a:r>
            <a:r>
              <a:rPr lang="en-US" sz="4300" dirty="0">
                <a:hlinkClick r:id="rId2"/>
              </a:rPr>
              <a:t>https://devblogs.nvidia.com/parallelforall/deep-learning-self-driving-cars</a:t>
            </a:r>
            <a:endParaRPr lang="en-US" sz="4300" dirty="0"/>
          </a:p>
          <a:p>
            <a:pPr marL="512763" indent="-512763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17"/>
            </a:pPr>
            <a:r>
              <a:rPr lang="en-US" sz="4300" dirty="0" err="1"/>
              <a:t>Milgram</a:t>
            </a:r>
            <a:r>
              <a:rPr lang="en-US" sz="4300" dirty="0"/>
              <a:t>, P., </a:t>
            </a:r>
            <a:r>
              <a:rPr lang="en-US" sz="4300" dirty="0" err="1"/>
              <a:t>Kishino</a:t>
            </a:r>
            <a:r>
              <a:rPr lang="en-US" sz="4300" dirty="0"/>
              <a:t>, F. 1994. A Taxonomy of Mixed Reality Visual Displays, IEICE Transactions on Information Systems, s. 1321-1329. </a:t>
            </a:r>
            <a:endParaRPr lang="tr-TR" sz="4300" dirty="0"/>
          </a:p>
          <a:p>
            <a:pPr marL="512763" indent="-512763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17"/>
            </a:pPr>
            <a:r>
              <a:rPr lang="tr-TR" sz="4300" dirty="0"/>
              <a:t>ARCore web sitesi, http://developers.google.com/ar, Kasım 2017</a:t>
            </a:r>
            <a:endParaRPr lang="en-US" sz="4300" dirty="0"/>
          </a:p>
          <a:p>
            <a:pPr marL="512763" indent="-512763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17"/>
            </a:pPr>
            <a:endParaRPr lang="en-US" sz="4300" dirty="0"/>
          </a:p>
        </p:txBody>
      </p:sp>
    </p:spTree>
    <p:extLst>
      <p:ext uri="{BB962C8B-B14F-4D97-AF65-F5344CB8AC3E}">
        <p14:creationId xmlns:p14="http://schemas.microsoft.com/office/powerpoint/2010/main" val="394646171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Teşekkürler…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101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dirty="0"/>
              <a:t>Kaynaklar</a:t>
            </a:r>
          </a:p>
          <a:p>
            <a:pPr lvl="1"/>
            <a:r>
              <a:rPr lang="tr-TR" dirty="0"/>
              <a:t>C.Güngör ve M.Kurt, Mobil Cihazlarda Görsel Arttırılmış Gerçeklik Algısının 3 Boyutlu Kırmızı-Camgöbeği Gözlükler İle Arttırılması, </a:t>
            </a:r>
            <a:r>
              <a:rPr lang="tr-TR" i="1" dirty="0"/>
              <a:t> IEEE 22. Sinyal İşleme ve İletişim Uygulamaları Konferansı (SIU '14)</a:t>
            </a:r>
            <a:r>
              <a:rPr lang="tr-TR" dirty="0"/>
              <a:t>, Trabzon, Turkey, Sayfa: 1706-1709, 2014.</a:t>
            </a:r>
          </a:p>
          <a:p>
            <a:pPr lvl="1"/>
            <a:r>
              <a:rPr lang="en-US" dirty="0"/>
              <a:t>Milgram, P., Kishino, F. 1994. A Taxonomy of Mixed Reality Visual Displays, IEICE Transactions on Information Systems, s. 1321-1329. </a:t>
            </a:r>
          </a:p>
          <a:p>
            <a:pPr lvl="1"/>
            <a:r>
              <a:rPr lang="es-ES" dirty="0"/>
              <a:t>Kay de Roos, 2009, www.kayderoos.nl/ARducation-Augmented-Reality-in-education, Erişim: Ocak 2014. </a:t>
            </a:r>
          </a:p>
          <a:p>
            <a:pPr lvl="1"/>
            <a:r>
              <a:rPr lang="en-US" dirty="0"/>
              <a:t>https://gamesalfresco.com/category/ar-devices/</a:t>
            </a:r>
          </a:p>
          <a:p>
            <a:pPr lvl="1"/>
            <a:r>
              <a:rPr lang="en-US" dirty="0"/>
              <a:t>http://augmentedreality.org/smartglassesreport</a:t>
            </a:r>
          </a:p>
          <a:p>
            <a:pPr lvl="1"/>
            <a:r>
              <a:rPr lang="en-US" dirty="0"/>
              <a:t>https://www.tomsguide.com/us/best-ar-glasses,review-2804.html</a:t>
            </a:r>
          </a:p>
          <a:p>
            <a:pPr lvl="1"/>
            <a:r>
              <a:rPr lang="en-US" dirty="0"/>
              <a:t>https://www.idc.com</a:t>
            </a:r>
          </a:p>
          <a:p>
            <a:pPr lvl="1"/>
            <a:r>
              <a:rPr lang="en-US" dirty="0"/>
              <a:t>https://www.hongkiat.com/blog/augmented-reality-smart-glasses/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72990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Teşekkürler…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102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dirty="0"/>
              <a:t>Kaynaklar</a:t>
            </a:r>
          </a:p>
          <a:p>
            <a:pPr lvl="1"/>
            <a:r>
              <a:rPr lang="tr-TR" dirty="0"/>
              <a:t>C.Güngör ve M.Kurt, </a:t>
            </a:r>
            <a:r>
              <a:rPr lang="en-US" dirty="0"/>
              <a:t>“</a:t>
            </a:r>
            <a:r>
              <a:rPr lang="tr-TR" dirty="0"/>
              <a:t>Mobil Cihazlarda Görsel Arttırılmış Gerçeklik Algısının 3 Boyutlu Kırmızı-Camgöbeği Gözlükler İle Arttırılması</a:t>
            </a:r>
            <a:r>
              <a:rPr lang="en-US" dirty="0"/>
              <a:t>”</a:t>
            </a:r>
            <a:r>
              <a:rPr lang="tr-TR" dirty="0"/>
              <a:t>, </a:t>
            </a:r>
            <a:r>
              <a:rPr lang="tr-TR" i="1" dirty="0"/>
              <a:t> IEEE 22. Sinyal İşleme ve İletişim Uygulamaları Konferansı (SIU '14)</a:t>
            </a:r>
            <a:r>
              <a:rPr lang="tr-TR" dirty="0"/>
              <a:t>, Trabzon, Turkey, Sayfa: 1706-1709, 2014.</a:t>
            </a:r>
          </a:p>
          <a:p>
            <a:pPr lvl="1"/>
            <a:r>
              <a:rPr lang="tr-TR" dirty="0"/>
              <a:t>T</a:t>
            </a:r>
            <a:r>
              <a:rPr lang="en-US" dirty="0"/>
              <a:t>.</a:t>
            </a:r>
            <a:r>
              <a:rPr lang="tr-TR" dirty="0"/>
              <a:t> İ</a:t>
            </a:r>
            <a:r>
              <a:rPr lang="en-US" dirty="0" err="1"/>
              <a:t>çten</a:t>
            </a:r>
            <a:r>
              <a:rPr lang="en-US" dirty="0"/>
              <a:t> ve</a:t>
            </a:r>
            <a:r>
              <a:rPr lang="tr-TR" dirty="0"/>
              <a:t> G</a:t>
            </a:r>
            <a:r>
              <a:rPr lang="en-US" dirty="0"/>
              <a:t>.</a:t>
            </a:r>
            <a:r>
              <a:rPr lang="tr-TR" dirty="0"/>
              <a:t> B</a:t>
            </a:r>
            <a:r>
              <a:rPr lang="en-US" dirty="0"/>
              <a:t>al,</a:t>
            </a:r>
            <a:r>
              <a:rPr lang="tr-TR" i="1" dirty="0"/>
              <a:t> </a:t>
            </a:r>
            <a:r>
              <a:rPr lang="en-US" i="1" dirty="0"/>
              <a:t>“</a:t>
            </a:r>
            <a:r>
              <a:rPr lang="tr-TR" dirty="0"/>
              <a:t>Artırılmış Gerçeklik Üzerine Son Gelişmelerin ve Uygulamaların İncelenmesi</a:t>
            </a:r>
            <a:r>
              <a:rPr lang="en-US" dirty="0"/>
              <a:t>”</a:t>
            </a:r>
            <a:r>
              <a:rPr lang="en-US" i="1" dirty="0"/>
              <a:t>, </a:t>
            </a:r>
            <a:r>
              <a:rPr lang="tr-TR" i="1" dirty="0"/>
              <a:t>Gazi Üniversitesi Fen Bilimleri Dergisi</a:t>
            </a:r>
            <a:r>
              <a:rPr lang="en-US" i="1" dirty="0"/>
              <a:t>, </a:t>
            </a:r>
            <a:r>
              <a:rPr lang="tr-TR" i="1" dirty="0" err="1"/>
              <a:t>Part</a:t>
            </a:r>
            <a:r>
              <a:rPr lang="tr-TR" i="1" dirty="0"/>
              <a:t> C: Tasarım Ve Teknoloji, </a:t>
            </a:r>
            <a:r>
              <a:rPr lang="tr-TR" dirty="0"/>
              <a:t>5(2):111-136, 2017.</a:t>
            </a:r>
          </a:p>
          <a:p>
            <a:pPr lvl="1"/>
            <a:r>
              <a:rPr lang="tr-TR" dirty="0"/>
              <a:t>M. </a:t>
            </a:r>
            <a:r>
              <a:rPr lang="en-US" dirty="0" err="1"/>
              <a:t>Ercan</a:t>
            </a:r>
            <a:r>
              <a:rPr lang="en-US" dirty="0"/>
              <a:t>, “A 3D Topological Tracking System For Augmented Reality”, </a:t>
            </a:r>
            <a:r>
              <a:rPr lang="en-US" i="1" dirty="0"/>
              <a:t>M.Sc. Thesis</a:t>
            </a:r>
            <a:r>
              <a:rPr lang="en-US" dirty="0"/>
              <a:t>, Middle East </a:t>
            </a:r>
            <a:r>
              <a:rPr lang="en-US" dirty="0" err="1"/>
              <a:t>Techical</a:t>
            </a:r>
            <a:r>
              <a:rPr lang="en-US" dirty="0"/>
              <a:t> University, Istanbul, Turkey</a:t>
            </a:r>
            <a:r>
              <a:rPr lang="tr-TR" dirty="0"/>
              <a:t>, </a:t>
            </a:r>
            <a:r>
              <a:rPr lang="en-US" dirty="0"/>
              <a:t>2010</a:t>
            </a:r>
            <a:r>
              <a:rPr lang="tr-TR" dirty="0"/>
              <a:t>.</a:t>
            </a:r>
          </a:p>
          <a:p>
            <a:pPr lvl="1"/>
            <a:r>
              <a:rPr lang="es-ES" dirty="0"/>
              <a:t>Kay de Roos, 2009, http://www.Roos.nl/ARducation-Augmented-Reality-in-education, Son Erişim: 6 Eylül 2013</a:t>
            </a:r>
            <a:r>
              <a:rPr lang="tr-TR" dirty="0"/>
              <a:t>.</a:t>
            </a:r>
          </a:p>
          <a:p>
            <a:pPr lvl="1"/>
            <a:r>
              <a:rPr lang="tr-TR" dirty="0"/>
              <a:t>ARKit, http://www.1milyarbilgi.com/haber/apple-arkit-nedir-nasil-kullanilir-haberi-2035.html, Kasım 2017</a:t>
            </a:r>
          </a:p>
          <a:p>
            <a:pPr lvl="1"/>
            <a:r>
              <a:rPr lang="tr-TR" dirty="0"/>
              <a:t>ARKit 2, https://www.teknoce.com/haber/ios-11in-onemli-parcasi-arkit-nedir-203590.html , Kasım 2017</a:t>
            </a:r>
          </a:p>
          <a:p>
            <a:pPr lvl="1"/>
            <a:r>
              <a:rPr lang="tr-TR" dirty="0"/>
              <a:t>ARCore web sitesi, http://developers.google.com/ar, Kasım 2017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ARToolkit + Visual Studio </a:t>
            </a:r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11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450160"/>
          </a:xfrm>
        </p:spPr>
        <p:txBody>
          <a:bodyPr>
            <a:normAutofit fontScale="92500" lnSpcReduction="10000"/>
          </a:bodyPr>
          <a:lstStyle/>
          <a:p>
            <a:r>
              <a:rPr lang="tr-TR" dirty="0"/>
              <a:t>ARToolkit, VS C++ dili ile görüntü yakalamak için şu şekilde çalışır (OpenCV kütüphanesi kullanır):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sz="2000" dirty="0"/>
          </a:p>
          <a:p>
            <a:r>
              <a:rPr lang="tr-TR" sz="2000" dirty="0"/>
              <a:t>(Ercan, 2010)</a:t>
            </a: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096988"/>
            <a:ext cx="67056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ARToolkit + Visual Studio </a:t>
            </a:r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12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378152"/>
          </a:xfrm>
        </p:spPr>
        <p:txBody>
          <a:bodyPr/>
          <a:lstStyle/>
          <a:p>
            <a:r>
              <a:rPr lang="tr-TR" dirty="0"/>
              <a:t>ARToolkit kütüphanesi temelde işaretçi (ing: </a:t>
            </a:r>
            <a:r>
              <a:rPr lang="tr-TR" i="1" dirty="0"/>
              <a:t>marker</a:t>
            </a:r>
            <a:r>
              <a:rPr lang="tr-TR" dirty="0"/>
              <a:t>) gördüğü yerlere obje yerleştirir.</a:t>
            </a:r>
          </a:p>
          <a:p>
            <a:r>
              <a:rPr lang="tr-TR" dirty="0"/>
              <a:t>ARToolkit işaretçileri çerçeveli karelerdir, siyah beyazdır, simetrik şekil içermemelidir.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sz="2000" dirty="0"/>
              <a:t>(Ross, 2009)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0" y="3084045"/>
            <a:ext cx="7884368" cy="264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ARToolkit + Visual Studio </a:t>
            </a:r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13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OBJ uzantılı objeleri göstermek için OpenGL kullanılabilir.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1120" y="2305050"/>
            <a:ext cx="5427143" cy="4227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ARToolkit ile çalışmalarımızdan görüntüler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14</a:t>
            </a:fld>
            <a:endParaRPr lang="tr-TR" dirty="0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86808" cy="553616"/>
          </a:xfrm>
        </p:spPr>
        <p:txBody>
          <a:bodyPr>
            <a:normAutofit/>
          </a:bodyPr>
          <a:lstStyle/>
          <a:p>
            <a:r>
              <a:rPr lang="tr-TR" sz="1600" dirty="0"/>
              <a:t>Uydu görüntüsünde bina gösterimi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28800"/>
            <a:ext cx="28956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841442"/>
            <a:ext cx="4104456" cy="501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4 İçerik Yer Tutucusu"/>
          <p:cNvSpPr txBox="1">
            <a:spLocks/>
          </p:cNvSpPr>
          <p:nvPr/>
        </p:nvSpPr>
        <p:spPr>
          <a:xfrm>
            <a:off x="4489648" y="1219200"/>
            <a:ext cx="4186808" cy="553616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Kırmızı-camgöbeği (ing: Red-Cyan) gözlüklerle 3 boyutlu AG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ARToolkit’in iyi ve kötü yanları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15</a:t>
            </a:fld>
            <a:endParaRPr lang="tr-TR" dirty="0"/>
          </a:p>
        </p:txBody>
      </p:sp>
      <p:sp>
        <p:nvSpPr>
          <p:cNvPr id="9" name="8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dirty="0"/>
              <a:t>ARToolkit tamamen ücretsizdir.</a:t>
            </a:r>
          </a:p>
          <a:p>
            <a:r>
              <a:rPr lang="tr-TR" dirty="0"/>
              <a:t>Hedeflerinde her platform ve her dilde uygulama geliştirme imkanı sağlanmak vardır.</a:t>
            </a:r>
          </a:p>
          <a:p>
            <a:endParaRPr lang="tr-TR" dirty="0"/>
          </a:p>
          <a:p>
            <a:r>
              <a:rPr lang="tr-TR" dirty="0"/>
              <a:t>C++ ile çalışmak çoğu kişi için zordur.</a:t>
            </a:r>
          </a:p>
          <a:p>
            <a:r>
              <a:rPr lang="tr-TR" dirty="0"/>
              <a:t>Algılama hızı biraz yavaştır.</a:t>
            </a:r>
          </a:p>
          <a:p>
            <a:r>
              <a:rPr lang="tr-TR" dirty="0"/>
              <a:t>ARToolkit işaretçi izlemesi kameraya çok bağımlıdır. Kötü ışık, kötü çözünürlük ve mesafe görüntüyü kaybetmeye veya titremeye neden olur.</a:t>
            </a:r>
          </a:p>
          <a:p>
            <a:r>
              <a:rPr lang="tr-TR" dirty="0"/>
              <a:t>Çevre görüntüsünde işaretçimize benzer şekilleri de kullandığı için sürekli görüntü oralara gider.</a:t>
            </a:r>
          </a:p>
          <a:p>
            <a:r>
              <a:rPr lang="tr-TR" dirty="0"/>
              <a:t>İşaretçinin kamera görüntüsünde tümüyle görüntülenmesi gerekir. </a:t>
            </a:r>
          </a:p>
          <a:p>
            <a:r>
              <a:rPr lang="tr-TR" dirty="0"/>
              <a:t>İşaretçiyi elimizde tutarken parmağımız çerçeveyi kapatsa dahi çalışmaz.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Unity3D + Vuforia</a:t>
            </a:r>
          </a:p>
        </p:txBody>
      </p:sp>
      <p:sp>
        <p:nvSpPr>
          <p:cNvPr id="6" name="5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16</a:t>
            </a:fld>
            <a:endParaRPr lang="tr-T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Unity3D + Vuforia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17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Unity3D ortamında Vuforia sitesinden de yararlanarak çerçevesiz işaretçi kullanan uygulama geliştirmek oldukça kolaydır.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444707"/>
            <a:ext cx="8892480" cy="3792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Unity3D + Vuforia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18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Unity3D genel amaçlı oyun geliştirme ortamıdır.</a:t>
            </a:r>
          </a:p>
          <a:p>
            <a:r>
              <a:rPr lang="tr-TR" sz="2400" dirty="0"/>
              <a:t>Projeler masaüstüne, Android, IOS, Windows Mobil ve Web ortamlarına göre derlenebilir.</a:t>
            </a:r>
          </a:p>
          <a:p>
            <a:r>
              <a:rPr lang="tr-TR" sz="2400" dirty="0"/>
              <a:t>Vuforia sitesi verilen bir resmi alıp</a:t>
            </a:r>
            <a:r>
              <a:rPr lang="en-US" sz="2400" dirty="0"/>
              <a:t>,</a:t>
            </a:r>
            <a:r>
              <a:rPr lang="tr-TR" sz="2400" dirty="0"/>
              <a:t> Unity için özellik noktaları veritabanı oluşturmaktadır.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Vuforia ile logo görüntüsünden elde ettiğimiz özellik noktaları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19</a:t>
            </a:fld>
            <a:endParaRPr lang="tr-T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6739335" cy="494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0924" y="2564904"/>
            <a:ext cx="4013076" cy="375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Sağ Ok"/>
          <p:cNvSpPr/>
          <p:nvPr/>
        </p:nvSpPr>
        <p:spPr>
          <a:xfrm>
            <a:off x="4355976" y="4221088"/>
            <a:ext cx="72008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İçerik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Sunumun amacı</a:t>
            </a:r>
          </a:p>
          <a:p>
            <a:r>
              <a:rPr lang="tr-TR" dirty="0"/>
              <a:t>Materyal ve metotlar</a:t>
            </a:r>
          </a:p>
          <a:p>
            <a:r>
              <a:rPr lang="tr-TR" dirty="0"/>
              <a:t>Arttırılmış Gerçeklik nedir?</a:t>
            </a:r>
          </a:p>
          <a:p>
            <a:r>
              <a:rPr lang="tr-TR" dirty="0"/>
              <a:t>Cihazlar</a:t>
            </a:r>
          </a:p>
          <a:p>
            <a:r>
              <a:rPr lang="tr-TR" dirty="0"/>
              <a:t>Gözlük Teknolojisi</a:t>
            </a:r>
          </a:p>
          <a:p>
            <a:r>
              <a:rPr lang="tr-TR" dirty="0"/>
              <a:t>Kaynaklar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Unity3d + Vuforia ile logo görüntüsü üzerinde obje gösterimi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20</a:t>
            </a:fld>
            <a:endParaRPr lang="tr-TR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96752"/>
            <a:ext cx="8932317" cy="5581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Unity ile çalışmalarımızdan görüntüler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21</a:t>
            </a:fld>
            <a:endParaRPr lang="tr-TR" dirty="0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2793" cy="4946104"/>
          </a:xfrm>
        </p:spPr>
        <p:txBody>
          <a:bodyPr>
            <a:normAutofit/>
          </a:bodyPr>
          <a:lstStyle/>
          <a:p>
            <a:r>
              <a:rPr lang="tr-TR" dirty="0"/>
              <a:t>Kara şahin UH60 helikopteri</a:t>
            </a:r>
          </a:p>
          <a:p>
            <a:r>
              <a:rPr lang="tr-TR" dirty="0"/>
              <a:t>Kara şahin UH60 helikopteri üst ve arka pervaneleri hareketlendirildi.</a:t>
            </a:r>
          </a:p>
          <a:p>
            <a:r>
              <a:rPr lang="tr-TR" dirty="0"/>
              <a:t>Sanal gerçeklik gözlüğü için stereo hale getirildi.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340768"/>
            <a:ext cx="4398813" cy="483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Unity ile çalışmalarımızdan görüntüler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22</a:t>
            </a:fld>
            <a:endParaRPr lang="tr-TR" dirty="0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7787208" cy="553616"/>
          </a:xfrm>
        </p:spPr>
        <p:txBody>
          <a:bodyPr>
            <a:normAutofit/>
          </a:bodyPr>
          <a:lstStyle/>
          <a:p>
            <a:r>
              <a:rPr lang="tr-TR" dirty="0"/>
              <a:t>Duvardan izleyiciye doğru gelen meteorlar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72816"/>
            <a:ext cx="7848872" cy="4916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Unity’nin iyi ve kötü yanları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23</a:t>
            </a:fld>
            <a:endParaRPr lang="tr-TR" dirty="0"/>
          </a:p>
        </p:txBody>
      </p:sp>
      <p:sp>
        <p:nvSpPr>
          <p:cNvPr id="9" name="8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r-TR" dirty="0"/>
              <a:t>Unity AG uygulamaları kısmen ücretsizdir.</a:t>
            </a:r>
          </a:p>
          <a:p>
            <a:pPr lvl="1"/>
            <a:r>
              <a:rPr lang="tr-TR" dirty="0"/>
              <a:t>Store’larda satış miktarı artarsa (100bin adet) ücret ödemeniz gerekir. </a:t>
            </a:r>
          </a:p>
          <a:p>
            <a:r>
              <a:rPr lang="tr-TR" dirty="0"/>
              <a:t>Kendi geliştirme dilinin C# olması çoğu kişi için avantajdır. Çok fazla örnek uygulama vardır.</a:t>
            </a:r>
          </a:p>
          <a:p>
            <a:r>
              <a:rPr lang="tr-TR" dirty="0"/>
              <a:t>ARToolkit gibi işaretçi izlemesi kameraya çok bağımlı değildir. Kötü ışık, kötü çözünürlük, mesafe ve işaretçinin elle kapanması görüntüyü kaybetmeye neden olmamaktadır.</a:t>
            </a:r>
          </a:p>
          <a:p>
            <a:r>
              <a:rPr lang="tr-TR" dirty="0"/>
              <a:t>İşaretçinin kamera görüntüsünde tümüyle görüntülen</a:t>
            </a:r>
            <a:r>
              <a:rPr lang="en-US" dirty="0"/>
              <a:t>-</a:t>
            </a:r>
            <a:r>
              <a:rPr lang="tr-TR" dirty="0"/>
              <a:t>mesi gerekmemektedir. (%50 görünse</a:t>
            </a:r>
            <a:r>
              <a:rPr lang="en-US" dirty="0"/>
              <a:t> bile</a:t>
            </a:r>
            <a:r>
              <a:rPr lang="tr-TR" dirty="0"/>
              <a:t> </a:t>
            </a:r>
            <a:r>
              <a:rPr lang="en-US" dirty="0"/>
              <a:t>y</a:t>
            </a:r>
            <a:r>
              <a:rPr lang="tr-TR" dirty="0"/>
              <a:t>e</a:t>
            </a:r>
            <a:r>
              <a:rPr lang="en-US" dirty="0"/>
              <a:t>ter</a:t>
            </a:r>
            <a:r>
              <a:rPr lang="tr-TR" dirty="0"/>
              <a:t>) </a:t>
            </a:r>
          </a:p>
          <a:p>
            <a:endParaRPr lang="tr-TR" dirty="0"/>
          </a:p>
          <a:p>
            <a:r>
              <a:rPr lang="tr-TR" dirty="0"/>
              <a:t>Titreme olabilir.</a:t>
            </a:r>
          </a:p>
          <a:p>
            <a:r>
              <a:rPr lang="tr-TR" dirty="0"/>
              <a:t>Her yeni projede yeniden uğraşmak gerekmektedir.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IOS11 + ARKit</a:t>
            </a:r>
          </a:p>
        </p:txBody>
      </p:sp>
      <p:sp>
        <p:nvSpPr>
          <p:cNvPr id="6" name="5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24</a:t>
            </a:fld>
            <a:endParaRPr lang="tr-TR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Apple’in sürprizi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25</a:t>
            </a:fld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/>
              <a:t>Haziran 2017’de gerçekleşen</a:t>
            </a:r>
            <a:r>
              <a:rPr lang="tr-TR" b="1" dirty="0"/>
              <a:t> WWDC</a:t>
            </a:r>
            <a:r>
              <a:rPr lang="tr-TR" dirty="0"/>
              <a:t> etkinliğinde </a:t>
            </a:r>
            <a:r>
              <a:rPr lang="tr-TR" b="1" dirty="0"/>
              <a:t>Apple,</a:t>
            </a:r>
            <a:r>
              <a:rPr lang="tr-TR" dirty="0"/>
              <a:t> </a:t>
            </a:r>
            <a:r>
              <a:rPr lang="tr-TR" b="1" dirty="0"/>
              <a:t>ARKit</a:t>
            </a:r>
            <a:r>
              <a:rPr lang="tr-TR" dirty="0"/>
              <a:t> isimli arttırılmış gerçeklik platformunu duyurdu.</a:t>
            </a:r>
          </a:p>
          <a:p>
            <a:r>
              <a:rPr lang="tr-TR" dirty="0"/>
              <a:t>O güne dek </a:t>
            </a:r>
            <a:r>
              <a:rPr lang="tr-TR" b="1" dirty="0"/>
              <a:t>Apple</a:t>
            </a:r>
            <a:r>
              <a:rPr lang="tr-TR" dirty="0"/>
              <a:t>’ın sanal gerçeklik gözlüğü üzerinde çalıştığı düşünülüyordu. Ama Tim Cook ve ekibinden farklı bir hamle geldi.</a:t>
            </a:r>
          </a:p>
          <a:p>
            <a:r>
              <a:rPr lang="tr-TR" dirty="0"/>
              <a:t>ARKit Eylül 2017’de iOS 11 ile kullanıcılara sunuldu.</a:t>
            </a:r>
          </a:p>
          <a:p>
            <a:r>
              <a:rPr lang="tr-TR" dirty="0"/>
              <a:t>ARKit, cihazın gücünün yanı sıra hareket sensörlerinden de yararlanır.</a:t>
            </a:r>
          </a:p>
          <a:p>
            <a:r>
              <a:rPr lang="tr-TR" b="1" dirty="0"/>
              <a:t>Apple ARKit </a:t>
            </a:r>
            <a:r>
              <a:rPr lang="tr-TR" dirty="0"/>
              <a:t>konusunda uygulama geliştiricilerine de güveniyor. </a:t>
            </a:r>
          </a:p>
          <a:p>
            <a:r>
              <a:rPr lang="tr-TR" b="1" dirty="0"/>
              <a:t>Apple</a:t>
            </a:r>
            <a:r>
              <a:rPr lang="tr-TR" dirty="0"/>
              <a:t>’ın bu hamlesinin sonuçları </a:t>
            </a:r>
            <a:br>
              <a:rPr lang="tr-TR" dirty="0"/>
            </a:br>
            <a:r>
              <a:rPr lang="tr-TR" dirty="0"/>
              <a:t>gelmeye başladı.</a:t>
            </a:r>
          </a:p>
        </p:txBody>
      </p:sp>
      <p:pic>
        <p:nvPicPr>
          <p:cNvPr id="1026" name="Picture 2" descr="Apple ARKit Nedir? Nasıl Kullanılır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617" y="4835588"/>
            <a:ext cx="3312368" cy="198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525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ARKit nedir?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26</a:t>
            </a:fld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8229600" cy="4937760"/>
          </a:xfrm>
        </p:spPr>
        <p:txBody>
          <a:bodyPr>
            <a:normAutofit lnSpcReduction="10000"/>
          </a:bodyPr>
          <a:lstStyle/>
          <a:p>
            <a:pPr fontAlgn="b"/>
            <a:r>
              <a:rPr lang="tr-TR" dirty="0"/>
              <a:t>Arttırılmış gerçeklik uygulamaları oluşturmak için iOS 11'i destekleyen iOS cihazlarında sensörler ve kameralar kullanan bir geliştirici araçtır.</a:t>
            </a:r>
          </a:p>
          <a:p>
            <a:pPr fontAlgn="b"/>
            <a:r>
              <a:rPr lang="tr-TR" dirty="0"/>
              <a:t>ARKit, geliştiricilerin </a:t>
            </a:r>
            <a:r>
              <a:rPr lang="tr-TR" b="1" dirty="0"/>
              <a:t>iPhone </a:t>
            </a:r>
            <a:r>
              <a:rPr lang="tr-TR" dirty="0"/>
              <a:t>ve </a:t>
            </a:r>
            <a:r>
              <a:rPr lang="tr-TR" b="1" dirty="0"/>
              <a:t>iPad</a:t>
            </a:r>
            <a:r>
              <a:rPr lang="tr-TR" dirty="0"/>
              <a:t> için daha gelişmiş gerçeklik uygulamaları oluşturmalarına olanak tanır. </a:t>
            </a:r>
          </a:p>
          <a:p>
            <a:pPr lvl="1" fontAlgn="b"/>
            <a:r>
              <a:rPr lang="tr-TR" dirty="0"/>
              <a:t>Unity ve Unreal Engine ile geliştirme yapılabiliyor.</a:t>
            </a:r>
          </a:p>
          <a:p>
            <a:pPr fontAlgn="b"/>
            <a:r>
              <a:rPr lang="tr-TR" dirty="0"/>
              <a:t>Artık oyunlar ve uygulamalar sanal gerçeklik ile güncellenecek. </a:t>
            </a:r>
          </a:p>
          <a:p>
            <a:pPr fontAlgn="b"/>
            <a:r>
              <a:rPr lang="tr-TR" dirty="0"/>
              <a:t>Mesela Pokemon Go'nun yeni bir sürüm üzerinde çalıştığı biliniyor.</a:t>
            </a:r>
          </a:p>
        </p:txBody>
      </p:sp>
    </p:spTree>
    <p:extLst>
      <p:ext uri="{BB962C8B-B14F-4D97-AF65-F5344CB8AC3E}">
        <p14:creationId xmlns:p14="http://schemas.microsoft.com/office/powerpoint/2010/main" val="2355332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ARKit çalışma mantığı.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27</a:t>
            </a:fld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fontAlgn="b"/>
            <a:r>
              <a:rPr lang="tr-TR" dirty="0"/>
              <a:t>ARKit, SLAM adlı teknolojiyi kullanıyor. </a:t>
            </a:r>
          </a:p>
          <a:p>
            <a:pPr fontAlgn="b"/>
            <a:r>
              <a:rPr lang="tr-TR" dirty="0"/>
              <a:t>SLAM, ARKit'in iPhone'nda veya iPad'deki kameraları kullanarak bir bölgedeki nesnelerin sayısal bir taslağını yaratmasını ve algılayıcılarını cihazın konumunu izlemek için kullanmasını sağlar.</a:t>
            </a:r>
          </a:p>
          <a:p>
            <a:pPr fontAlgn="b"/>
            <a:r>
              <a:rPr lang="tr-TR" dirty="0"/>
              <a:t>Böylece AG objeleri işaretçi olmadan ortama yerleştirilebiliyor.</a:t>
            </a:r>
          </a:p>
          <a:p>
            <a:pPr fontAlgn="b"/>
            <a:r>
              <a:rPr lang="tr-TR" b="1" dirty="0"/>
              <a:t>Pokemon Go </a:t>
            </a:r>
            <a:r>
              <a:rPr lang="tr-TR" dirty="0"/>
              <a:t>gibi mevcut oyunlar, ARKit'i kullanarak gelişmiş efektleri ve dinamik yaratıkları da kullanacaktır.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27047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ARKit  örnekler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28</a:t>
            </a:fld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0" name="Picture 2" descr="arkit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5715000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İlgili res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163" y="3717032"/>
            <a:ext cx="4505325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6343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Unity3D + ARCore</a:t>
            </a:r>
          </a:p>
        </p:txBody>
      </p:sp>
      <p:sp>
        <p:nvSpPr>
          <p:cNvPr id="6" name="5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29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89601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Sunumuzun amacı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Arttırılmış gerçeklik, gerçek dünya görüntüleri üzerinde sanal objelerin gösterilmesi tekniğidir. </a:t>
            </a:r>
          </a:p>
          <a:p>
            <a:r>
              <a:rPr lang="tr-TR" dirty="0"/>
              <a:t>Kullanıcıların bu teknikten beklentileri:</a:t>
            </a:r>
          </a:p>
          <a:p>
            <a:pPr lvl="1"/>
            <a:r>
              <a:rPr lang="tr-TR" dirty="0"/>
              <a:t>Ek bilgiler almak, </a:t>
            </a:r>
          </a:p>
          <a:p>
            <a:pPr lvl="1"/>
            <a:r>
              <a:rPr lang="tr-TR" dirty="0"/>
              <a:t>Farklı bir eğitim olanağı olarak yararlanmak, </a:t>
            </a:r>
          </a:p>
          <a:p>
            <a:pPr lvl="1"/>
            <a:r>
              <a:rPr lang="tr-TR" dirty="0"/>
              <a:t>Veya sadece eğlenmektir. </a:t>
            </a:r>
          </a:p>
          <a:p>
            <a:r>
              <a:rPr lang="tr-TR" dirty="0"/>
              <a:t>Sağladığı bu olanaklar sayesinde arttırılmış gerçeklik günümüzde oldukça ilgi görmektedir.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ARCore nedir?</a:t>
            </a:r>
            <a:endParaRPr lang="tr-TR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30</a:t>
            </a:fld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quarter" idx="1"/>
          </p:nvPr>
        </p:nvSpPr>
        <p:spPr>
          <a:xfrm>
            <a:off x="457200" y="1124744"/>
            <a:ext cx="8229600" cy="4937760"/>
          </a:xfrm>
        </p:spPr>
        <p:txBody>
          <a:bodyPr>
            <a:normAutofit/>
          </a:bodyPr>
          <a:lstStyle/>
          <a:p>
            <a:r>
              <a:rPr lang="tr-TR" sz="2400" dirty="0"/>
              <a:t>ARCore, Apple ARKit’e rakip olarak Android cihazların çoğunda kullanılmak üzere tasarlandı. </a:t>
            </a:r>
          </a:p>
          <a:p>
            <a:r>
              <a:rPr lang="tr-TR" sz="2400" dirty="0"/>
              <a:t>Burada gösterilen geliştirme kiti (ing: </a:t>
            </a:r>
            <a:r>
              <a:rPr lang="tr-TR" sz="2400" i="1" dirty="0"/>
              <a:t>SDK</a:t>
            </a:r>
            <a:r>
              <a:rPr lang="tr-TR" sz="2400" dirty="0"/>
              <a:t>) daha çok yeni çıkan cihazlar içindir. İlk çıktığında kısıtlı destek vardı:</a:t>
            </a:r>
          </a:p>
          <a:p>
            <a:pPr lvl="1"/>
            <a:r>
              <a:rPr lang="tr-TR" sz="2000" dirty="0"/>
              <a:t>Google Pixel</a:t>
            </a:r>
            <a:r>
              <a:rPr lang="en-US" sz="2000" dirty="0"/>
              <a:t>,</a:t>
            </a:r>
            <a:r>
              <a:rPr lang="tr-TR" sz="2000" dirty="0"/>
              <a:t> Pixel XL</a:t>
            </a:r>
            <a:r>
              <a:rPr lang="en-US" sz="2000" dirty="0"/>
              <a:t> ve devamı</a:t>
            </a:r>
            <a:r>
              <a:rPr lang="tr-TR" sz="2000" dirty="0"/>
              <a:t>,</a:t>
            </a:r>
            <a:endParaRPr lang="en-US" sz="2000" dirty="0"/>
          </a:p>
          <a:p>
            <a:pPr lvl="1"/>
            <a:r>
              <a:rPr lang="en-US" sz="2000" dirty="0"/>
              <a:t>Asus Zenfone AR ve One Plus 5,</a:t>
            </a:r>
            <a:endParaRPr lang="tr-TR" sz="2000" dirty="0"/>
          </a:p>
          <a:p>
            <a:pPr lvl="1"/>
            <a:r>
              <a:rPr lang="tr-TR" sz="2000" dirty="0"/>
              <a:t>Samsung </a:t>
            </a:r>
            <a:r>
              <a:rPr lang="en-US" sz="2000" dirty="0"/>
              <a:t>Note8, </a:t>
            </a:r>
            <a:r>
              <a:rPr lang="tr-TR" sz="2000" dirty="0"/>
              <a:t>Galaxy S</a:t>
            </a:r>
            <a:r>
              <a:rPr lang="en-US" sz="2000" dirty="0"/>
              <a:t>7</a:t>
            </a:r>
            <a:r>
              <a:rPr lang="tr-TR" sz="2000" dirty="0"/>
              <a:t> </a:t>
            </a:r>
            <a:r>
              <a:rPr lang="en-US" sz="2000" dirty="0"/>
              <a:t>ve devamı</a:t>
            </a:r>
            <a:r>
              <a:rPr lang="tr-TR" sz="2000" dirty="0"/>
              <a:t>.</a:t>
            </a:r>
          </a:p>
        </p:txBody>
      </p:sp>
      <p:pic>
        <p:nvPicPr>
          <p:cNvPr id="1026" name="Picture 2" descr="https://developers.google.com/ar/images/ARCorePreviewDevic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69059"/>
            <a:ext cx="546735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0519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ARCore nedir?</a:t>
            </a:r>
            <a:endParaRPr lang="tr-TR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31</a:t>
            </a:fld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Çıkış tarihi Ağustos 2017’dir.</a:t>
            </a:r>
          </a:p>
          <a:p>
            <a:r>
              <a:rPr lang="tr-TR" dirty="0"/>
              <a:t>ARCore 3 temel bileşene sahiptir.</a:t>
            </a:r>
          </a:p>
          <a:p>
            <a:pPr lvl="1"/>
            <a:r>
              <a:rPr lang="tr-TR" dirty="0"/>
              <a:t>Hareket izleme: Şu an dünyada neredeyiz?</a:t>
            </a:r>
          </a:p>
          <a:p>
            <a:pPr lvl="1"/>
            <a:r>
              <a:rPr lang="tr-TR" dirty="0"/>
              <a:t>Çevre algılama: Çevrede düz zemin tespiti.</a:t>
            </a:r>
          </a:p>
          <a:p>
            <a:pPr lvl="1"/>
            <a:r>
              <a:rPr lang="tr-TR" dirty="0"/>
              <a:t>Işık tahminleme: Çevre aydınlatması tahmini.</a:t>
            </a:r>
          </a:p>
          <a:p>
            <a:r>
              <a:rPr lang="tr-TR" dirty="0"/>
              <a:t>ARCore çalışmaya başladığı anda çevre hakkında bilgi toplar.</a:t>
            </a:r>
          </a:p>
          <a:p>
            <a:pPr lvl="1"/>
            <a:r>
              <a:rPr lang="tr-TR" dirty="0"/>
              <a:t>Çevrenin kamerada nasıl hareket ettiğine bakar ve masa, yer gibi düz alanları tespit eder.</a:t>
            </a:r>
          </a:p>
          <a:p>
            <a:r>
              <a:rPr lang="tr-TR" dirty="0"/>
              <a:t>Kullanıcı, düz bir alan tespit edildiği anda sahneye objeler yerleştirebilir.</a:t>
            </a:r>
          </a:p>
        </p:txBody>
      </p:sp>
    </p:spTree>
    <p:extLst>
      <p:ext uri="{BB962C8B-B14F-4D97-AF65-F5344CB8AC3E}">
        <p14:creationId xmlns:p14="http://schemas.microsoft.com/office/powerpoint/2010/main" val="28850519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ARCore geliştirme platformları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32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Android Studio</a:t>
            </a:r>
          </a:p>
          <a:p>
            <a:r>
              <a:rPr lang="tr-TR" dirty="0"/>
              <a:t>Unity (2017.2 Beta 11 veya üzeri)</a:t>
            </a:r>
          </a:p>
          <a:p>
            <a:r>
              <a:rPr lang="tr-TR" dirty="0"/>
              <a:t>Unreal Engine</a:t>
            </a:r>
          </a:p>
          <a:p>
            <a:r>
              <a:rPr lang="tr-TR" dirty="0"/>
              <a:t>Web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Unity3D + ARCore hazırlık aşaması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33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Android SDK 7.0 (Level 24) veya üzeri yüklenir.</a:t>
            </a:r>
          </a:p>
          <a:p>
            <a:pPr lvl="1"/>
            <a:r>
              <a:rPr lang="tr-TR" dirty="0"/>
              <a:t>Önce Android Studio yüklenir,</a:t>
            </a:r>
          </a:p>
          <a:p>
            <a:pPr lvl="1"/>
            <a:r>
              <a:rPr lang="tr-TR" dirty="0"/>
              <a:t>Android Studio içinde Android SDK Manager’dan SDK 7.0 güncellenir.</a:t>
            </a:r>
          </a:p>
          <a:p>
            <a:r>
              <a:rPr lang="tr-TR" dirty="0"/>
              <a:t>Unity 2017.3 veya üzeri yüklenir (Kasım 2017).</a:t>
            </a:r>
          </a:p>
          <a:p>
            <a:r>
              <a:rPr lang="tr-TR" dirty="0"/>
              <a:t>SDK Preview for Unity yüklenir.</a:t>
            </a:r>
          </a:p>
          <a:p>
            <a:r>
              <a:rPr lang="tr-TR" dirty="0"/>
              <a:t>Uyumlu cihazınıza ARCore Servisi yüklenir.</a:t>
            </a:r>
          </a:p>
          <a:p>
            <a:pPr lvl="1"/>
            <a:r>
              <a:rPr lang="tr-TR" dirty="0"/>
              <a:t>Duyurulduğunda S8’iniz yoksa </a:t>
            </a:r>
            <a:r>
              <a:rPr lang="en-US" dirty="0"/>
              <a:t>k</a:t>
            </a:r>
            <a:r>
              <a:rPr lang="tr-TR" dirty="0"/>
              <a:t>ullan</a:t>
            </a:r>
            <a:r>
              <a:rPr lang="en-US" dirty="0"/>
              <a:t>a</a:t>
            </a:r>
            <a:r>
              <a:rPr lang="tr-TR" dirty="0"/>
              <a:t>mıyordunuz.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Unity + ARCore projeleri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34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Yeni bir proje açıldığında:</a:t>
            </a:r>
          </a:p>
          <a:p>
            <a:pPr lvl="1"/>
            <a:r>
              <a:rPr lang="tr-TR" dirty="0"/>
              <a:t>İndirilen arcore-unity-sdk-preview.unitypackage projeye eklenir,</a:t>
            </a:r>
          </a:p>
          <a:p>
            <a:pPr lvl="1"/>
            <a:r>
              <a:rPr lang="tr-TR" dirty="0"/>
              <a:t>Aşağıdaki sayfada belirtilen ayarlar yapılır:</a:t>
            </a:r>
          </a:p>
          <a:p>
            <a:pPr lvl="2"/>
            <a:r>
              <a:rPr lang="tr-TR" dirty="0"/>
              <a:t>developers.google.com/ar/develop/unity/getting-started </a:t>
            </a:r>
          </a:p>
          <a:p>
            <a:r>
              <a:rPr lang="tr-TR" dirty="0"/>
              <a:t>Aşağıdaki görüntü ekrana gelecektir.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6757" y="3846537"/>
            <a:ext cx="494347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Unity + ARCore ilk örnekleri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35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Objeler ekrana elle yerleştirilebiliyor.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600" y="1844824"/>
            <a:ext cx="4175448" cy="215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573016"/>
            <a:ext cx="5148064" cy="257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Unity + ARCore ilk örnekleri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36</a:t>
            </a:fld>
            <a:endParaRPr lang="tr-T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805" y="1189856"/>
            <a:ext cx="48672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4017032"/>
            <a:ext cx="4843265" cy="27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ARCore’un iyi ve kötü yanları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37</a:t>
            </a:fld>
            <a:endParaRPr lang="tr-TR" dirty="0"/>
          </a:p>
        </p:txBody>
      </p:sp>
      <p:sp>
        <p:nvSpPr>
          <p:cNvPr id="9" name="8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Unity AG uygulamalarını ileri seviyeye taşımaktadır.</a:t>
            </a:r>
          </a:p>
          <a:p>
            <a:r>
              <a:rPr lang="tr-TR" dirty="0"/>
              <a:t>İşaretçisiz kullanım hep arzu edilen bir özellik olmuştur.</a:t>
            </a:r>
          </a:p>
          <a:p>
            <a:r>
              <a:rPr lang="tr-TR" dirty="0"/>
              <a:t>Oda içi dizayn yapabilmek mobilya üreticileri gibi müşterileri kendisine çekecektir.</a:t>
            </a:r>
          </a:p>
          <a:p>
            <a:endParaRPr lang="tr-TR" dirty="0"/>
          </a:p>
          <a:p>
            <a:r>
              <a:rPr lang="tr-TR" dirty="0"/>
              <a:t>Kötü tarafı pek kalmadı ama, bazen zemini algılayamama denilebilir. Duvarları da algılayan modeller geliyor.</a:t>
            </a:r>
          </a:p>
          <a:p>
            <a:pPr lvl="1"/>
            <a:r>
              <a:rPr lang="tr-TR" dirty="0"/>
              <a:t>Böylece kapı boşluğundan görünen, araya duvar girince görünmeyecek.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717032"/>
            <a:ext cx="6858000" cy="1159768"/>
          </a:xfrm>
        </p:spPr>
        <p:txBody>
          <a:bodyPr>
            <a:normAutofit/>
          </a:bodyPr>
          <a:lstStyle/>
          <a:p>
            <a:r>
              <a:rPr lang="tr-TR" dirty="0"/>
              <a:t>Arttırılmış Gerçeklikte</a:t>
            </a:r>
            <a:br>
              <a:rPr lang="tr-TR" dirty="0"/>
            </a:br>
            <a:r>
              <a:rPr lang="tr-TR" dirty="0"/>
              <a:t>Yeni Cihaz Teknolojileri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Dr.Cengiz Güngör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575420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Sunumumuzun amacı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39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Son zamanlara dek arttırılmış gerçeklik gözlüklerinin yaygın kullanılmamasının nedeni gözlüklerin konforsuz ve yeterli kalitede olmamasıdır.</a:t>
            </a:r>
          </a:p>
          <a:p>
            <a:pPr lvl="1"/>
            <a:r>
              <a:rPr lang="tr-TR" dirty="0"/>
              <a:t>Ayrıca etik açıdan kameralı gözlük takanlar pek hoş karşılanmamaktadır.</a:t>
            </a:r>
          </a:p>
          <a:p>
            <a:r>
              <a:rPr lang="tr-TR" dirty="0"/>
              <a:t>Oysaki mobil cihazlar üzerindeki uygulamalar çok daha fazla ilgi görmüştür. </a:t>
            </a:r>
          </a:p>
          <a:p>
            <a:r>
              <a:rPr lang="tr-TR" dirty="0"/>
              <a:t>Bu çalışma yeni ve gelecekteki arttırılmış gerçeklik cihazlarını tanıtmak amacıyla yapılmıştır.</a:t>
            </a:r>
          </a:p>
        </p:txBody>
      </p:sp>
    </p:spTree>
    <p:extLst>
      <p:ext uri="{BB962C8B-B14F-4D97-AF65-F5344CB8AC3E}">
        <p14:creationId xmlns:p14="http://schemas.microsoft.com/office/powerpoint/2010/main" val="581453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Sunumumuzun amacı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Son zamanlarda özellikle mobil cihazlar üzerindeki arttırılmış gerçeklik uygulamaları çok ilgi görmektedir. </a:t>
            </a:r>
          </a:p>
          <a:p>
            <a:r>
              <a:rPr lang="tr-TR" dirty="0"/>
              <a:t>Bu çalışma mevcut ve gelecekteki arttırılmış gerçeklik geliştirme araçlarını tanıtmak amacıyla yapılmıştır.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Materyal ve Metotlar</a:t>
            </a:r>
            <a:endParaRPr lang="en-US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40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Bu çalışmada arttırılmış gerçeklik teknolojisinin ulaştığı son noktalar sunulacaktır.</a:t>
            </a:r>
            <a:endParaRPr lang="en-US" dirty="0"/>
          </a:p>
          <a:p>
            <a:r>
              <a:rPr lang="tr-TR" dirty="0"/>
              <a:t>Teknolojiler dünyada kullanılan projelerde de sıklıkla tercih edilen modeller üzerinedir. </a:t>
            </a:r>
            <a:endParaRPr lang="en-US" dirty="0"/>
          </a:p>
          <a:p>
            <a:r>
              <a:rPr lang="tr-TR" dirty="0"/>
              <a:t>Kullanıcı dostu uygulamalar, yeni teknolojiler ve arttırılmış gerçekliğin geleceği tanıtılacaktır.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6533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SG – AG farkı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41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Sanal Gerçeklik (SG) tamamen sanal bir dünya oluşturur.</a:t>
            </a:r>
          </a:p>
          <a:p>
            <a:pPr lvl="1"/>
            <a:r>
              <a:rPr lang="tr-TR" dirty="0"/>
              <a:t>Bilgisayar oyunları gibi.</a:t>
            </a:r>
          </a:p>
          <a:p>
            <a:r>
              <a:rPr lang="tr-TR" dirty="0"/>
              <a:t>Oysa ki AG’de sanal katkı %10-%20 arasında kalır. Kullanıcısının gördüğü görüntüyü çok değiştirmez.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pPr lvl="1"/>
            <a:r>
              <a:rPr lang="tr-TR" dirty="0"/>
              <a:t>(Milgram et.al, 1994)</a:t>
            </a: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902570"/>
            <a:ext cx="8340659" cy="13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48150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AG kullanıcı cihazları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42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Piyasada 2 tip cihaz bulunmaktadır:</a:t>
            </a:r>
          </a:p>
          <a:p>
            <a:pPr lvl="1"/>
            <a:r>
              <a:rPr lang="tr-TR" dirty="0"/>
              <a:t>Mobil cihazlar; telefon ve tabletler ile yaygın kullanım şekli.</a:t>
            </a:r>
          </a:p>
          <a:p>
            <a:pPr lvl="2"/>
            <a:r>
              <a:rPr lang="tr-TR" dirty="0"/>
              <a:t>Cihaz geliştiricilerin</a:t>
            </a:r>
            <a:r>
              <a:rPr lang="en-US" dirty="0"/>
              <a:t>in</a:t>
            </a:r>
            <a:r>
              <a:rPr lang="tr-TR" dirty="0"/>
              <a:t> i</a:t>
            </a:r>
            <a:r>
              <a:rPr lang="en-US" dirty="0"/>
              <a:t>ş</a:t>
            </a:r>
            <a:r>
              <a:rPr lang="tr-TR" dirty="0"/>
              <a:t>t</a:t>
            </a:r>
            <a:r>
              <a:rPr lang="en-US" dirty="0"/>
              <a:t>a</a:t>
            </a:r>
            <a:r>
              <a:rPr lang="tr-TR" dirty="0"/>
              <a:t>hını kabartıyor: Apple, Samsung</a:t>
            </a:r>
            <a:r>
              <a:rPr lang="en-US" dirty="0"/>
              <a:t> AG </a:t>
            </a:r>
            <a:r>
              <a:rPr lang="tr-TR" dirty="0"/>
              <a:t>sistemlerini tanıttı.</a:t>
            </a:r>
          </a:p>
          <a:p>
            <a:pPr lvl="1"/>
            <a:r>
              <a:rPr lang="tr-TR" dirty="0"/>
              <a:t>AG gözlükleri; deneysel veya özel kullanım alanı.</a:t>
            </a:r>
          </a:p>
          <a:p>
            <a:pPr lvl="2"/>
            <a:r>
              <a:rPr lang="tr-TR" dirty="0"/>
              <a:t>Yaygınlaşması bekleniyor.</a:t>
            </a:r>
          </a:p>
        </p:txBody>
      </p:sp>
    </p:spTree>
    <p:extLst>
      <p:ext uri="{BB962C8B-B14F-4D97-AF65-F5344CB8AC3E}">
        <p14:creationId xmlns:p14="http://schemas.microsoft.com/office/powerpoint/2010/main" val="22290975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AG lensleri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43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Ayrıca AG lensleri</a:t>
            </a:r>
            <a:br>
              <a:rPr lang="tr-TR" dirty="0"/>
            </a:br>
            <a:r>
              <a:rPr lang="tr-TR" dirty="0"/>
              <a:t>çıkartmayı da</a:t>
            </a:r>
            <a:br>
              <a:rPr lang="tr-TR" dirty="0"/>
            </a:br>
            <a:r>
              <a:rPr lang="tr-TR" dirty="0"/>
              <a:t>planlıyorlar.</a:t>
            </a:r>
          </a:p>
          <a:p>
            <a:r>
              <a:rPr lang="tr-TR" dirty="0"/>
              <a:t>Sony 2016’da </a:t>
            </a:r>
            <a:br>
              <a:rPr lang="tr-TR" dirty="0"/>
            </a:br>
            <a:r>
              <a:rPr lang="tr-TR" dirty="0"/>
              <a:t>patentini aldı.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404664"/>
            <a:ext cx="44196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23165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Mobil cihazlarda AG kullanımı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44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378152"/>
          </a:xfrm>
        </p:spPr>
        <p:txBody>
          <a:bodyPr>
            <a:normAutofit lnSpcReduction="10000"/>
          </a:bodyPr>
          <a:lstStyle/>
          <a:p>
            <a:r>
              <a:rPr lang="tr-TR" dirty="0"/>
              <a:t>Apple ve Samsung bu alanda liderler.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en-US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sz="2000" dirty="0"/>
              <a:t>IKEA uygulaması (Ross, 2009)</a:t>
            </a: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747665"/>
            <a:ext cx="6100994" cy="405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7197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SG gözlükleri AG’de kullanılabilir mi?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45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Sanal Gerçeklik gözlükleri konunun neresinde?</a:t>
            </a:r>
          </a:p>
          <a:p>
            <a:pPr lvl="1"/>
            <a:r>
              <a:rPr lang="tr-TR" dirty="0"/>
              <a:t>Çok ucuz bir teknoloji ama, maalesef konu dışı…</a:t>
            </a:r>
          </a:p>
          <a:p>
            <a:pPr lvl="1"/>
            <a:r>
              <a:rPr lang="tr-TR" dirty="0"/>
              <a:t>Telefon veya kamera görüntüsü kullanılıyor ki bu kendi gözümüzle gördüğümüz görüntü ile yarışamıyor.</a:t>
            </a:r>
          </a:p>
          <a:p>
            <a:pPr lvl="1"/>
            <a:r>
              <a:rPr lang="tr-TR" dirty="0"/>
              <a:t>Facebook ve</a:t>
            </a:r>
            <a:br>
              <a:rPr lang="tr-TR" dirty="0"/>
            </a:br>
            <a:r>
              <a:rPr lang="tr-TR" dirty="0"/>
              <a:t>Samsung</a:t>
            </a:r>
            <a:br>
              <a:rPr lang="tr-TR" dirty="0"/>
            </a:br>
            <a:r>
              <a:rPr lang="tr-TR" dirty="0"/>
              <a:t>Oculus ürünleri</a:t>
            </a:r>
            <a:br>
              <a:rPr lang="tr-TR" dirty="0"/>
            </a:br>
            <a:r>
              <a:rPr lang="tr-TR" dirty="0"/>
              <a:t>ile bu alanda</a:t>
            </a:r>
            <a:br>
              <a:rPr lang="tr-TR" dirty="0"/>
            </a:br>
            <a:r>
              <a:rPr lang="tr-TR" dirty="0"/>
              <a:t>lider.</a:t>
            </a:r>
          </a:p>
        </p:txBody>
      </p:sp>
      <p:pic>
        <p:nvPicPr>
          <p:cNvPr id="73730" name="Picture 2" descr="https://img.purch.com/w/600/aHR0cDovL21lZGlhLmJlc3RvZm1pY3JvLmNvbS9EL04vNjUxMDgzL29yaWdpbmFsL1ZSLWhlYWRzZXQtR3JvdXAtc2hvdC1HMDEuanB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1496" y="3312367"/>
            <a:ext cx="5715000" cy="3429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93051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AG’nin geleceği : AG Gözlükleri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46</a:t>
            </a:fld>
            <a:endParaRPr lang="tr-TR" dirty="0"/>
          </a:p>
        </p:txBody>
      </p:sp>
      <p:pic>
        <p:nvPicPr>
          <p:cNvPr id="18434" name="Picture 2" descr="https://static.wixstatic.com/media/c97682_462954c9721045aa81e83cf69e419817.png/v1/fill/w_600,h_447,al_c,usm_0.66_1.00_0.01/c97682_462954c9721045aa81e83cf69e4198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4155" y="1124744"/>
            <a:ext cx="6971515" cy="5193779"/>
          </a:xfrm>
          <a:prstGeom prst="rect">
            <a:avLst/>
          </a:prstGeom>
          <a:noFill/>
        </p:spPr>
      </p:pic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>
          <a:xfrm>
            <a:off x="457200" y="6389672"/>
            <a:ext cx="8229600" cy="423704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1800" dirty="0"/>
              <a:t>(augmetedreality.org, 2017)</a:t>
            </a:r>
          </a:p>
        </p:txBody>
      </p:sp>
    </p:spTree>
    <p:extLst>
      <p:ext uri="{BB962C8B-B14F-4D97-AF65-F5344CB8AC3E}">
        <p14:creationId xmlns:p14="http://schemas.microsoft.com/office/powerpoint/2010/main" val="5439194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Gözlük 1: Microsoft Hololens 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47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Görüntüdeki fare kontrolünü ellerinizle yapabiliyor veya klavyeden kontrol ediyorsunuz.</a:t>
            </a:r>
          </a:p>
          <a:p>
            <a:r>
              <a:rPr lang="tr-TR" dirty="0"/>
              <a:t>Gerçek dünya görüntüsü üzerinde görünen bir hologram aracılığıyla bir araba dizayn etmeniz bile mümkün.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15" y="3789040"/>
            <a:ext cx="5700529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354631"/>
            <a:ext cx="2808312" cy="3314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98366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Gözlük 1: Microsoft Hololens 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48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Sanal dünyanızı kafa hareketleri, el hareketleri veya sesle idare edebilirsiniz.</a:t>
            </a:r>
          </a:p>
          <a:p>
            <a:r>
              <a:rPr lang="tr-TR" dirty="0"/>
              <a:t>Kaba görünse de profesyonel bir cihaz.</a:t>
            </a:r>
          </a:p>
          <a:p>
            <a:r>
              <a:rPr lang="tr-TR" dirty="0"/>
              <a:t>Piyasada yeni, ancak arkasında Microsoft'un gücü var.</a:t>
            </a:r>
          </a:p>
          <a:p>
            <a:r>
              <a:rPr lang="tr-TR" dirty="0"/>
              <a:t>Fiyatı 3.000$ (Türkiye’de 20bin TL üzeri)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3" y="4457278"/>
            <a:ext cx="867727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16882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2D703-E640-4133-A7F2-811EEF786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08D1E4-58C1-461C-830F-2115194C8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49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485841-D490-48A1-AFAB-3BC32C4F4F5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 descr="Sıcaklık verilerini gösteren Seattle Space Needle hologramı">
            <a:extLst>
              <a:ext uri="{FF2B5EF4-FFF2-40B4-BE49-F238E27FC236}">
                <a16:creationId xmlns:a16="http://schemas.microsoft.com/office/drawing/2014/main" id="{67CEDC35-5C69-4D29-AE24-89C3B605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541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Materyal ve Metotlar</a:t>
            </a:r>
            <a:endParaRPr lang="en-US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5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Bu çalışmada arttırılmış gerçeklik geliştirme araçları sunulacaktır.</a:t>
            </a:r>
          </a:p>
          <a:p>
            <a:r>
              <a:rPr lang="tr-TR" dirty="0"/>
              <a:t>Sunumdaki araçlar dünyada kullanılan projelerde de sıklıkla tercih edilen araçlardır. </a:t>
            </a:r>
          </a:p>
          <a:p>
            <a:r>
              <a:rPr lang="tr-TR" dirty="0"/>
              <a:t>Sunumda yeni kullanıma sunulan Google ARCore aracı da tanıtılacaktır.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Gözlük 1: Microsoft </a:t>
            </a:r>
            <a:r>
              <a:rPr lang="tr-TR" dirty="0" err="1"/>
              <a:t>Hololens</a:t>
            </a:r>
            <a:r>
              <a:rPr lang="tr-TR" dirty="0"/>
              <a:t> 1 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50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Teknik özellikleri</a:t>
            </a:r>
          </a:p>
          <a:p>
            <a:pPr lvl="1"/>
            <a:r>
              <a:rPr lang="tr-TR" dirty="0"/>
              <a:t>Intel Atom x5-Z8100, 1.04 GHz</a:t>
            </a:r>
          </a:p>
          <a:p>
            <a:pPr lvl="1"/>
            <a:r>
              <a:rPr lang="tr-TR" dirty="0"/>
              <a:t>2GB RAM</a:t>
            </a:r>
          </a:p>
          <a:p>
            <a:pPr lvl="1"/>
            <a:r>
              <a:rPr lang="tr-TR" dirty="0"/>
              <a:t>64GB bellek</a:t>
            </a:r>
          </a:p>
          <a:p>
            <a:pPr lvl="1"/>
            <a:r>
              <a:rPr lang="tr-TR" dirty="0"/>
              <a:t>2.4 Megapiksel kamera</a:t>
            </a:r>
          </a:p>
          <a:p>
            <a:pPr lvl="1"/>
            <a:r>
              <a:rPr lang="tr-TR" dirty="0"/>
              <a:t>Windows 10</a:t>
            </a:r>
          </a:p>
          <a:p>
            <a:pPr lvl="1"/>
            <a:r>
              <a:rPr lang="tr-TR" dirty="0"/>
              <a:t>Unity ve C#</a:t>
            </a:r>
          </a:p>
          <a:p>
            <a:pPr lvl="1"/>
            <a:r>
              <a:rPr lang="tr-TR" dirty="0"/>
              <a:t>34</a:t>
            </a:r>
            <a:r>
              <a:rPr lang="tr-TR" baseline="30000" dirty="0"/>
              <a:t>o</a:t>
            </a:r>
            <a:r>
              <a:rPr lang="tr-TR" dirty="0"/>
              <a:t> görüş açısı</a:t>
            </a:r>
          </a:p>
          <a:p>
            <a:pPr lvl="1"/>
            <a:r>
              <a:rPr lang="tr-TR" dirty="0"/>
              <a:t>2 saatlik pil ömrü</a:t>
            </a:r>
          </a:p>
        </p:txBody>
      </p:sp>
    </p:spTree>
    <p:extLst>
      <p:ext uri="{BB962C8B-B14F-4D97-AF65-F5344CB8AC3E}">
        <p14:creationId xmlns:p14="http://schemas.microsoft.com/office/powerpoint/2010/main" val="4676612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CA293-265D-4A62-B58E-FA291E7C4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HoloLens</a:t>
            </a:r>
            <a:r>
              <a:rPr lang="tr-TR" dirty="0"/>
              <a:t> 2 teknik özellikleri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76364F-A074-4574-BF1C-FC011E0C1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51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AC9097-1E11-4797-987E-17633081762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/>
              <a:t>Ekran</a:t>
            </a:r>
          </a:p>
          <a:p>
            <a:pPr lvl="1"/>
            <a:r>
              <a:rPr lang="tr-TR" dirty="0"/>
              <a:t>Optik</a:t>
            </a:r>
          </a:p>
          <a:p>
            <a:pPr lvl="2"/>
            <a:r>
              <a:rPr lang="tr-TR" dirty="0"/>
              <a:t>Şeffaf holografik lensler (dalga kılavuzları)</a:t>
            </a:r>
          </a:p>
          <a:p>
            <a:pPr lvl="1"/>
            <a:r>
              <a:rPr lang="tr-TR" dirty="0"/>
              <a:t>Çözünürlük</a:t>
            </a:r>
          </a:p>
          <a:p>
            <a:pPr lvl="2"/>
            <a:r>
              <a:rPr lang="tr-TR" dirty="0"/>
              <a:t>2k 3:2 ışık motorları</a:t>
            </a:r>
          </a:p>
          <a:p>
            <a:pPr lvl="1"/>
            <a:r>
              <a:rPr lang="tr-TR" dirty="0"/>
              <a:t>Holografik yoğunluk</a:t>
            </a:r>
          </a:p>
          <a:p>
            <a:pPr lvl="2"/>
            <a:r>
              <a:rPr lang="tr-TR" dirty="0"/>
              <a:t>&gt;2.5k radyan (radyan başına ışık noktası)</a:t>
            </a:r>
          </a:p>
          <a:p>
            <a:pPr lvl="1"/>
            <a:r>
              <a:rPr lang="tr-TR" dirty="0"/>
              <a:t>Göz tabanlı işleme</a:t>
            </a:r>
          </a:p>
          <a:p>
            <a:pPr lvl="2"/>
            <a:r>
              <a:rPr lang="tr-TR" dirty="0"/>
              <a:t>3B göz pozisyonu için görüntü optimizasyonu</a:t>
            </a:r>
          </a:p>
          <a:p>
            <a:r>
              <a:rPr lang="tr-TR" dirty="0"/>
              <a:t>Ses ve konuşma</a:t>
            </a:r>
          </a:p>
          <a:p>
            <a:pPr lvl="1"/>
            <a:r>
              <a:rPr lang="tr-TR" dirty="0"/>
              <a:t>Mikrofon dizisi</a:t>
            </a:r>
          </a:p>
          <a:p>
            <a:pPr lvl="2"/>
            <a:r>
              <a:rPr lang="tr-TR" dirty="0"/>
              <a:t>5 kanal</a:t>
            </a:r>
          </a:p>
          <a:p>
            <a:pPr lvl="1"/>
            <a:r>
              <a:rPr lang="tr-TR" dirty="0"/>
              <a:t>Hoparlörler</a:t>
            </a:r>
          </a:p>
          <a:p>
            <a:pPr lvl="2"/>
            <a:r>
              <a:rPr lang="tr-TR" dirty="0"/>
              <a:t>Yerleşik uzamsal ses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555574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CA293-265D-4A62-B58E-FA291E7C4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HoloLens</a:t>
            </a:r>
            <a:r>
              <a:rPr lang="tr-TR" dirty="0"/>
              <a:t> 2 teknik özellikleri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76364F-A074-4574-BF1C-FC011E0C1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52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AC9097-1E11-4797-987E-17633081762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Sensörler</a:t>
            </a:r>
            <a:endParaRPr lang="tr-TR" dirty="0"/>
          </a:p>
          <a:p>
            <a:pPr lvl="1"/>
            <a:r>
              <a:rPr lang="tr-TR" dirty="0"/>
              <a:t>Baş izleme</a:t>
            </a:r>
          </a:p>
          <a:p>
            <a:pPr lvl="2"/>
            <a:r>
              <a:rPr lang="tr-TR" dirty="0"/>
              <a:t>4 görünür ışık kamerası</a:t>
            </a:r>
          </a:p>
          <a:p>
            <a:pPr lvl="1"/>
            <a:r>
              <a:rPr lang="tr-TR" dirty="0"/>
              <a:t>Göz izleme</a:t>
            </a:r>
          </a:p>
          <a:p>
            <a:pPr lvl="2"/>
            <a:r>
              <a:rPr lang="tr-TR" dirty="0"/>
              <a:t>2 kızılötesi kamera</a:t>
            </a:r>
          </a:p>
          <a:p>
            <a:pPr lvl="1"/>
            <a:r>
              <a:rPr lang="tr-TR" dirty="0"/>
              <a:t>Derinlik</a:t>
            </a:r>
          </a:p>
          <a:p>
            <a:pPr lvl="2"/>
            <a:r>
              <a:rPr lang="tr-TR" dirty="0"/>
              <a:t>1 MP Uçuş Zamanı derinlik </a:t>
            </a:r>
            <a:r>
              <a:rPr lang="tr-TR" dirty="0" err="1"/>
              <a:t>sensörü</a:t>
            </a:r>
            <a:endParaRPr lang="tr-TR" dirty="0"/>
          </a:p>
          <a:p>
            <a:pPr lvl="1"/>
            <a:r>
              <a:rPr lang="tr-TR" dirty="0"/>
              <a:t>IMU</a:t>
            </a:r>
          </a:p>
          <a:p>
            <a:pPr lvl="2"/>
            <a:r>
              <a:rPr lang="tr-TR" dirty="0"/>
              <a:t>İvme ölçer, jiroskop, manyetometre</a:t>
            </a:r>
          </a:p>
          <a:p>
            <a:pPr lvl="1"/>
            <a:r>
              <a:rPr lang="tr-TR" dirty="0"/>
              <a:t>Kamera</a:t>
            </a:r>
          </a:p>
          <a:p>
            <a:pPr lvl="2"/>
            <a:r>
              <a:rPr lang="tr-TR" dirty="0"/>
              <a:t>8 MP fotoğraf, 1080p30 video</a:t>
            </a:r>
          </a:p>
        </p:txBody>
      </p:sp>
    </p:spTree>
    <p:extLst>
      <p:ext uri="{BB962C8B-B14F-4D97-AF65-F5344CB8AC3E}">
        <p14:creationId xmlns:p14="http://schemas.microsoft.com/office/powerpoint/2010/main" val="19719599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CA293-265D-4A62-B58E-FA291E7C4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HoloLens</a:t>
            </a:r>
            <a:r>
              <a:rPr lang="tr-TR" dirty="0"/>
              <a:t> 2 teknik özellikleri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76364F-A074-4574-BF1C-FC011E0C1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53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AC9097-1E11-4797-987E-17633081762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İnsan anlama</a:t>
            </a:r>
          </a:p>
          <a:p>
            <a:pPr lvl="1"/>
            <a:r>
              <a:rPr lang="tr-TR" dirty="0"/>
              <a:t>El izleme</a:t>
            </a:r>
          </a:p>
          <a:p>
            <a:pPr lvl="2"/>
            <a:r>
              <a:rPr lang="tr-TR" dirty="0"/>
              <a:t>İki elle tam eklemli model, doğrudan manipülasyon</a:t>
            </a:r>
          </a:p>
          <a:p>
            <a:pPr lvl="1"/>
            <a:r>
              <a:rPr lang="tr-TR" dirty="0"/>
              <a:t>Göz izleme</a:t>
            </a:r>
          </a:p>
          <a:p>
            <a:pPr lvl="2"/>
            <a:r>
              <a:rPr lang="tr-TR" dirty="0"/>
              <a:t>Gerçek zamanlı izleme</a:t>
            </a:r>
          </a:p>
          <a:p>
            <a:pPr lvl="1"/>
            <a:r>
              <a:rPr lang="tr-TR" dirty="0"/>
              <a:t>Ses</a:t>
            </a:r>
          </a:p>
          <a:p>
            <a:pPr lvl="2"/>
            <a:r>
              <a:rPr lang="tr-TR" dirty="0"/>
              <a:t>Cihaz üzerinde komut ve kontrol, internet bağlantısı ile doğal dil</a:t>
            </a:r>
          </a:p>
          <a:p>
            <a:r>
              <a:rPr lang="tr-TR" dirty="0"/>
              <a:t>Uyum</a:t>
            </a:r>
          </a:p>
          <a:p>
            <a:pPr lvl="1"/>
            <a:r>
              <a:rPr lang="tr-TR" dirty="0"/>
              <a:t>Tek boyut</a:t>
            </a:r>
          </a:p>
          <a:p>
            <a:pPr lvl="1"/>
            <a:r>
              <a:rPr lang="tr-TR" dirty="0"/>
              <a:t>Gözlüklerin üzerine oturur</a:t>
            </a:r>
          </a:p>
          <a:p>
            <a:pPr lvl="1"/>
            <a:r>
              <a:rPr lang="tr-TR" dirty="0"/>
              <a:t>Ağırlık: 566 gr</a:t>
            </a:r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61635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CA293-265D-4A62-B58E-FA291E7C4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HoloLens</a:t>
            </a:r>
            <a:r>
              <a:rPr lang="tr-TR" dirty="0"/>
              <a:t> 2 teknik özellikleri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76364F-A074-4574-BF1C-FC011E0C1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54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AC9097-1E11-4797-987E-17633081762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Çevre algılama</a:t>
            </a:r>
          </a:p>
          <a:p>
            <a:pPr lvl="1"/>
            <a:r>
              <a:rPr lang="tr-TR" dirty="0"/>
              <a:t>6DoF izleme</a:t>
            </a:r>
          </a:p>
          <a:p>
            <a:pPr lvl="2"/>
            <a:r>
              <a:rPr lang="tr-TR" dirty="0"/>
              <a:t>Dünya ölçekli </a:t>
            </a:r>
            <a:r>
              <a:rPr lang="tr-TR" dirty="0" err="1"/>
              <a:t>konumsal</a:t>
            </a:r>
            <a:r>
              <a:rPr lang="tr-TR" dirty="0"/>
              <a:t> izleme</a:t>
            </a:r>
          </a:p>
          <a:p>
            <a:pPr lvl="1"/>
            <a:r>
              <a:rPr lang="tr-TR" dirty="0"/>
              <a:t>Uzamsal Eşleme</a:t>
            </a:r>
          </a:p>
          <a:p>
            <a:pPr lvl="2"/>
            <a:r>
              <a:rPr lang="tr-TR" dirty="0"/>
              <a:t>Gerçek zamanlı ortam ağı</a:t>
            </a:r>
          </a:p>
          <a:p>
            <a:pPr lvl="1"/>
            <a:r>
              <a:rPr lang="tr-TR" dirty="0"/>
              <a:t>Karma Gerçeklik Yakalama</a:t>
            </a:r>
          </a:p>
          <a:p>
            <a:pPr lvl="2"/>
            <a:r>
              <a:rPr lang="tr-TR" dirty="0"/>
              <a:t>Karma hologram ve fiziksel ortam fotoğrafları ve videoları</a:t>
            </a:r>
          </a:p>
          <a:p>
            <a:r>
              <a:rPr lang="tr-TR" dirty="0"/>
              <a:t>Yazılım: Windows Holografik İşletim Sistemi</a:t>
            </a:r>
          </a:p>
        </p:txBody>
      </p:sp>
    </p:spTree>
    <p:extLst>
      <p:ext uri="{BB962C8B-B14F-4D97-AF65-F5344CB8AC3E}">
        <p14:creationId xmlns:p14="http://schemas.microsoft.com/office/powerpoint/2010/main" val="24442353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CA293-265D-4A62-B58E-FA291E7C4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HoloLens</a:t>
            </a:r>
            <a:r>
              <a:rPr lang="tr-TR" dirty="0"/>
              <a:t> 2 teknik özellikleri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76364F-A074-4574-BF1C-FC011E0C1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55</a:t>
            </a:fld>
            <a:endParaRPr lang="tr-T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AC9097-1E11-4797-987E-17633081762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/>
              <a:t>İşlem gücü ve bağlantı</a:t>
            </a:r>
          </a:p>
          <a:p>
            <a:pPr lvl="1"/>
            <a:r>
              <a:rPr lang="tr-TR" dirty="0" err="1"/>
              <a:t>SoC</a:t>
            </a:r>
            <a:endParaRPr lang="tr-TR" dirty="0"/>
          </a:p>
          <a:p>
            <a:pPr lvl="2"/>
            <a:r>
              <a:rPr lang="tr-TR" dirty="0" err="1"/>
              <a:t>Qualcomm</a:t>
            </a:r>
            <a:r>
              <a:rPr lang="tr-TR" dirty="0"/>
              <a:t> </a:t>
            </a:r>
            <a:r>
              <a:rPr lang="tr-TR" dirty="0" err="1"/>
              <a:t>Snapdragon</a:t>
            </a:r>
            <a:r>
              <a:rPr lang="tr-TR" dirty="0"/>
              <a:t> 850 </a:t>
            </a:r>
            <a:r>
              <a:rPr lang="tr-TR" dirty="0" err="1"/>
              <a:t>Compute</a:t>
            </a:r>
            <a:r>
              <a:rPr lang="tr-TR" dirty="0"/>
              <a:t> Platform</a:t>
            </a:r>
          </a:p>
          <a:p>
            <a:pPr lvl="1"/>
            <a:r>
              <a:rPr lang="tr-TR" dirty="0"/>
              <a:t>HPU</a:t>
            </a:r>
          </a:p>
          <a:p>
            <a:pPr lvl="2"/>
            <a:r>
              <a:rPr lang="tr-TR" dirty="0"/>
              <a:t>İkinci nesil özel üretilmiş holografik işleme ünitesi</a:t>
            </a:r>
          </a:p>
          <a:p>
            <a:pPr lvl="1"/>
            <a:r>
              <a:rPr lang="tr-TR" dirty="0"/>
              <a:t>Bellek</a:t>
            </a:r>
          </a:p>
          <a:p>
            <a:pPr lvl="2"/>
            <a:r>
              <a:rPr lang="tr-TR" dirty="0"/>
              <a:t>4 GB LPDDR4x sistem DRAM</a:t>
            </a:r>
          </a:p>
          <a:p>
            <a:pPr lvl="1"/>
            <a:r>
              <a:rPr lang="tr-TR" dirty="0"/>
              <a:t>Depolama</a:t>
            </a:r>
          </a:p>
          <a:p>
            <a:pPr lvl="2"/>
            <a:r>
              <a:rPr lang="tr-TR" dirty="0"/>
              <a:t>64 GB UFS 2.1</a:t>
            </a:r>
          </a:p>
          <a:p>
            <a:pPr lvl="1"/>
            <a:r>
              <a:rPr lang="tr-TR" dirty="0" err="1"/>
              <a:t>WiFi</a:t>
            </a:r>
            <a:endParaRPr lang="tr-TR" dirty="0"/>
          </a:p>
          <a:p>
            <a:pPr lvl="2"/>
            <a:r>
              <a:rPr lang="tr-TR" dirty="0"/>
              <a:t>802.11ac 2x2</a:t>
            </a:r>
          </a:p>
          <a:p>
            <a:pPr lvl="1"/>
            <a:r>
              <a:rPr lang="tr-TR" dirty="0"/>
              <a:t>Bluetooth</a:t>
            </a:r>
          </a:p>
          <a:p>
            <a:pPr lvl="2"/>
            <a:r>
              <a:rPr lang="tr-TR" dirty="0"/>
              <a:t>5.0</a:t>
            </a:r>
          </a:p>
          <a:p>
            <a:pPr lvl="1"/>
            <a:r>
              <a:rPr lang="tr-TR" dirty="0"/>
              <a:t>USB</a:t>
            </a:r>
          </a:p>
          <a:p>
            <a:pPr lvl="2"/>
            <a:r>
              <a:rPr lang="tr-TR" dirty="0"/>
              <a:t>USB </a:t>
            </a:r>
            <a:r>
              <a:rPr lang="tr-TR" dirty="0" err="1"/>
              <a:t>Type</a:t>
            </a:r>
            <a:r>
              <a:rPr lang="tr-TR" dirty="0"/>
              <a:t>-C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007482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Gözlük 1: Microsoft </a:t>
            </a:r>
            <a:r>
              <a:rPr lang="tr-TR" dirty="0" err="1"/>
              <a:t>Hololens</a:t>
            </a:r>
            <a:r>
              <a:rPr lang="tr-TR" dirty="0"/>
              <a:t> 1 ve 2 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56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402832" cy="4937760"/>
          </a:xfrm>
        </p:spPr>
        <p:txBody>
          <a:bodyPr>
            <a:normAutofit/>
          </a:bodyPr>
          <a:lstStyle/>
          <a:p>
            <a:r>
              <a:rPr lang="tr-TR" dirty="0"/>
              <a:t>HL1 Teknik özellikleri</a:t>
            </a:r>
          </a:p>
          <a:p>
            <a:pPr lvl="1"/>
            <a:r>
              <a:rPr lang="tr-TR" dirty="0"/>
              <a:t>Intel Atom x5-Z8100, 1.04 GHz</a:t>
            </a:r>
          </a:p>
          <a:p>
            <a:pPr lvl="1"/>
            <a:r>
              <a:rPr lang="tr-TR" dirty="0"/>
              <a:t>2GB RAM</a:t>
            </a:r>
          </a:p>
          <a:p>
            <a:pPr lvl="1"/>
            <a:r>
              <a:rPr lang="tr-TR" dirty="0"/>
              <a:t>64GB bellek</a:t>
            </a:r>
          </a:p>
          <a:p>
            <a:pPr lvl="1"/>
            <a:r>
              <a:rPr lang="tr-TR" dirty="0"/>
              <a:t>2.4 </a:t>
            </a:r>
            <a:r>
              <a:rPr lang="tr-TR" dirty="0" err="1"/>
              <a:t>Megapiksel</a:t>
            </a:r>
            <a:r>
              <a:rPr lang="tr-TR" dirty="0"/>
              <a:t> HD kamera</a:t>
            </a:r>
          </a:p>
          <a:p>
            <a:pPr lvl="1"/>
            <a:r>
              <a:rPr lang="tr-TR" dirty="0"/>
              <a:t>34</a:t>
            </a:r>
            <a:r>
              <a:rPr lang="tr-TR" baseline="30000" dirty="0"/>
              <a:t>o</a:t>
            </a:r>
            <a:r>
              <a:rPr lang="tr-TR" dirty="0"/>
              <a:t> görüş açısı</a:t>
            </a:r>
          </a:p>
          <a:p>
            <a:pPr lvl="1"/>
            <a:r>
              <a:rPr lang="tr-TR" dirty="0"/>
              <a:t>1280x720 </a:t>
            </a:r>
            <a:r>
              <a:rPr lang="tr-TR" dirty="0" err="1"/>
              <a:t>px</a:t>
            </a:r>
            <a:endParaRPr lang="tr-TR" dirty="0"/>
          </a:p>
          <a:p>
            <a:pPr lvl="1"/>
            <a:r>
              <a:rPr lang="tr-TR" dirty="0"/>
              <a:t>4 mikrofon</a:t>
            </a:r>
          </a:p>
        </p:txBody>
      </p:sp>
      <p:sp>
        <p:nvSpPr>
          <p:cNvPr id="5" name="3 İçerik Yer Tutucusu">
            <a:extLst>
              <a:ext uri="{FF2B5EF4-FFF2-40B4-BE49-F238E27FC236}">
                <a16:creationId xmlns:a16="http://schemas.microsoft.com/office/drawing/2014/main" id="{B4BDDB9E-90B4-4C57-9C64-3A958374885D}"/>
              </a:ext>
            </a:extLst>
          </p:cNvPr>
          <p:cNvSpPr txBox="1">
            <a:spLocks/>
          </p:cNvSpPr>
          <p:nvPr/>
        </p:nvSpPr>
        <p:spPr>
          <a:xfrm>
            <a:off x="4860032" y="1227544"/>
            <a:ext cx="4248472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HL2 Teknik özellikleri</a:t>
            </a:r>
          </a:p>
          <a:p>
            <a:pPr lvl="1"/>
            <a:r>
              <a:rPr lang="tr-TR" dirty="0" err="1"/>
              <a:t>Qualcomm</a:t>
            </a:r>
            <a:r>
              <a:rPr lang="tr-TR" dirty="0"/>
              <a:t> </a:t>
            </a:r>
            <a:r>
              <a:rPr lang="tr-TR" dirty="0" err="1"/>
              <a:t>Snapdragon</a:t>
            </a:r>
            <a:r>
              <a:rPr lang="tr-TR" dirty="0"/>
              <a:t> 850</a:t>
            </a:r>
          </a:p>
          <a:p>
            <a:pPr lvl="1"/>
            <a:r>
              <a:rPr lang="tr-TR" dirty="0"/>
              <a:t>4GB RAM</a:t>
            </a:r>
          </a:p>
          <a:p>
            <a:pPr lvl="1"/>
            <a:r>
              <a:rPr lang="tr-TR" dirty="0"/>
              <a:t>64GB bellek</a:t>
            </a:r>
          </a:p>
          <a:p>
            <a:pPr lvl="1"/>
            <a:r>
              <a:rPr lang="tr-TR" dirty="0"/>
              <a:t>8 </a:t>
            </a:r>
            <a:r>
              <a:rPr lang="tr-TR" dirty="0" err="1"/>
              <a:t>Megapiksel</a:t>
            </a:r>
            <a:r>
              <a:rPr lang="tr-TR" dirty="0"/>
              <a:t> </a:t>
            </a:r>
            <a:r>
              <a:rPr lang="tr-TR" dirty="0" err="1"/>
              <a:t>FullHD</a:t>
            </a:r>
            <a:r>
              <a:rPr lang="tr-TR" dirty="0"/>
              <a:t> kamera</a:t>
            </a:r>
          </a:p>
          <a:p>
            <a:pPr lvl="1"/>
            <a:r>
              <a:rPr lang="tr-TR" dirty="0"/>
              <a:t>52</a:t>
            </a:r>
            <a:r>
              <a:rPr lang="tr-TR" baseline="30000" dirty="0"/>
              <a:t>o</a:t>
            </a:r>
            <a:r>
              <a:rPr lang="tr-TR" dirty="0"/>
              <a:t> görüş açısı</a:t>
            </a:r>
          </a:p>
          <a:p>
            <a:pPr lvl="1"/>
            <a:r>
              <a:rPr lang="tr-TR" dirty="0"/>
              <a:t>2048x1080 </a:t>
            </a:r>
            <a:r>
              <a:rPr lang="tr-TR" dirty="0" err="1"/>
              <a:t>px</a:t>
            </a:r>
            <a:endParaRPr lang="tr-TR" dirty="0"/>
          </a:p>
          <a:p>
            <a:pPr lvl="1"/>
            <a:r>
              <a:rPr lang="tr-TR" dirty="0"/>
              <a:t>5 mikrofon</a:t>
            </a:r>
          </a:p>
          <a:p>
            <a:pPr lvl="1"/>
            <a:r>
              <a:rPr lang="tr-TR" dirty="0"/>
              <a:t>Göz takibi, iris tarama ile güvenlik.</a:t>
            </a:r>
          </a:p>
        </p:txBody>
      </p:sp>
    </p:spTree>
    <p:extLst>
      <p:ext uri="{BB962C8B-B14F-4D97-AF65-F5344CB8AC3E}">
        <p14:creationId xmlns:p14="http://schemas.microsoft.com/office/powerpoint/2010/main" val="42048407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479" y="908720"/>
            <a:ext cx="51530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Gözlük 2: Google Glass</a:t>
            </a:r>
            <a:r>
              <a:rPr lang="en-US" dirty="0"/>
              <a:t> 2</a:t>
            </a:r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57</a:t>
            </a:fld>
            <a:endParaRPr lang="tr-TR" dirty="0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378152"/>
          </a:xfrm>
        </p:spPr>
        <p:txBody>
          <a:bodyPr>
            <a:normAutofit fontScale="92500" lnSpcReduction="20000"/>
          </a:bodyPr>
          <a:lstStyle/>
          <a:p>
            <a:r>
              <a:rPr lang="tr-TR" dirty="0"/>
              <a:t>Ortaya çıktığı 2013</a:t>
            </a:r>
            <a:br>
              <a:rPr lang="tr-TR" dirty="0"/>
            </a:br>
            <a:r>
              <a:rPr lang="tr-TR" dirty="0"/>
              <a:t>yılından beri beklenen</a:t>
            </a:r>
            <a:br>
              <a:rPr lang="tr-TR" dirty="0"/>
            </a:br>
            <a:r>
              <a:rPr lang="tr-TR" dirty="0"/>
              <a:t>ilgiyi görmeyen Google</a:t>
            </a:r>
            <a:br>
              <a:rPr lang="tr-TR" dirty="0"/>
            </a:br>
            <a:r>
              <a:rPr lang="tr-TR" dirty="0"/>
              <a:t>2015’te kapattığı projede</a:t>
            </a:r>
            <a:br>
              <a:rPr lang="tr-TR" dirty="0"/>
            </a:br>
            <a:r>
              <a:rPr lang="tr-TR" dirty="0"/>
              <a:t>kurumsal müşterilere </a:t>
            </a:r>
            <a:br>
              <a:rPr lang="tr-TR" dirty="0"/>
            </a:br>
            <a:r>
              <a:rPr lang="tr-TR" dirty="0"/>
              <a:t>yönelerek, ikinci</a:t>
            </a:r>
            <a:br>
              <a:rPr lang="tr-TR" dirty="0"/>
            </a:br>
            <a:r>
              <a:rPr lang="tr-TR" dirty="0"/>
              <a:t>gözlüğünü çıkardı.</a:t>
            </a:r>
          </a:p>
          <a:p>
            <a:r>
              <a:rPr lang="tr-TR" dirty="0"/>
              <a:t>Kamerası 5’den 8 Megapiksele çıkartıldı.</a:t>
            </a:r>
          </a:p>
          <a:p>
            <a:r>
              <a:rPr lang="tr-TR" dirty="0"/>
              <a:t>Daha uzun pil ömrü, daha büyük ekran prizması ve daha iyi işlemci kullanıldı.</a:t>
            </a:r>
          </a:p>
          <a:p>
            <a:r>
              <a:rPr lang="tr-TR" dirty="0"/>
              <a:t>Modül çıkartılıp, herhangi bir gözlükle kullanılabiliyor.</a:t>
            </a:r>
          </a:p>
          <a:p>
            <a:r>
              <a:rPr lang="tr-TR" dirty="0"/>
              <a:t>DHL gibi firmalar gözlük sayesinde üretim/işletim sürelerini %15-25 oranında azalttılar.  </a:t>
            </a:r>
          </a:p>
          <a:p>
            <a:r>
              <a:rPr lang="tr-TR" dirty="0"/>
              <a:t>Fiyat 950$</a:t>
            </a:r>
          </a:p>
        </p:txBody>
      </p:sp>
    </p:spTree>
    <p:extLst>
      <p:ext uri="{BB962C8B-B14F-4D97-AF65-F5344CB8AC3E}">
        <p14:creationId xmlns:p14="http://schemas.microsoft.com/office/powerpoint/2010/main" val="25736161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Gözlük 2: Google Glass</a:t>
            </a:r>
            <a:r>
              <a:rPr lang="en-US" dirty="0"/>
              <a:t> 2</a:t>
            </a:r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58</a:t>
            </a:fld>
            <a:endParaRPr lang="tr-TR" dirty="0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Teknik özellikler</a:t>
            </a:r>
          </a:p>
          <a:p>
            <a:pPr lvl="1"/>
            <a:r>
              <a:rPr lang="tr-TR" dirty="0"/>
              <a:t>Bluetooth, Wifi,</a:t>
            </a:r>
          </a:p>
          <a:p>
            <a:pPr lvl="1"/>
            <a:r>
              <a:rPr lang="tr-TR" dirty="0"/>
              <a:t>GPS, jiroskop, ivme ölçer, pusula,</a:t>
            </a:r>
          </a:p>
          <a:p>
            <a:pPr lvl="1"/>
            <a:r>
              <a:rPr lang="tr-TR" dirty="0"/>
              <a:t>1280 × 720p çözünürlük,</a:t>
            </a:r>
          </a:p>
          <a:p>
            <a:pPr lvl="1"/>
            <a:r>
              <a:rPr lang="tr-TR" dirty="0"/>
              <a:t>12 GB depo alanı,</a:t>
            </a:r>
          </a:p>
          <a:p>
            <a:pPr lvl="1"/>
            <a:r>
              <a:rPr lang="tr-TR" dirty="0"/>
              <a:t>5 Megapiksel kamera,</a:t>
            </a:r>
          </a:p>
          <a:p>
            <a:pPr lvl="1"/>
            <a:r>
              <a:rPr lang="tr-TR" dirty="0"/>
              <a:t>Bir günlük pil ömrü.</a:t>
            </a:r>
          </a:p>
        </p:txBody>
      </p:sp>
    </p:spTree>
    <p:extLst>
      <p:ext uri="{BB962C8B-B14F-4D97-AF65-F5344CB8AC3E}">
        <p14:creationId xmlns:p14="http://schemas.microsoft.com/office/powerpoint/2010/main" val="22007806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Gözlük-</a:t>
            </a:r>
            <a:r>
              <a:rPr lang="tr-TR" dirty="0"/>
              <a:t>3</a:t>
            </a:r>
            <a:r>
              <a:rPr lang="en-US" dirty="0"/>
              <a:t>: Meta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59</a:t>
            </a:fld>
            <a:endParaRPr lang="tr-TR" dirty="0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Meta, Google Glass'ın nelere dikkat etmemişse oraya odaklanmıştır. </a:t>
            </a:r>
          </a:p>
          <a:p>
            <a:r>
              <a:rPr lang="tr-TR" dirty="0"/>
              <a:t>Meta tarafından sağlanan araçlarla (ing: </a:t>
            </a:r>
            <a:r>
              <a:rPr lang="tr-TR" i="1" dirty="0"/>
              <a:t>gesture</a:t>
            </a:r>
            <a:r>
              <a:rPr lang="tr-TR" dirty="0"/>
              <a:t>), hareketlerinizle 3B nesneleri özgürce idare etmenize izin vermek için tasarlanmış. </a:t>
            </a:r>
          </a:p>
        </p:txBody>
      </p:sp>
      <p:pic>
        <p:nvPicPr>
          <p:cNvPr id="35842" name="Picture 2" descr="Me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6735" y="3376278"/>
            <a:ext cx="6137593" cy="34493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1343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AG nedir?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6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Arttırılmış Gerçeklik (AG) kişini kendi gördüğü görüntüye ek bilgi, görüntü, ses eklenmesidir.</a:t>
            </a:r>
          </a:p>
          <a:p>
            <a:pPr lvl="1"/>
            <a:r>
              <a:rPr lang="tr-TR" dirty="0"/>
              <a:t>Bunu yapmak için genellikle işaretçilerden (ing: </a:t>
            </a:r>
            <a:r>
              <a:rPr lang="tr-TR" i="1" dirty="0"/>
              <a:t>marker</a:t>
            </a:r>
            <a:r>
              <a:rPr lang="tr-TR" dirty="0"/>
              <a:t>) yararlanılır.</a:t>
            </a: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5" y="3236193"/>
            <a:ext cx="2586877" cy="2281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I:\Ismsit 2017\unnam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12976"/>
            <a:ext cx="4258072" cy="23989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Gözlük-</a:t>
            </a:r>
            <a:r>
              <a:rPr lang="tr-TR" dirty="0"/>
              <a:t>3</a:t>
            </a:r>
            <a:r>
              <a:rPr lang="en-US" dirty="0"/>
              <a:t>: Meta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60</a:t>
            </a:fld>
            <a:endParaRPr lang="tr-TR" dirty="0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Meta elinize alacağınız bir parça kağıt üzerinde bile bir video oynatarak sınırsız ekranlar sağlar.</a:t>
            </a:r>
          </a:p>
          <a:p>
            <a:pPr lvl="1"/>
            <a:r>
              <a:rPr lang="tr-TR" dirty="0"/>
              <a:t>Yani bir parça kağıdı esnek bir bilgisayar ekranına dönüştürüyor. </a:t>
            </a:r>
          </a:p>
          <a:p>
            <a:r>
              <a:rPr lang="tr-TR" dirty="0"/>
              <a:t>Meta, Meta'nın kendisi dışındaki hiçbir şeyi kullanmadan, kullanıcılara hareket halindeyken tam teşekküllü 3D modelleme yapabilme kabiliyetini kazandırmayı amaçlıyor. </a:t>
            </a:r>
          </a:p>
          <a:p>
            <a:r>
              <a:rPr lang="tr-TR" dirty="0"/>
              <a:t>Özellikleri arasında hareket izleme, 3D HD ekran, 3D surround ses, kamera ve kaliteli lensler yer alıyor. </a:t>
            </a:r>
          </a:p>
          <a:p>
            <a:r>
              <a:rPr lang="tr-TR" dirty="0"/>
              <a:t>Fiyatı biraz pahalı: 667 ile 3.650$ arası.</a:t>
            </a:r>
          </a:p>
        </p:txBody>
      </p:sp>
    </p:spTree>
    <p:extLst>
      <p:ext uri="{BB962C8B-B14F-4D97-AF65-F5344CB8AC3E}">
        <p14:creationId xmlns:p14="http://schemas.microsoft.com/office/powerpoint/2010/main" val="35220694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Gözlük-</a:t>
            </a:r>
            <a:r>
              <a:rPr lang="tr-TR" dirty="0"/>
              <a:t>3</a:t>
            </a:r>
            <a:r>
              <a:rPr lang="en-US" dirty="0"/>
              <a:t>: Meta</a:t>
            </a:r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61</a:t>
            </a:fld>
            <a:endParaRPr lang="tr-TR" dirty="0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Teknik özellikler</a:t>
            </a:r>
          </a:p>
          <a:p>
            <a:pPr lvl="1"/>
            <a:r>
              <a:rPr lang="tr-TR" dirty="0"/>
              <a:t>Bluetooth, Wifi,</a:t>
            </a:r>
          </a:p>
          <a:p>
            <a:pPr lvl="1"/>
            <a:r>
              <a:rPr lang="tr-TR" dirty="0"/>
              <a:t>Jiroskop, ivme ölçer, pusula,</a:t>
            </a:r>
          </a:p>
          <a:p>
            <a:pPr lvl="1"/>
            <a:r>
              <a:rPr lang="tr-TR" dirty="0"/>
              <a:t>360 derece kafa takibi,</a:t>
            </a:r>
          </a:p>
          <a:p>
            <a:pPr lvl="1"/>
            <a:r>
              <a:rPr lang="tr-TR" dirty="0"/>
              <a:t>HDMI giriş,</a:t>
            </a:r>
          </a:p>
          <a:p>
            <a:pPr lvl="1"/>
            <a:r>
              <a:rPr lang="tr-TR" dirty="0"/>
              <a:t>1280 × 720p çözünürlük,</a:t>
            </a:r>
          </a:p>
          <a:p>
            <a:pPr lvl="1"/>
            <a:r>
              <a:rPr lang="tr-TR" dirty="0"/>
              <a:t>320 x 240 derinlik kamerası,</a:t>
            </a:r>
          </a:p>
          <a:p>
            <a:pPr lvl="1"/>
            <a:r>
              <a:rPr lang="tr-TR" dirty="0"/>
              <a:t>Dolby ses sistemi,</a:t>
            </a:r>
          </a:p>
          <a:p>
            <a:pPr lvl="1"/>
            <a:r>
              <a:rPr lang="tr-TR" dirty="0"/>
              <a:t>4 GB depo alanı,</a:t>
            </a:r>
          </a:p>
          <a:p>
            <a:pPr lvl="1"/>
            <a:r>
              <a:rPr lang="tr-TR" dirty="0"/>
              <a:t>5 Megapiksel kamera,</a:t>
            </a:r>
          </a:p>
          <a:p>
            <a:pPr lvl="1"/>
            <a:r>
              <a:rPr lang="tr-TR" dirty="0"/>
              <a:t>6 saatlik pil ömrü.</a:t>
            </a:r>
          </a:p>
        </p:txBody>
      </p:sp>
    </p:spTree>
    <p:extLst>
      <p:ext uri="{BB962C8B-B14F-4D97-AF65-F5344CB8AC3E}">
        <p14:creationId xmlns:p14="http://schemas.microsoft.com/office/powerpoint/2010/main" val="28487737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Gözlük-</a:t>
            </a:r>
            <a:r>
              <a:rPr lang="tr-TR" dirty="0"/>
              <a:t>4</a:t>
            </a:r>
            <a:r>
              <a:rPr lang="en-US" dirty="0"/>
              <a:t>: </a:t>
            </a:r>
            <a:r>
              <a:rPr lang="tr-TR" dirty="0"/>
              <a:t>Vuzix M-100</a:t>
            </a:r>
            <a:endParaRPr lang="en-US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62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/>
              <a:t>Bu akıllı gözlük türü, Google Glass ile benzer şekilde, bilgileri doğrudan bir giyilebilir monoküler ekrana aktarır. </a:t>
            </a:r>
          </a:p>
          <a:p>
            <a:r>
              <a:rPr lang="tr-TR" dirty="0"/>
              <a:t>Ayrıca, AG kullanımına ve görüntülenmesine olanak tanıyan bir işlemcisi vardır. </a:t>
            </a:r>
          </a:p>
          <a:p>
            <a:r>
              <a:rPr lang="tr-TR" dirty="0"/>
              <a:t>Hedef kitlesi kurumsal, ticari ve tıbbi uygulamalardır. </a:t>
            </a:r>
          </a:p>
          <a:p>
            <a:r>
              <a:rPr lang="tr-TR" dirty="0"/>
              <a:t>Android için güçlü ve</a:t>
            </a:r>
            <a:br>
              <a:rPr lang="tr-TR" dirty="0"/>
            </a:br>
            <a:r>
              <a:rPr lang="tr-TR" dirty="0"/>
              <a:t>kullanımı kolay bir </a:t>
            </a:r>
            <a:br>
              <a:rPr lang="tr-TR" dirty="0"/>
            </a:br>
            <a:r>
              <a:rPr lang="tr-TR" dirty="0"/>
              <a:t>cihazdır. </a:t>
            </a:r>
          </a:p>
          <a:p>
            <a:r>
              <a:rPr lang="tr-TR" dirty="0"/>
              <a:t>Aynı zamanda sesli </a:t>
            </a:r>
            <a:br>
              <a:rPr lang="tr-TR" dirty="0"/>
            </a:br>
            <a:r>
              <a:rPr lang="tr-TR" dirty="0"/>
              <a:t>dikte sistemi de </a:t>
            </a:r>
            <a:br>
              <a:rPr lang="tr-TR" dirty="0"/>
            </a:br>
            <a:r>
              <a:rPr lang="tr-TR" dirty="0"/>
              <a:t>içerir. </a:t>
            </a:r>
          </a:p>
          <a:p>
            <a:r>
              <a:rPr lang="tr-TR" dirty="0"/>
              <a:t>Fiyatı 999</a:t>
            </a:r>
            <a:r>
              <a:rPr lang="en-US" dirty="0"/>
              <a:t>$</a:t>
            </a:r>
            <a:endParaRPr lang="tr-TR" dirty="0"/>
          </a:p>
        </p:txBody>
      </p:sp>
      <p:pic>
        <p:nvPicPr>
          <p:cNvPr id="7" name="6 Resim" descr="m-100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3212976"/>
            <a:ext cx="4762500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923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Gözlük-</a:t>
            </a:r>
            <a:r>
              <a:rPr lang="tr-TR" dirty="0"/>
              <a:t>4</a:t>
            </a:r>
            <a:r>
              <a:rPr lang="en-US" dirty="0"/>
              <a:t>: </a:t>
            </a:r>
            <a:r>
              <a:rPr lang="tr-TR" dirty="0"/>
              <a:t>Vuzix M-100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63</a:t>
            </a:fld>
            <a:endParaRPr lang="tr-TR" dirty="0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Teknik özellikler</a:t>
            </a:r>
          </a:p>
          <a:p>
            <a:pPr lvl="1"/>
            <a:r>
              <a:rPr lang="tr-TR" dirty="0"/>
              <a:t>Bluetooth, Wifi,</a:t>
            </a:r>
          </a:p>
          <a:p>
            <a:pPr lvl="1"/>
            <a:r>
              <a:rPr lang="tr-TR" dirty="0"/>
              <a:t>1920 × 1080p çözünürlük,</a:t>
            </a:r>
          </a:p>
          <a:p>
            <a:pPr lvl="1"/>
            <a:r>
              <a:rPr lang="tr-TR" dirty="0"/>
              <a:t>4 GB depo alanı,</a:t>
            </a:r>
          </a:p>
          <a:p>
            <a:pPr lvl="1"/>
            <a:r>
              <a:rPr lang="tr-TR" dirty="0"/>
              <a:t>5 Megapiksel kamera,</a:t>
            </a:r>
          </a:p>
          <a:p>
            <a:pPr lvl="1"/>
            <a:r>
              <a:rPr lang="tr-TR" dirty="0"/>
              <a:t>6 saatlik pil ömrü.</a:t>
            </a:r>
          </a:p>
        </p:txBody>
      </p:sp>
    </p:spTree>
    <p:extLst>
      <p:ext uri="{BB962C8B-B14F-4D97-AF65-F5344CB8AC3E}">
        <p14:creationId xmlns:p14="http://schemas.microsoft.com/office/powerpoint/2010/main" val="7861642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Gözlük Sektörü ve Geleceği</a:t>
            </a:r>
          </a:p>
        </p:txBody>
      </p:sp>
      <p:sp>
        <p:nvSpPr>
          <p:cNvPr id="6" name="5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64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454643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Gözlük sektörü ilk gelecek tahmini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65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2014 yılında (AG ve SG gözlükleri için bir atılım yılıdır) piyasaya sürülen 10'un üzerinde yeni Akıllı Gözlük vardı.</a:t>
            </a:r>
            <a:br>
              <a:rPr lang="tr-TR" dirty="0"/>
            </a:br>
            <a:r>
              <a:rPr lang="tr-TR" dirty="0"/>
              <a:t>AugmentedReality.Org’a göre:</a:t>
            </a:r>
          </a:p>
          <a:p>
            <a:pPr lvl="1"/>
            <a:r>
              <a:rPr lang="tr-TR" dirty="0"/>
              <a:t>2015 sonbaharına kadar 1 milyona,</a:t>
            </a:r>
          </a:p>
          <a:p>
            <a:pPr lvl="1"/>
            <a:r>
              <a:rPr lang="tr-TR" dirty="0"/>
              <a:t>2016'da 10 milyona, </a:t>
            </a:r>
          </a:p>
          <a:p>
            <a:pPr lvl="1"/>
            <a:r>
              <a:rPr lang="tr-TR" dirty="0"/>
              <a:t>2018'de 50-100 milyona,</a:t>
            </a:r>
          </a:p>
          <a:p>
            <a:pPr lvl="1"/>
            <a:r>
              <a:rPr lang="tr-TR" dirty="0"/>
              <a:t>2020’lerin ortasında ana tüketiciyi ele geçirerek </a:t>
            </a:r>
            <a:br>
              <a:rPr lang="tr-TR" dirty="0"/>
            </a:br>
            <a:r>
              <a:rPr lang="tr-TR" dirty="0"/>
              <a:t>1 milyara ulaşması bekleniyor</a:t>
            </a:r>
          </a:p>
          <a:p>
            <a:pPr lvl="1"/>
            <a:r>
              <a:rPr lang="tr-TR" dirty="0"/>
              <a:t>(augmentedreality.org, 2015 raporundan)</a:t>
            </a:r>
          </a:p>
          <a:p>
            <a:r>
              <a:rPr lang="tr-TR" dirty="0"/>
              <a:t>2018-2020 arasında çok büyük düşüş oldu.</a:t>
            </a:r>
          </a:p>
        </p:txBody>
      </p:sp>
    </p:spTree>
    <p:extLst>
      <p:ext uri="{BB962C8B-B14F-4D97-AF65-F5344CB8AC3E}">
        <p14:creationId xmlns:p14="http://schemas.microsoft.com/office/powerpoint/2010/main" val="4411979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2015’te AG gözlük üreticileri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66</a:t>
            </a:fld>
            <a:endParaRPr lang="tr-TR" dirty="0"/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7586" name="AutoShape 2" descr="Progress and Mind Share Smal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3 İçerik Yer Tutucusu"/>
          <p:cNvSpPr txBox="1">
            <a:spLocks/>
          </p:cNvSpPr>
          <p:nvPr/>
        </p:nvSpPr>
        <p:spPr>
          <a:xfrm>
            <a:off x="457200" y="6317664"/>
            <a:ext cx="8229600" cy="4237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lang="en-US" noProof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augmentedreality.org,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2015)</a:t>
            </a:r>
          </a:p>
        </p:txBody>
      </p:sp>
      <p:sp>
        <p:nvSpPr>
          <p:cNvPr id="67588" name="AutoShape 4" descr="Progress and Mind Share Smal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122" name="Picture 2" descr="https://static.wixstatic.com/media/c97682_309c51cf7acf4c50bd09e617e6786147.png/v1/fill/w_600,h_450,al_c,usm_0.66_1.00_0.01/c97682_309c51cf7acf4c50bd09e617e678614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5232" y="1254968"/>
            <a:ext cx="6739136" cy="5054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39972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AG gözlükleri gelecek tahmini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67</a:t>
            </a:fld>
            <a:endParaRPr lang="tr-TR" dirty="0"/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3 İçerik Yer Tutucusu"/>
          <p:cNvSpPr txBox="1">
            <a:spLocks/>
          </p:cNvSpPr>
          <p:nvPr/>
        </p:nvSpPr>
        <p:spPr>
          <a:xfrm>
            <a:off x="457200" y="6317664"/>
            <a:ext cx="8229600" cy="4237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(augmentedreality.org, 2015)</a:t>
            </a:r>
          </a:p>
        </p:txBody>
      </p:sp>
      <p:pic>
        <p:nvPicPr>
          <p:cNvPr id="4098" name="Picture 2" descr="https://static.wixstatic.com/media/c97682_9ddb3a7c693f4dc6981e48f988b6c634.png/v1/fill/w_600,h_450,al_c,usm_0.66_1.00_0.01/c97682_9ddb3a7c693f4dc6981e48f988b6c63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1256" y="1196752"/>
            <a:ext cx="6867128" cy="51503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6920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Gözlüklerin 2016-2017 satışları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68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IDC raporuna göre AG ve SG gözlükleri 2016-2017’de toplam 12.2 milyon sattı. Hedef tutuyor.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A5858825-7183-4BAD-B3C9-4D69A8D3A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00" y="2037639"/>
            <a:ext cx="6764660" cy="491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3614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65FB9-5C4E-4309-B940-F16C70C8D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Yeni Gelecek Tahminleri 2020 Raporu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C63205-D91E-486D-87F3-0E174DAC6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69</a:t>
            </a:fld>
            <a:endParaRPr lang="tr-TR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A72D34D-BD2B-4FC0-9F9A-2D3158C5E10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39FFE1BE-E5C2-4CF2-BFAE-605C8DD3E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49" y="1196752"/>
            <a:ext cx="7343667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354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Mevcut geliştirme araçları</a:t>
            </a:r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7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Ücretli araçlar</a:t>
            </a:r>
          </a:p>
          <a:p>
            <a:pPr lvl="1"/>
            <a:r>
              <a:rPr lang="tr-TR" dirty="0"/>
              <a:t>WikiTude, LayAR, Kudan, FaceSDK</a:t>
            </a:r>
          </a:p>
          <a:p>
            <a:r>
              <a:rPr lang="tr-TR" dirty="0"/>
              <a:t>Ücretsiz araçlar</a:t>
            </a:r>
          </a:p>
          <a:p>
            <a:pPr lvl="1"/>
            <a:r>
              <a:rPr lang="tr-TR" dirty="0"/>
              <a:t>ARToolKit, SLARToolKit, FLARToolKit, OsgART, Droid AR, Unity &amp; Vuforia, Unreal Engine, ARKit </a:t>
            </a:r>
          </a:p>
          <a:p>
            <a:r>
              <a:rPr lang="tr-TR" dirty="0"/>
              <a:t>Ve Google ARCore (Ağustos 2017’de duyurulmuştur).</a:t>
            </a:r>
          </a:p>
          <a:p>
            <a:r>
              <a:rPr lang="tr-TR" dirty="0"/>
              <a:t>En çok tercih edilen araç ARToolkit’tir.</a:t>
            </a:r>
          </a:p>
          <a:p>
            <a:r>
              <a:rPr lang="tr-TR" dirty="0"/>
              <a:t>ARToolKit’den başka Augment, Vuforia, Aurasma, Metaio, BazAR, D'Fusion gibi sistem geliştirme kitleri (SDK) mevcuttur.  </a:t>
            </a:r>
          </a:p>
          <a:p>
            <a:pPr lvl="1"/>
            <a:endParaRPr lang="tr-TR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Firmaların 2018 pazar payları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70</a:t>
            </a:fld>
            <a:endParaRPr lang="tr-TR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EC7A55-D4AA-40C9-99C7-398F2D21270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C4DF463-18A5-4638-83B9-481E11426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5237"/>
            <a:ext cx="9144000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6212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Firmaların 2020 pazar payları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71</a:t>
            </a:fld>
            <a:endParaRPr lang="tr-TR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EC7A55-D4AA-40C9-99C7-398F2D21270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9150AE4-0923-4843-B151-DF1905A52B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32117"/>
              </p:ext>
            </p:extLst>
          </p:nvPr>
        </p:nvGraphicFramePr>
        <p:xfrm>
          <a:off x="1062038" y="1360388"/>
          <a:ext cx="7021512" cy="466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Image" r:id="rId3" imgW="7022160" imgH="4660200" progId="Photoshop.Image.13">
                  <p:embed/>
                </p:oleObj>
              </mc:Choice>
              <mc:Fallback>
                <p:oleObj name="Image" r:id="rId3" imgW="7022160" imgH="4660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2038" y="1360388"/>
                        <a:ext cx="7021512" cy="466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64814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717032"/>
            <a:ext cx="6858000" cy="1159768"/>
          </a:xfrm>
        </p:spPr>
        <p:txBody>
          <a:bodyPr>
            <a:normAutofit/>
          </a:bodyPr>
          <a:lstStyle/>
          <a:p>
            <a:r>
              <a:rPr lang="tr-TR" dirty="0"/>
              <a:t>Derin Öğrenme ile Arttırılmış Gerçeklik Uygulamaları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Dr.Cengiz Güngör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72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963993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Sunumumuzun amacı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73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Son zamanlarda özellikle mobil cihazlar üzerindeki arttırılmış gerçeklik uygulamaları çok ilgi görmektedir. </a:t>
            </a:r>
          </a:p>
          <a:p>
            <a:r>
              <a:rPr lang="tr-TR" dirty="0"/>
              <a:t>Bu çalışma derin öğrenme kullanan mevcut arttırılmış gerçeklik çalışmalarını tanıtmak amacıyla yapılmıştır.</a:t>
            </a:r>
          </a:p>
        </p:txBody>
      </p:sp>
    </p:spTree>
    <p:extLst>
      <p:ext uri="{BB962C8B-B14F-4D97-AF65-F5344CB8AC3E}">
        <p14:creationId xmlns:p14="http://schemas.microsoft.com/office/powerpoint/2010/main" val="5578102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Materyal ve Metotlar</a:t>
            </a:r>
            <a:endParaRPr lang="en-US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74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Bu çalışmada arttırılmış gerçeklik ve derin öğrenme kavramları sunulmaktadır.</a:t>
            </a:r>
          </a:p>
          <a:p>
            <a:r>
              <a:rPr lang="tr-TR" dirty="0"/>
              <a:t>Sunumdaki projeler derin öğrenmenin AG alanında ne kadar etkili olduğunu göstermektedir.</a:t>
            </a:r>
          </a:p>
        </p:txBody>
      </p:sp>
    </p:spTree>
    <p:extLst>
      <p:ext uri="{BB962C8B-B14F-4D97-AF65-F5344CB8AC3E}">
        <p14:creationId xmlns:p14="http://schemas.microsoft.com/office/powerpoint/2010/main" val="8078519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İşaretçili</a:t>
            </a:r>
            <a:r>
              <a:rPr lang="tr-TR" dirty="0"/>
              <a:t> AG nedir?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75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Arttırılmış Gerçeklik (AG) kişini kendi gördüğü görüntüye ek bilgi, görüntü, ses eklenmesidir.</a:t>
            </a:r>
          </a:p>
          <a:p>
            <a:pPr lvl="1"/>
            <a:r>
              <a:rPr lang="tr-TR" dirty="0"/>
              <a:t>Bunu yapmak için genellikle işaretçilerden (ing: </a:t>
            </a:r>
            <a:r>
              <a:rPr lang="tr-TR" i="1" dirty="0"/>
              <a:t>marker</a:t>
            </a:r>
            <a:r>
              <a:rPr lang="tr-TR" dirty="0"/>
              <a:t>) yararlanılır ki bu önemli sıkıntıdır</a:t>
            </a:r>
            <a:r>
              <a:rPr lang="en-US" dirty="0"/>
              <a:t> [1][2]</a:t>
            </a:r>
            <a:r>
              <a:rPr lang="tr-TR" dirty="0"/>
              <a:t>.</a:t>
            </a: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5" y="3236193"/>
            <a:ext cx="2586877" cy="2281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126278"/>
            <a:ext cx="3764003" cy="28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325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İşaretçi</a:t>
            </a:r>
            <a:r>
              <a:rPr lang="tr-TR" dirty="0"/>
              <a:t>s</a:t>
            </a:r>
            <a:r>
              <a:rPr lang="en-US" dirty="0"/>
              <a:t>i</a:t>
            </a:r>
            <a:r>
              <a:rPr lang="tr-TR" dirty="0"/>
              <a:t>z AG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76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İşaretçisiz AG yapmak için objeleri kendi doğal yapıları ile görüntüde yakalamak gerekir. </a:t>
            </a:r>
            <a:endParaRPr lang="en-US" dirty="0"/>
          </a:p>
          <a:p>
            <a:pPr lvl="1"/>
            <a:r>
              <a:rPr lang="tr-TR" dirty="0"/>
              <a:t>Örneğin geliştirilen bir sistemin bir kişiyi kalabalık içinde tanıyıp, üzerine adını ve bilgilerini yazması istenirse, sistemin o kişiye ait pek çok görüntüden hareket etmesi gerekir. </a:t>
            </a:r>
            <a:endParaRPr lang="en-US" dirty="0"/>
          </a:p>
          <a:p>
            <a:pPr lvl="1"/>
            <a:r>
              <a:rPr lang="tr-TR" dirty="0"/>
              <a:t>Bu durum son günlerin popüler bir uygulaması olan derin öğrenme ile yapılabilir.</a:t>
            </a:r>
          </a:p>
          <a:p>
            <a:r>
              <a:rPr lang="tr-TR" dirty="0"/>
              <a:t>Google yeni AG geliştirme kiti ARCore’u Ağustos 2017’de duyurdu, ARCore işaretçisiz çalışmaktadır [25].</a:t>
            </a:r>
            <a:endParaRPr lang="en-US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883067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İşaretçisiz AG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77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tr-TR" sz="2000" dirty="0"/>
              <a:t>İşaretçisiz AG sistemleri çevreden aldıkları görsel bilgileri, GPS sinyalleri , derinlik sensörleri veya oda içi yardımcı konum cihazları bilgileriyle harmanlayıp başarılı bir şekilde çalışmaktadırlar. </a:t>
            </a:r>
          </a:p>
          <a:p>
            <a:r>
              <a:rPr lang="tr-TR" sz="2000" dirty="0"/>
              <a:t>Şekildeki görüntü işaretçisiz olarak bir mobilyanın odada duruşunu vermektedir [6]. </a:t>
            </a:r>
          </a:p>
          <a:p>
            <a:r>
              <a:rPr lang="tr-TR" sz="2000" dirty="0"/>
              <a:t>Uygulama içinde mobilya döndürülüp, ötelenerek oda içinde denenebilir.  </a:t>
            </a:r>
            <a:endParaRPr lang="en-US" sz="2000" dirty="0"/>
          </a:p>
          <a:p>
            <a:r>
              <a:rPr lang="tr-TR" sz="2000" dirty="0"/>
              <a:t>AG uygulamaları </a:t>
            </a:r>
            <a:br>
              <a:rPr lang="tr-TR" sz="2000" dirty="0"/>
            </a:br>
            <a:r>
              <a:rPr lang="tr-TR" sz="2000" dirty="0"/>
              <a:t>için Google Glass </a:t>
            </a:r>
            <a:br>
              <a:rPr lang="tr-TR" sz="2000" dirty="0"/>
            </a:br>
            <a:r>
              <a:rPr lang="tr-TR" sz="2000" dirty="0"/>
              <a:t>gibi gözlükler de </a:t>
            </a:r>
            <a:br>
              <a:rPr lang="tr-TR" sz="2000" dirty="0"/>
            </a:br>
            <a:r>
              <a:rPr lang="tr-TR" sz="2000" dirty="0"/>
              <a:t>geliştirilmektedir. </a:t>
            </a:r>
          </a:p>
          <a:p>
            <a:r>
              <a:rPr lang="tr-TR" sz="2000" dirty="0"/>
              <a:t>Ancak günümüzde</a:t>
            </a:r>
            <a:br>
              <a:rPr lang="tr-TR" sz="2000" dirty="0"/>
            </a:br>
            <a:r>
              <a:rPr lang="tr-TR" sz="2000" dirty="0"/>
              <a:t>mobil cihazlarla </a:t>
            </a:r>
            <a:br>
              <a:rPr lang="tr-TR" sz="2000" dirty="0"/>
            </a:br>
            <a:r>
              <a:rPr lang="tr-TR" sz="2000" dirty="0"/>
              <a:t>AG daha çok tercih</a:t>
            </a:r>
            <a:br>
              <a:rPr lang="tr-TR" sz="2000" dirty="0"/>
            </a:br>
            <a:r>
              <a:rPr lang="tr-TR" sz="2000" dirty="0"/>
              <a:t>edilmektedir.</a:t>
            </a:r>
            <a:endParaRPr lang="en-US" sz="2000" dirty="0"/>
          </a:p>
          <a:p>
            <a:pPr>
              <a:buNone/>
            </a:pPr>
            <a:endParaRPr lang="en-US" sz="2000" dirty="0"/>
          </a:p>
        </p:txBody>
      </p:sp>
      <p:pic>
        <p:nvPicPr>
          <p:cNvPr id="8" name="7 Resim" descr="C:\Users\AYSE\AppData\Local\Microsoft\Windows\Temporary Internet Files\Content.Word\image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334" y="3763227"/>
            <a:ext cx="5734162" cy="297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91108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Derin Öğrenme nedir?</a:t>
            </a:r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78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Derin öğrenme (ing: </a:t>
            </a:r>
            <a:r>
              <a:rPr lang="tr-TR" i="1" dirty="0"/>
              <a:t>Deep Learning</a:t>
            </a:r>
            <a:r>
              <a:rPr lang="tr-TR" dirty="0"/>
              <a:t>), aslında Yapay Sinir Ağlarının (YSA) en gelişmiş halidir. </a:t>
            </a:r>
          </a:p>
          <a:p>
            <a:pPr lvl="1"/>
            <a:r>
              <a:rPr lang="tr-TR" dirty="0"/>
              <a:t>YSA ilk olarak McCulloch ve Pitts tarafından oluşturulmuştur [4]. </a:t>
            </a:r>
          </a:p>
          <a:p>
            <a:pPr lvl="1"/>
            <a:r>
              <a:rPr lang="tr-TR" dirty="0"/>
              <a:t>İnsan sinir sisteminin bir taklidi olan YSA çeşitli aşamalardan geçerek gelişmiş ve pek çok alanda kullanılmıştır. 	</a:t>
            </a:r>
          </a:p>
          <a:p>
            <a:r>
              <a:rPr lang="tr-TR" dirty="0"/>
              <a:t>YSA’lı sistemler görevlerini insan beyninin kapasitesine yakın şekilde yaparlar. </a:t>
            </a:r>
          </a:p>
          <a:p>
            <a:r>
              <a:rPr lang="tr-TR" dirty="0"/>
              <a:t>Derin öğrenme ise çok daha başarılı kararlar alabilmektedir [5].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528084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79</a:t>
            </a:fld>
            <a:endParaRPr lang="tr-TR" dirty="0"/>
          </a:p>
        </p:txBody>
      </p:sp>
      <p:pic>
        <p:nvPicPr>
          <p:cNvPr id="5" name="4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444" y="3669949"/>
            <a:ext cx="6304884" cy="307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Örnek uygulama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Derin öğrenmenin temeli Evrişimsel Sinir Ağı (ESA) mimarisidir. </a:t>
            </a:r>
          </a:p>
          <a:p>
            <a:r>
              <a:rPr lang="tr-TR" dirty="0"/>
              <a:t>Şekilde temel bir ESA mimarisi verilmiştir [7]. </a:t>
            </a:r>
          </a:p>
          <a:p>
            <a:r>
              <a:rPr lang="tr-TR" dirty="0"/>
              <a:t>Örnek ağ, verilen görüntüde bir trafik tabelası olduğunu ve tabelada 60 yazdığını bulmaktadır. </a:t>
            </a:r>
            <a:endParaRPr lang="en-US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02506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ARToolkit</a:t>
            </a:r>
          </a:p>
        </p:txBody>
      </p:sp>
      <p:sp>
        <p:nvSpPr>
          <p:cNvPr id="6" name="5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8</a:t>
            </a:fld>
            <a:endParaRPr lang="tr-TR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Örnek uygulama (devam)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80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Örnekteki mimaride ilk birkaç aşama evrişim veya konvolüsyon denilen katman ve ardından alt örnekleme (</a:t>
            </a:r>
            <a:r>
              <a:rPr lang="tr-TR" i="1" dirty="0"/>
              <a:t>pooling</a:t>
            </a:r>
            <a:r>
              <a:rPr lang="tr-TR" dirty="0"/>
              <a:t>) denilen katman çiftlerinden oluşur. </a:t>
            </a:r>
          </a:p>
          <a:p>
            <a:r>
              <a:rPr lang="tr-TR" dirty="0"/>
              <a:t>Son aşamalar tam bağlı katmanlardan oluşur ve sonuç kararlar bu katmanda belirlenir [8]. </a:t>
            </a:r>
          </a:p>
          <a:p>
            <a:r>
              <a:rPr lang="tr-TR" dirty="0"/>
              <a:t>Önceki slayttaki şekilde birkaç nesneyi tanımak üzere eğitilmiş sistem kararını %95 üzerinde başarımla verebilir.</a:t>
            </a:r>
          </a:p>
        </p:txBody>
      </p:sp>
    </p:spTree>
    <p:extLst>
      <p:ext uri="{BB962C8B-B14F-4D97-AF65-F5344CB8AC3E}">
        <p14:creationId xmlns:p14="http://schemas.microsoft.com/office/powerpoint/2010/main" val="88156749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ESA’lar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81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ESA’lar eğitilebilir bölümlerden oluşur. </a:t>
            </a:r>
          </a:p>
          <a:p>
            <a:pPr lvl="1"/>
            <a:r>
              <a:rPr lang="tr-TR" dirty="0"/>
              <a:t>Yani istenen sonuçtan ne kadar fark oluşursa, hata payı bütün ağırlıklara aktarılıp, geriye yayılım algoritması kullanılarak şekildeki gibi ağırlıkların güncellenmesi yapılır. </a:t>
            </a:r>
          </a:p>
          <a:p>
            <a:pPr lvl="1"/>
            <a:r>
              <a:rPr lang="tr-TR" dirty="0"/>
              <a:t>Böylece hatanın azaltılması sağlanır.</a:t>
            </a:r>
          </a:p>
        </p:txBody>
      </p:sp>
      <p:pic>
        <p:nvPicPr>
          <p:cNvPr id="5" name="4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661240"/>
            <a:ext cx="4824536" cy="3074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08933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ESA’lar (devam)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82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ESA’lar giriş verisi olarak görüntü, ses, video hatta bir dilden bir dile çeviri yapmak için kaynak metin gibi herhangi bir sinyal alabilir.</a:t>
            </a:r>
          </a:p>
          <a:p>
            <a:r>
              <a:rPr lang="tr-TR" sz="2400" dirty="0"/>
              <a:t>ESA öznitelikleri öğrenirken her bir katmanında hiyerarşik olarak bir öznitelik saklar [9]. </a:t>
            </a:r>
          </a:p>
          <a:p>
            <a:r>
              <a:rPr lang="tr-TR" sz="2400" dirty="0"/>
              <a:t>Honglak Lee ve arkadaşları aşağıdaki şekilde buna bir örnek vermektedirler.</a:t>
            </a:r>
          </a:p>
        </p:txBody>
      </p:sp>
      <p:pic>
        <p:nvPicPr>
          <p:cNvPr id="27650" name="Picture 2" descr="hierarchical_featu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77072"/>
            <a:ext cx="855799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59536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NVidia’nın derin öğrenme çalışmaları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83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/>
              <a:t>Derin öğrenmede eğitim aşaması YSA uygulamalarına benzemektedir. </a:t>
            </a:r>
          </a:p>
          <a:p>
            <a:r>
              <a:rPr lang="tr-TR" dirty="0"/>
              <a:t>Çok fazla öğrenilmesi gereken veri olduğu için derin öğrenme bir büyük veri (</a:t>
            </a:r>
            <a:r>
              <a:rPr lang="tr-TR" i="1" dirty="0"/>
              <a:t>big data</a:t>
            </a:r>
            <a:r>
              <a:rPr lang="tr-TR" dirty="0"/>
              <a:t>) uygulaması olarak değerlendirilebilir. </a:t>
            </a:r>
          </a:p>
          <a:p>
            <a:pPr lvl="1"/>
            <a:r>
              <a:rPr lang="tr-TR" dirty="0"/>
              <a:t>Tüm büyük veri işlerinde olduğu gibi paralel işlem gücüyle çalışan ve CPU’lara göre 10-100 kat hızlı işlem yapabilen Grafik İşlemci-GPU’nun gücüne ihtiyaç vardır [10]. </a:t>
            </a:r>
          </a:p>
          <a:p>
            <a:r>
              <a:rPr lang="tr-TR" dirty="0"/>
              <a:t>NVidia bu konuya oldukça fazla yatırım yapıyor, derin öğrenme enstitüsü isminde web sayfaları da bulunuyor. </a:t>
            </a:r>
          </a:p>
          <a:p>
            <a:r>
              <a:rPr lang="tr-TR" dirty="0"/>
              <a:t>Özellikle otonom sürüş araçları geliştiren büyük firmalar da araçlarında NVidia donanımlarında derin öğrenme tabanlı uygulama geliştirmeyi tercih ediyorlar.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2753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NVidia otonom sürüş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84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306144"/>
          </a:xfrm>
        </p:spPr>
        <p:txBody>
          <a:bodyPr>
            <a:normAutofit fontScale="85000" lnSpcReduction="20000"/>
          </a:bodyPr>
          <a:lstStyle/>
          <a:p>
            <a:r>
              <a:rPr lang="tr-TR" dirty="0"/>
              <a:t>2016 yılında NVidia ESA teknolojisi kullanarak bir otonom sürüş aracı geliştirdi [22], [23]. </a:t>
            </a:r>
          </a:p>
          <a:p>
            <a:pPr lvl="1"/>
            <a:r>
              <a:rPr lang="tr-TR" dirty="0"/>
              <a:t>Bu projede sağ sol ve merkezi kameradan gelen görüntülerle sistem rastgele direksiyon yönü ve vites bilgisi üretir, aracı kullanan gerçek insanın tercihlerinden ne kadar sapma varsa ESA hatasını düzeltir. </a:t>
            </a:r>
          </a:p>
          <a:p>
            <a:pPr lvl="1"/>
            <a:r>
              <a:rPr lang="tr-TR" dirty="0"/>
              <a:t>Bu şekilde günlerce eğitilen sistem simülasyon testinden geçmeden yollara çıkarılmamıştır. </a:t>
            </a:r>
          </a:p>
          <a:p>
            <a:pPr lvl="1"/>
            <a:r>
              <a:rPr lang="tr-TR" dirty="0"/>
              <a:t>Tüm sürüş bilgisi bir SSD disktedir. </a:t>
            </a:r>
          </a:p>
          <a:p>
            <a:pPr lvl="1"/>
            <a:r>
              <a:rPr lang="tr-TR" dirty="0"/>
              <a:t>Gerçek yolda giden araç yine sürücünün hatalı durumlarda müdahalesiyle eğitimine devam etmiştir. </a:t>
            </a:r>
          </a:p>
          <a:p>
            <a:pPr lvl="1"/>
            <a:r>
              <a:rPr lang="tr-TR" dirty="0"/>
              <a:t>Sonuçta da araç %98 doğrulukla kendisi gitmiş, %2 yine sürücünün müdahalesi gerekmiştir [23]. </a:t>
            </a:r>
          </a:p>
          <a:p>
            <a:pPr lvl="1"/>
            <a:r>
              <a:rPr lang="tr-TR" dirty="0"/>
              <a:t>Ancak bu %2 hata bile etik bir tartışmaya neden olmaktadır [22]. </a:t>
            </a:r>
          </a:p>
          <a:p>
            <a:pPr lvl="1"/>
            <a:r>
              <a:rPr lang="tr-TR" dirty="0"/>
              <a:t>Çarpışma ihtimalleri göz önüne alınarak ve henüz aşılamayan etik tartışması nedeniyle araçlar trafikten uzak tutuluyorlar.</a:t>
            </a:r>
          </a:p>
        </p:txBody>
      </p:sp>
    </p:spTree>
    <p:extLst>
      <p:ext uri="{BB962C8B-B14F-4D97-AF65-F5344CB8AC3E}">
        <p14:creationId xmlns:p14="http://schemas.microsoft.com/office/powerpoint/2010/main" val="15223985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Derin öğrenmenin başarılı kararları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85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Derin öğrenme o denli doğru kararlar vermektedir ki, şekilde verilen ifadeler pek çok uygulamanın neden başarı olduğunu anlatmaya yeterlidir [10].</a:t>
            </a:r>
          </a:p>
        </p:txBody>
      </p:sp>
      <p:pic>
        <p:nvPicPr>
          <p:cNvPr id="5" name="4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2400" y="2961662"/>
            <a:ext cx="6101928" cy="363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68236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Derin öğrenme kullanan AG sistemleri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86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090120"/>
          </a:xfrm>
        </p:spPr>
        <p:txBody>
          <a:bodyPr>
            <a:normAutofit fontScale="92500" lnSpcReduction="10000"/>
          </a:bodyPr>
          <a:lstStyle/>
          <a:p>
            <a:r>
              <a:rPr lang="tr-TR" dirty="0"/>
              <a:t>AG’nin temelinde gerçek dünya görüntüsünde yakalanan belli desenlerin yakalanması yatmaktadır. </a:t>
            </a:r>
          </a:p>
          <a:p>
            <a:pPr lvl="1"/>
            <a:r>
              <a:rPr lang="tr-TR" dirty="0"/>
              <a:t>İşaretçinin deseni bu tanıma işlemini kolaylaştırır. </a:t>
            </a:r>
          </a:p>
          <a:p>
            <a:r>
              <a:rPr lang="tr-TR" dirty="0"/>
              <a:t>Ancak derin öğrenme işaretçi kullanmadan görün-tüyü analiz edebilen bir tekniktir. </a:t>
            </a:r>
          </a:p>
          <a:p>
            <a:r>
              <a:rPr lang="tr-TR" dirty="0"/>
              <a:t>Örneğin YSA ile bir mutfağa bakıl-</a:t>
            </a:r>
            <a:br>
              <a:rPr lang="tr-TR" dirty="0"/>
            </a:br>
            <a:r>
              <a:rPr lang="tr-TR" dirty="0"/>
              <a:t>dığında su ısıtıcısı (</a:t>
            </a:r>
            <a:r>
              <a:rPr lang="tr-TR" i="1" dirty="0"/>
              <a:t>kettle</a:t>
            </a:r>
            <a:r>
              <a:rPr lang="tr-TR" dirty="0"/>
              <a:t>) ile bir </a:t>
            </a:r>
            <a:br>
              <a:rPr lang="tr-TR" dirty="0"/>
            </a:br>
            <a:r>
              <a:rPr lang="tr-TR" dirty="0"/>
              <a:t>kupa farkı anlaşılamayabilir [10]. </a:t>
            </a:r>
          </a:p>
          <a:p>
            <a:r>
              <a:rPr lang="tr-TR" dirty="0"/>
              <a:t>Derin öğrenme ile eğitilen bir ağ </a:t>
            </a:r>
            <a:br>
              <a:rPr lang="tr-TR" dirty="0"/>
            </a:br>
            <a:r>
              <a:rPr lang="tr-TR" dirty="0"/>
              <a:t>ise %95 üzerinde doğrulukla işini </a:t>
            </a:r>
            <a:br>
              <a:rPr lang="tr-TR" dirty="0"/>
            </a:br>
            <a:r>
              <a:rPr lang="tr-TR" dirty="0"/>
              <a:t>yapacaktır.</a:t>
            </a:r>
          </a:p>
          <a:p>
            <a:r>
              <a:rPr lang="tr-TR" dirty="0"/>
              <a:t>Şekildeki örnek: Blind Tool</a:t>
            </a:r>
            <a:endParaRPr lang="en-US" dirty="0"/>
          </a:p>
          <a:p>
            <a:endParaRPr lang="tr-TR" dirty="0"/>
          </a:p>
        </p:txBody>
      </p:sp>
      <p:pic>
        <p:nvPicPr>
          <p:cNvPr id="5" name="4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9182" y="3356992"/>
            <a:ext cx="289932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92799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Derin öğrenme kullanan AG sistemleri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87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638800"/>
          </a:xfrm>
        </p:spPr>
        <p:txBody>
          <a:bodyPr>
            <a:normAutofit/>
          </a:bodyPr>
          <a:lstStyle/>
          <a:p>
            <a:r>
              <a:rPr lang="tr-TR" sz="2400" dirty="0"/>
              <a:t>AG uygulamaları derin öğrenme ile desteklendiğinde de yine temel görevi olan görüntü üzerinde objeler ve/veya ek bilgiler vermeyi hedeflemektedir. </a:t>
            </a:r>
          </a:p>
          <a:p>
            <a:r>
              <a:rPr lang="tr-TR" sz="2400" dirty="0"/>
              <a:t>Bu sebeple otomotiv firmalarının otonom sürüş için hazırladıkları sistemler derin öğrenme kullanan AG’ler için iyi bir örnektir. </a:t>
            </a:r>
          </a:p>
          <a:p>
            <a:r>
              <a:rPr lang="tr-TR" sz="2400" dirty="0"/>
              <a:t>NVidia’nın mobil cihaz-</a:t>
            </a:r>
            <a:br>
              <a:rPr lang="tr-TR" sz="2400" dirty="0"/>
            </a:br>
            <a:r>
              <a:rPr lang="tr-TR" sz="2400" dirty="0"/>
              <a:t>lar için geliştirdiği </a:t>
            </a:r>
            <a:br>
              <a:rPr lang="tr-TR" sz="2400" dirty="0"/>
            </a:br>
            <a:r>
              <a:rPr lang="tr-TR" sz="2400" dirty="0"/>
              <a:t>Tegra X1 kartını </a:t>
            </a:r>
            <a:br>
              <a:rPr lang="tr-TR" sz="2400" dirty="0"/>
            </a:br>
            <a:r>
              <a:rPr lang="tr-TR" sz="2400" dirty="0"/>
              <a:t>kullanan bu tür bir </a:t>
            </a:r>
            <a:br>
              <a:rPr lang="tr-TR" sz="2400" dirty="0"/>
            </a:br>
            <a:r>
              <a:rPr lang="tr-TR" sz="2400" dirty="0"/>
              <a:t>uygulamanın ekran </a:t>
            </a:r>
            <a:br>
              <a:rPr lang="tr-TR" sz="2400" dirty="0"/>
            </a:br>
            <a:r>
              <a:rPr lang="tr-TR" sz="2400" dirty="0"/>
              <a:t>görüntüsü şekilde </a:t>
            </a:r>
            <a:br>
              <a:rPr lang="tr-TR" sz="2400" dirty="0"/>
            </a:br>
            <a:r>
              <a:rPr lang="tr-TR" sz="2400" dirty="0"/>
              <a:t>verilmiştir [11], [12].</a:t>
            </a:r>
            <a:endParaRPr lang="en-US" sz="2400" dirty="0"/>
          </a:p>
        </p:txBody>
      </p:sp>
      <p:pic>
        <p:nvPicPr>
          <p:cNvPr id="28674" name="Picture 2" descr="images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432" y="4149080"/>
            <a:ext cx="4825568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44534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Firmalar, projeler: NVidia, Google, Baidu…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88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/>
              <a:t>Derin öğrenme çalışan kişilerin masaüstü GPU tercihi NVidia Titan serisi yonga kullanan kartlardır [13], [14].</a:t>
            </a:r>
          </a:p>
          <a:p>
            <a:r>
              <a:rPr lang="tr-TR" dirty="0"/>
              <a:t>Derin öğrenme kullanan AG üzerine Facebook, Google ve Baidu gibi büyük firmalar yatırım yapmaktadır. </a:t>
            </a:r>
          </a:p>
          <a:p>
            <a:r>
              <a:rPr lang="tr-TR" dirty="0"/>
              <a:t>Google’un Tango projesi 2014’te başladı ve özel 5 inçlik bir telefon üretildi. </a:t>
            </a:r>
          </a:p>
          <a:p>
            <a:r>
              <a:rPr lang="tr-TR" dirty="0"/>
              <a:t>Bu cihaz 3 boyutlu algılama ve haritalama yaparak mobil cihazlara yeni bir boyut getirmeyi hedefliyordu [15]. </a:t>
            </a:r>
          </a:p>
          <a:p>
            <a:r>
              <a:rPr lang="tr-TR" dirty="0"/>
              <a:t>Bu kısıtlı üretim cihazı evinizde gezdirdiğinizde evinizin haritasını çıkartabiliyordu.</a:t>
            </a:r>
          </a:p>
          <a:p>
            <a:pPr lvl="1"/>
            <a:r>
              <a:rPr lang="tr-TR" dirty="0"/>
              <a:t>2017 başlarında ise Asus ZenFone AR Google Tango destekli olarak piyasaya çıktı. </a:t>
            </a:r>
            <a:endParaRPr lang="en-US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0876549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8203" y="4221088"/>
            <a:ext cx="4980301" cy="252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Firmalar, projeler: NVidia, Google, Baidu…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/>
              <a:t>Bazı firmalar kendi yüz tanıma algoritmalarını yarıştırdıklarında şekilde görüldüğü gibi Baidu Google’u geçmektedir [10], [16]. </a:t>
            </a:r>
          </a:p>
          <a:p>
            <a:pPr lvl="1"/>
            <a:r>
              <a:rPr lang="tr-TR" dirty="0"/>
              <a:t>Tabi bunda Baidu’nun yapay zekâ oluşturmak için kendi özel paralel işlemci sistemlerini kurmuş olmasının büyük payı vardır. </a:t>
            </a:r>
          </a:p>
          <a:p>
            <a:r>
              <a:rPr lang="tr-TR" dirty="0"/>
              <a:t>Şekildeki dikey eksen yüz tanıma için denenen 6000 eşleşmede karşılaşılan yüzdelik hata oranıdır. </a:t>
            </a:r>
          </a:p>
          <a:p>
            <a:r>
              <a:rPr lang="tr-TR" dirty="0"/>
              <a:t>Dikkati çeken en önemli </a:t>
            </a:r>
            <a:br>
              <a:rPr lang="tr-TR" dirty="0"/>
            </a:br>
            <a:r>
              <a:rPr lang="tr-TR" dirty="0"/>
              <a:t>şey ise artık insanın </a:t>
            </a:r>
            <a:br>
              <a:rPr lang="tr-TR" dirty="0"/>
            </a:br>
            <a:r>
              <a:rPr lang="tr-TR" dirty="0"/>
              <a:t>yüz tanımada yaptığı </a:t>
            </a:r>
            <a:br>
              <a:rPr lang="tr-TR" dirty="0"/>
            </a:br>
            <a:r>
              <a:rPr lang="tr-TR" dirty="0"/>
              <a:t>hatalardan daha </a:t>
            </a:r>
            <a:br>
              <a:rPr lang="tr-TR" dirty="0"/>
            </a:br>
            <a:r>
              <a:rPr lang="tr-TR" dirty="0"/>
              <a:t>düşük hatayla </a:t>
            </a:r>
            <a:br>
              <a:rPr lang="tr-TR" dirty="0"/>
            </a:br>
            <a:r>
              <a:rPr lang="tr-TR" dirty="0"/>
              <a:t>sonuca </a:t>
            </a:r>
            <a:br>
              <a:rPr lang="tr-TR" dirty="0"/>
            </a:br>
            <a:r>
              <a:rPr lang="tr-TR" dirty="0"/>
              <a:t>ulaşılmasıdır.</a:t>
            </a:r>
          </a:p>
        </p:txBody>
      </p:sp>
    </p:spTree>
    <p:extLst>
      <p:ext uri="{BB962C8B-B14F-4D97-AF65-F5344CB8AC3E}">
        <p14:creationId xmlns:p14="http://schemas.microsoft.com/office/powerpoint/2010/main" val="282795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ARToolkit</a:t>
            </a:r>
            <a:endParaRPr lang="tr-TR" dirty="0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9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306144"/>
          </a:xfrm>
        </p:spPr>
        <p:txBody>
          <a:bodyPr>
            <a:normAutofit/>
          </a:bodyPr>
          <a:lstStyle/>
          <a:p>
            <a:r>
              <a:rPr lang="tr-TR" dirty="0"/>
              <a:t>1999 yılında Hirokazu Kato tarafından geliştirilmiş ve Washington üniversitesi HIT Laboratuvarı (The Human Interface Technology Laboratory) tarafından yayınlanmıştır.</a:t>
            </a:r>
          </a:p>
          <a:p>
            <a:r>
              <a:rPr lang="tr-TR" dirty="0"/>
              <a:t>Pek çok sistemde, pek çok yazılım dilinde desteği vardır (İçten ve Bal, 2017)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sz="1800" dirty="0"/>
              <a:t>(İçten ve Bal, 2017)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5346" y="4158579"/>
            <a:ext cx="5431110" cy="2219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Diğer firmalar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90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AG konusunda çalışan pek çok firma daha vardır. </a:t>
            </a:r>
          </a:p>
          <a:p>
            <a:r>
              <a:rPr lang="tr-TR" dirty="0"/>
              <a:t>Örneğin TeraDeep öğrenen kamera ismi verdikleri bir donanımla (</a:t>
            </a:r>
            <a:r>
              <a:rPr lang="tr-TR" i="1" dirty="0"/>
              <a:t>FPGA kiti</a:t>
            </a:r>
            <a:r>
              <a:rPr lang="tr-TR" dirty="0"/>
              <a:t>) geliştiricilere yardımcı oluyorlar. </a:t>
            </a:r>
          </a:p>
          <a:p>
            <a:pPr lvl="1"/>
            <a:r>
              <a:rPr lang="tr-TR" dirty="0"/>
              <a:t>Bu kiti alıp, istediğiniz gibi eğitiyorsunuz.</a:t>
            </a:r>
          </a:p>
          <a:p>
            <a:r>
              <a:rPr lang="tr-TR" dirty="0"/>
              <a:t>Ayrıca Facebook’un AG bölümü direktörü Yann LeCun TeraDeep’in danışmanları arasındadır [17], [18].</a:t>
            </a:r>
          </a:p>
        </p:txBody>
      </p:sp>
    </p:spTree>
    <p:extLst>
      <p:ext uri="{BB962C8B-B14F-4D97-AF65-F5344CB8AC3E}">
        <p14:creationId xmlns:p14="http://schemas.microsoft.com/office/powerpoint/2010/main" val="412236788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Derin “El”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91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AG sistemi ile kullanıcı ara yüzü etkileşimi için Purdue Üniversitesi’nde yapılan DeepHand çalışması örnek verilebilir [19]. </a:t>
            </a:r>
          </a:p>
          <a:p>
            <a:r>
              <a:rPr lang="tr-TR" dirty="0"/>
              <a:t>Projenin çıkış noktası akıllı el pozisyonu tahmininin insan-bilgisayar etkileşim ara yüzlerinde ve AG’de temel gereklilik oluşudur. </a:t>
            </a:r>
          </a:p>
          <a:p>
            <a:r>
              <a:rPr lang="tr-TR" dirty="0"/>
              <a:t>Laboratuar yöneticisi Prof. Donald W. Federsen, projenin önemini; </a:t>
            </a:r>
          </a:p>
          <a:p>
            <a:pPr lvl="1"/>
            <a:r>
              <a:rPr lang="tr-TR" dirty="0"/>
              <a:t>“</a:t>
            </a:r>
            <a:r>
              <a:rPr lang="tr-TR" i="1" dirty="0"/>
              <a:t>Eğer elleriniz sanal dünya ile etkileşim yapamıyorsa, hiçbir şey yapamazsınız. Ellerin bu kadar önemli olmasının sebebi budur.</a:t>
            </a:r>
            <a:r>
              <a:rPr lang="tr-TR" dirty="0"/>
              <a:t>” şekilde ifade etmektedir [20]. </a:t>
            </a:r>
          </a:p>
        </p:txBody>
      </p:sp>
    </p:spTree>
    <p:extLst>
      <p:ext uri="{BB962C8B-B14F-4D97-AF65-F5344CB8AC3E}">
        <p14:creationId xmlns:p14="http://schemas.microsoft.com/office/powerpoint/2010/main" val="378362152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Derin “El” (devam)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92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Şekilde bu çalışmanın bazı görüntüleri verilmektedir [20]. </a:t>
            </a:r>
          </a:p>
          <a:p>
            <a:r>
              <a:rPr lang="tr-TR" dirty="0"/>
              <a:t>Ellerin kullanıldığı sistemler tamir bakım amaçlı kullanılabilir [21].</a:t>
            </a:r>
          </a:p>
        </p:txBody>
      </p:sp>
      <p:pic>
        <p:nvPicPr>
          <p:cNvPr id="29698" name="Picture 2" descr="ramani-deephand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4303" y="2996952"/>
            <a:ext cx="6608057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988031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Derin “El” (devam)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93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Akademik çalışmalarda akıllı el pozisyonu tahmini biraz göz ardı edilmiştir. </a:t>
            </a:r>
          </a:p>
          <a:p>
            <a:r>
              <a:rPr lang="tr-TR" dirty="0"/>
              <a:t>Zira her parmağın serbest hareket ettiği bir organla uğraşmak zordur. </a:t>
            </a:r>
          </a:p>
          <a:p>
            <a:r>
              <a:rPr lang="tr-TR" dirty="0"/>
              <a:t>O yüzden tüm vücut izleme çalışmaları daha çoktur [20]. </a:t>
            </a:r>
          </a:p>
          <a:p>
            <a:r>
              <a:rPr lang="tr-TR" dirty="0"/>
              <a:t>DeepHand için tek bir derinlik kamerası kullanılmış ve GPU gücünden hiç yararlanılmamıştır.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55805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Derin “El” (devam)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94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Pozisyon tahminine şekildeki derinlik kamera ve RGB kamera girdi olarak alınarak başlanır. </a:t>
            </a:r>
          </a:p>
          <a:p>
            <a:r>
              <a:rPr lang="tr-TR" dirty="0"/>
              <a:t>Buradan çıkan bilgi sağdaki parmakların değerlendirilmesi aşamasına girdi olarak verilir.</a:t>
            </a:r>
          </a:p>
        </p:txBody>
      </p:sp>
      <p:pic>
        <p:nvPicPr>
          <p:cNvPr id="5" name="4 Resi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81076"/>
            <a:ext cx="4320480" cy="3288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Resi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5809" y="3811026"/>
            <a:ext cx="4224663" cy="278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472554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Derin “El” (devam)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95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Eli modellemek için 21 serbestliğe (</a:t>
            </a:r>
            <a:r>
              <a:rPr lang="tr-TR" i="1" dirty="0"/>
              <a:t>DOF</a:t>
            </a:r>
            <a:r>
              <a:rPr lang="tr-TR" dirty="0"/>
              <a:t>) sahip bir model kullanılmış, pozisyon tahmini için de 18 eklem açısı ve bileğin x,y,z pozisyonları kullanılmıştır. </a:t>
            </a:r>
          </a:p>
          <a:p>
            <a:r>
              <a:rPr lang="tr-TR" dirty="0"/>
              <a:t>Kullanılan 18 katmanlı bir ESA araştırmacıların yayınlarındaki Tablo-2’de verilmiştir [20]. </a:t>
            </a:r>
          </a:p>
          <a:p>
            <a:r>
              <a:rPr lang="tr-TR" dirty="0"/>
              <a:t>Sonuçta araştırmacılar düşük hata oranları ile (ortalama 1,6 cm) başarılı tahminler yapmışlardır.</a:t>
            </a:r>
          </a:p>
        </p:txBody>
      </p:sp>
    </p:spTree>
    <p:extLst>
      <p:ext uri="{BB962C8B-B14F-4D97-AF65-F5344CB8AC3E}">
        <p14:creationId xmlns:p14="http://schemas.microsoft.com/office/powerpoint/2010/main" val="66842037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Tartışma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96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tr-TR" dirty="0"/>
              <a:t>Derin öğrenme ve AG sıcak konular olarak araştırmacılar tarafından çeşitli alanlarda kullanılırken, iki yöntemin birleştirilmesi yeni ufuklar açmaktadır. </a:t>
            </a:r>
          </a:p>
          <a:p>
            <a:r>
              <a:rPr lang="tr-TR" dirty="0"/>
              <a:t>Bu konularda henüz yayınlanmamış birçok fikir olduğu tahmin edilmektedir.</a:t>
            </a:r>
            <a:endParaRPr lang="en-US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1265077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Sonuç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97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r-TR" dirty="0"/>
              <a:t>Bu çalışmada derin öğrenme ve arttırılmış gerçeklik konuları açıklanmış, ikisinin birleşimi ile yapılan araştırma sonuçları incelenmiştir. </a:t>
            </a:r>
          </a:p>
          <a:p>
            <a:r>
              <a:rPr lang="tr-TR" dirty="0"/>
              <a:t>İnsanın görme ve sınıflandırma yeteneği uzun yıllar geçilememiş olmasına rağmen, derin öğrenmenin yüksek başarıları elde edilmeye başlandığında yeni proje konuları çalışılmıştır. </a:t>
            </a:r>
          </a:p>
          <a:p>
            <a:r>
              <a:rPr lang="tr-TR" dirty="0"/>
              <a:t>İnsan hayatını emanet edebileceğimiz otonom sürüş gibi önemli konularda derin öğrenmenin kullanılması yönteme ne kadar güvenildiğini göstermektedir. </a:t>
            </a:r>
          </a:p>
          <a:p>
            <a:r>
              <a:rPr lang="tr-TR" dirty="0"/>
              <a:t>Derin öğrenme kullanan AG uygulamalarının çeşitlenerek artacağı, yakın zaman giderek daha fazla yapay zekâ uygulamasının görsel bilgiyi değerlendirip, bizlere yardımcı olmaya çalışacağı ortadadır. </a:t>
            </a:r>
          </a:p>
        </p:txBody>
      </p:sp>
    </p:spTree>
    <p:extLst>
      <p:ext uri="{BB962C8B-B14F-4D97-AF65-F5344CB8AC3E}">
        <p14:creationId xmlns:p14="http://schemas.microsoft.com/office/powerpoint/2010/main" val="187476084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Teşekkürler…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98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4501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tr-TR" sz="2100" dirty="0"/>
              <a:t>Kaynaklar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tr-TR" sz="1400" dirty="0"/>
              <a:t>C. Güngör ve M. Kurt, </a:t>
            </a:r>
            <a:r>
              <a:rPr lang="tr-TR" sz="1400" i="1" dirty="0"/>
              <a:t>Mobil Cihazlarda Görsel Arttırılmış Gerçeklik Algısının 3 Boyutlu Kırmız-Cam Göbeği Gözlükler ile Arttırılması</a:t>
            </a:r>
            <a:r>
              <a:rPr lang="tr-TR" sz="1400" dirty="0"/>
              <a:t>, SIU-14, Trabzon, 23-25 Nisan 2014.</a:t>
            </a:r>
            <a:endParaRPr lang="en-US" sz="1400" dirty="0"/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tr-TR" sz="1400" dirty="0"/>
              <a:t>M. F. Akbaş ve C. Güngör, “Arttırılmış Gerçeklikte İşaretçi Tabanlı Takip Sistemleri Üzerine Bir Literatür Çalışması ve Tasarlanan Çok Katmanlı İşaretçi Modeli”, </a:t>
            </a:r>
            <a:r>
              <a:rPr lang="tr-TR" sz="1400" i="1" dirty="0"/>
              <a:t>DEU Mühendislik Fakültesi Fen ve Mühendislik Dergisi</a:t>
            </a:r>
            <a:r>
              <a:rPr lang="tr-TR" sz="1400" dirty="0"/>
              <a:t>, Mayıs 2017, Cilt; 15, Sayı; 56, Sayfa; 599-619</a:t>
            </a:r>
            <a:endParaRPr lang="en-US" sz="1400" dirty="0"/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tr-TR" sz="1400" dirty="0"/>
              <a:t>I. E. Sutherland,</a:t>
            </a:r>
            <a:r>
              <a:rPr lang="tr-TR" sz="1400" b="1" dirty="0"/>
              <a:t> </a:t>
            </a:r>
            <a:r>
              <a:rPr lang="tr-TR" sz="1400" dirty="0"/>
              <a:t>“A </a:t>
            </a:r>
            <a:r>
              <a:rPr lang="tr-TR" sz="1400" dirty="0" err="1"/>
              <a:t>Head-Mounted</a:t>
            </a:r>
            <a:r>
              <a:rPr lang="tr-TR" sz="1400" dirty="0"/>
              <a:t> </a:t>
            </a:r>
            <a:r>
              <a:rPr lang="tr-TR" sz="1400" dirty="0" err="1"/>
              <a:t>Three</a:t>
            </a:r>
            <a:r>
              <a:rPr lang="tr-TR" sz="1400" dirty="0"/>
              <a:t> </a:t>
            </a:r>
            <a:r>
              <a:rPr lang="tr-TR" sz="1400" dirty="0" err="1"/>
              <a:t>Dimensional</a:t>
            </a:r>
            <a:r>
              <a:rPr lang="tr-TR" sz="1400" dirty="0"/>
              <a:t> </a:t>
            </a:r>
            <a:r>
              <a:rPr lang="tr-TR" sz="1400" dirty="0" err="1"/>
              <a:t>Display</a:t>
            </a:r>
            <a:r>
              <a:rPr lang="tr-TR" sz="1400" dirty="0"/>
              <a:t>”, </a:t>
            </a:r>
            <a:r>
              <a:rPr lang="tr-TR" sz="1400" i="1" dirty="0" err="1"/>
              <a:t>Proceedings</a:t>
            </a:r>
            <a:r>
              <a:rPr lang="tr-TR" sz="1400" i="1" dirty="0"/>
              <a:t> of </a:t>
            </a:r>
            <a:r>
              <a:rPr lang="tr-TR" sz="1400" i="1" dirty="0" err="1"/>
              <a:t>Fall</a:t>
            </a:r>
            <a:r>
              <a:rPr lang="tr-TR" sz="1400" i="1" dirty="0"/>
              <a:t> </a:t>
            </a:r>
            <a:r>
              <a:rPr lang="tr-TR" sz="1400" i="1" dirty="0" err="1"/>
              <a:t>Joint</a:t>
            </a:r>
            <a:r>
              <a:rPr lang="tr-TR" sz="1400" i="1" dirty="0"/>
              <a:t> </a:t>
            </a:r>
            <a:r>
              <a:rPr lang="tr-TR" sz="1400" i="1" dirty="0" err="1"/>
              <a:t>Computer</a:t>
            </a:r>
            <a:r>
              <a:rPr lang="tr-TR" sz="1400" i="1" dirty="0"/>
              <a:t> </a:t>
            </a:r>
            <a:r>
              <a:rPr lang="tr-TR" sz="1400" i="1" dirty="0" err="1"/>
              <a:t>Conference</a:t>
            </a:r>
            <a:r>
              <a:rPr lang="tr-TR" sz="1400" dirty="0"/>
              <a:t>, 1968, 757-764.</a:t>
            </a:r>
            <a:endParaRPr lang="en-US" sz="1400" dirty="0"/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tr-TR" sz="1400" dirty="0"/>
              <a:t>W. S. McCulloch </a:t>
            </a:r>
            <a:r>
              <a:rPr lang="tr-TR" sz="1400" dirty="0" err="1"/>
              <a:t>and</a:t>
            </a:r>
            <a:r>
              <a:rPr lang="tr-TR" sz="1400" dirty="0"/>
              <a:t> W. Pitts, "A </a:t>
            </a:r>
            <a:r>
              <a:rPr lang="tr-TR" sz="1400" dirty="0" err="1"/>
              <a:t>logical</a:t>
            </a:r>
            <a:r>
              <a:rPr lang="tr-TR" sz="1400" dirty="0"/>
              <a:t> </a:t>
            </a:r>
            <a:r>
              <a:rPr lang="tr-TR" sz="1400" dirty="0" err="1"/>
              <a:t>calculus</a:t>
            </a:r>
            <a:r>
              <a:rPr lang="tr-TR" sz="1400" dirty="0"/>
              <a:t> of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ideas</a:t>
            </a:r>
            <a:r>
              <a:rPr lang="tr-TR" sz="1400" dirty="0"/>
              <a:t> </a:t>
            </a:r>
            <a:r>
              <a:rPr lang="tr-TR" sz="1400" dirty="0" err="1"/>
              <a:t>immanent</a:t>
            </a:r>
            <a:r>
              <a:rPr lang="tr-TR" sz="1400" dirty="0"/>
              <a:t> in </a:t>
            </a:r>
            <a:r>
              <a:rPr lang="tr-TR" sz="1400" dirty="0" err="1"/>
              <a:t>nervous</a:t>
            </a:r>
            <a:r>
              <a:rPr lang="tr-TR" sz="1400" dirty="0"/>
              <a:t> </a:t>
            </a:r>
            <a:r>
              <a:rPr lang="tr-TR" sz="1400" dirty="0" err="1"/>
              <a:t>activity</a:t>
            </a:r>
            <a:r>
              <a:rPr lang="tr-TR" sz="1400" dirty="0"/>
              <a:t>," </a:t>
            </a:r>
            <a:r>
              <a:rPr lang="tr-TR" sz="1400" i="1" dirty="0"/>
              <a:t>The </a:t>
            </a:r>
            <a:r>
              <a:rPr lang="tr-TR" sz="1400" i="1" dirty="0" err="1"/>
              <a:t>Bulletin</a:t>
            </a:r>
            <a:r>
              <a:rPr lang="tr-TR" sz="1400" i="1" dirty="0"/>
              <a:t> of Mathematical </a:t>
            </a:r>
            <a:r>
              <a:rPr lang="tr-TR" sz="1400" i="1" dirty="0" err="1"/>
              <a:t>Biophysics</a:t>
            </a:r>
            <a:r>
              <a:rPr lang="tr-TR" sz="1400" dirty="0"/>
              <a:t>, </a:t>
            </a:r>
            <a:r>
              <a:rPr lang="tr-TR" sz="1400" dirty="0" err="1"/>
              <a:t>vol</a:t>
            </a:r>
            <a:r>
              <a:rPr lang="tr-TR" sz="1400" dirty="0"/>
              <a:t>. 5, </a:t>
            </a:r>
            <a:r>
              <a:rPr lang="tr-TR" sz="1400" dirty="0" err="1"/>
              <a:t>pp</a:t>
            </a:r>
            <a:r>
              <a:rPr lang="tr-TR" sz="1400" dirty="0"/>
              <a:t>. 115–133, 1943.</a:t>
            </a:r>
            <a:endParaRPr lang="en-US" sz="1400" dirty="0"/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tr-TR" sz="1400" dirty="0"/>
              <a:t>devblogs.nvidia.com. (2017). Deep Learning for Julia. </a:t>
            </a:r>
            <a:r>
              <a:rPr lang="tr-TR" sz="1400" dirty="0" err="1"/>
              <a:t>Available</a:t>
            </a:r>
            <a:r>
              <a:rPr lang="tr-TR" sz="1400" dirty="0"/>
              <a:t>: https://devblogs.nvidia.com/parallelforall/mocha-jl-deep-learning-julia/</a:t>
            </a:r>
            <a:endParaRPr lang="en-US" sz="1400" dirty="0"/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tr-TR" sz="1400" dirty="0"/>
              <a:t>www.</a:t>
            </a:r>
            <a:r>
              <a:rPr lang="tr-TR" sz="1400" dirty="0" err="1"/>
              <a:t>zmescience</a:t>
            </a:r>
            <a:r>
              <a:rPr lang="tr-TR" sz="1400" dirty="0"/>
              <a:t>.com (2017). </a:t>
            </a:r>
            <a:r>
              <a:rPr lang="tr-TR" sz="1400" dirty="0" err="1"/>
              <a:t>Available</a:t>
            </a:r>
            <a:r>
              <a:rPr lang="tr-TR" sz="1400" dirty="0"/>
              <a:t>: https://www.zmescience.com/other/did-you-know/difference-virtual-augmented-reality/</a:t>
            </a:r>
            <a:endParaRPr lang="en-US" sz="1400" dirty="0"/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tr-TR" sz="1400" dirty="0"/>
              <a:t>devblogs.nvidia.com (2) (2017). </a:t>
            </a:r>
            <a:r>
              <a:rPr lang="tr-TR" sz="1400" dirty="0" err="1"/>
              <a:t>Available</a:t>
            </a:r>
            <a:r>
              <a:rPr lang="tr-TR" sz="1400" dirty="0"/>
              <a:t>: https://devblogs.nvidia.com/parallelforall/deep-learning-nutshell-core-concepts//</a:t>
            </a:r>
            <a:endParaRPr lang="en-US" sz="1400" dirty="0"/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tr-TR" sz="1400" dirty="0"/>
              <a:t>C. </a:t>
            </a:r>
            <a:r>
              <a:rPr lang="tr-TR" sz="1400" dirty="0" err="1"/>
              <a:t>Szegedy</a:t>
            </a:r>
            <a:r>
              <a:rPr lang="tr-TR" sz="1400" dirty="0"/>
              <a:t>, W. </a:t>
            </a:r>
            <a:r>
              <a:rPr lang="tr-TR" sz="1400" dirty="0" err="1"/>
              <a:t>Liu</a:t>
            </a:r>
            <a:r>
              <a:rPr lang="tr-TR" sz="1400" dirty="0"/>
              <a:t>, Y. Q. </a:t>
            </a:r>
            <a:r>
              <a:rPr lang="tr-TR" sz="1400" dirty="0" err="1"/>
              <a:t>Jia</a:t>
            </a:r>
            <a:r>
              <a:rPr lang="tr-TR" sz="1400" dirty="0"/>
              <a:t>, P. </a:t>
            </a:r>
            <a:r>
              <a:rPr lang="tr-TR" sz="1400" dirty="0" err="1"/>
              <a:t>Sermanet</a:t>
            </a:r>
            <a:r>
              <a:rPr lang="tr-TR" sz="1400" dirty="0"/>
              <a:t>, S. </a:t>
            </a:r>
            <a:r>
              <a:rPr lang="tr-TR" sz="1400" dirty="0" err="1"/>
              <a:t>Reed</a:t>
            </a:r>
            <a:r>
              <a:rPr lang="tr-TR" sz="1400" dirty="0"/>
              <a:t>, D. </a:t>
            </a:r>
            <a:r>
              <a:rPr lang="tr-TR" sz="1400" dirty="0" err="1"/>
              <a:t>Anguelov</a:t>
            </a:r>
            <a:r>
              <a:rPr lang="tr-TR" sz="1400" dirty="0"/>
              <a:t>, et al., "</a:t>
            </a:r>
            <a:r>
              <a:rPr lang="tr-TR" sz="1400" dirty="0" err="1"/>
              <a:t>Going</a:t>
            </a:r>
            <a:r>
              <a:rPr lang="tr-TR" sz="1400" dirty="0"/>
              <a:t> </a:t>
            </a:r>
            <a:r>
              <a:rPr lang="tr-TR" sz="1400" dirty="0" err="1"/>
              <a:t>Deeper</a:t>
            </a:r>
            <a:r>
              <a:rPr lang="tr-TR" sz="1400" dirty="0"/>
              <a:t> </a:t>
            </a:r>
            <a:r>
              <a:rPr lang="tr-TR" sz="1400" dirty="0" err="1"/>
              <a:t>with</a:t>
            </a:r>
            <a:r>
              <a:rPr lang="tr-TR" sz="1400" dirty="0"/>
              <a:t> </a:t>
            </a:r>
            <a:r>
              <a:rPr lang="tr-TR" sz="1400" dirty="0" err="1"/>
              <a:t>Convolutions</a:t>
            </a:r>
            <a:r>
              <a:rPr lang="tr-TR" sz="1400" dirty="0"/>
              <a:t>," </a:t>
            </a:r>
            <a:r>
              <a:rPr lang="tr-TR" sz="1400" i="1" dirty="0"/>
              <a:t>2015 </a:t>
            </a:r>
            <a:r>
              <a:rPr lang="tr-TR" sz="1400" i="1" dirty="0" err="1"/>
              <a:t>Ieee</a:t>
            </a:r>
            <a:r>
              <a:rPr lang="tr-TR" sz="1400" i="1" dirty="0"/>
              <a:t> </a:t>
            </a:r>
            <a:r>
              <a:rPr lang="tr-TR" sz="1400" i="1" dirty="0" err="1"/>
              <a:t>Conference</a:t>
            </a:r>
            <a:r>
              <a:rPr lang="tr-TR" sz="1400" i="1" dirty="0"/>
              <a:t> on </a:t>
            </a:r>
            <a:r>
              <a:rPr lang="tr-TR" sz="1400" i="1" dirty="0" err="1"/>
              <a:t>Computer</a:t>
            </a:r>
            <a:r>
              <a:rPr lang="tr-TR" sz="1400" i="1" dirty="0"/>
              <a:t> </a:t>
            </a:r>
            <a:r>
              <a:rPr lang="tr-TR" sz="1400" i="1" dirty="0" err="1"/>
              <a:t>Vision</a:t>
            </a:r>
            <a:r>
              <a:rPr lang="tr-TR" sz="1400" i="1" dirty="0"/>
              <a:t> </a:t>
            </a:r>
            <a:r>
              <a:rPr lang="tr-TR" sz="1400" i="1" dirty="0" err="1"/>
              <a:t>and</a:t>
            </a:r>
            <a:r>
              <a:rPr lang="tr-TR" sz="1400" i="1" dirty="0"/>
              <a:t> </a:t>
            </a:r>
            <a:r>
              <a:rPr lang="tr-TR" sz="1400" i="1" dirty="0" err="1"/>
              <a:t>Pattern</a:t>
            </a:r>
            <a:r>
              <a:rPr lang="tr-TR" sz="1400" i="1" dirty="0"/>
              <a:t> </a:t>
            </a:r>
            <a:r>
              <a:rPr lang="tr-TR" sz="1400" i="1" dirty="0" err="1"/>
              <a:t>Recognition</a:t>
            </a:r>
            <a:r>
              <a:rPr lang="tr-TR" sz="1400" i="1" dirty="0"/>
              <a:t> (</a:t>
            </a:r>
            <a:r>
              <a:rPr lang="tr-TR" sz="1400" i="1" dirty="0" err="1"/>
              <a:t>Cvpr</a:t>
            </a:r>
            <a:r>
              <a:rPr lang="tr-TR" sz="1400" i="1" dirty="0"/>
              <a:t>)</a:t>
            </a:r>
            <a:r>
              <a:rPr lang="tr-TR" sz="1400" dirty="0"/>
              <a:t>, </a:t>
            </a:r>
            <a:r>
              <a:rPr lang="tr-TR" sz="1400" dirty="0" err="1"/>
              <a:t>pp</a:t>
            </a:r>
            <a:r>
              <a:rPr lang="tr-TR" sz="1400" dirty="0"/>
              <a:t>. 1-9, 2015.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3662919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Teşekkürler…</a:t>
            </a: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EED06-A45B-49F7-A4E7-E4A0A60926E4}" type="slidenum">
              <a:rPr lang="tr-TR" smtClean="0"/>
              <a:pPr/>
              <a:t>99</a:t>
            </a:fld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378152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tr-TR" sz="6400" dirty="0"/>
              <a:t>Kaynaklar</a:t>
            </a:r>
          </a:p>
          <a:p>
            <a:pPr marL="512763" indent="-512763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9"/>
            </a:pPr>
            <a:r>
              <a:rPr lang="tr-TR" sz="4400" dirty="0"/>
              <a:t>H. Lee, R. </a:t>
            </a:r>
            <a:r>
              <a:rPr lang="tr-TR" sz="4400" dirty="0" err="1"/>
              <a:t>Grosse</a:t>
            </a:r>
            <a:r>
              <a:rPr lang="tr-TR" sz="4400" dirty="0"/>
              <a:t>, R. </a:t>
            </a:r>
            <a:r>
              <a:rPr lang="tr-TR" sz="4400" dirty="0" err="1"/>
              <a:t>Ranganath</a:t>
            </a:r>
            <a:r>
              <a:rPr lang="tr-TR" sz="4400" dirty="0"/>
              <a:t> </a:t>
            </a:r>
            <a:r>
              <a:rPr lang="tr-TR" sz="4400" dirty="0" err="1"/>
              <a:t>and</a:t>
            </a:r>
            <a:r>
              <a:rPr lang="tr-TR" sz="4400" dirty="0"/>
              <a:t> A. </a:t>
            </a:r>
            <a:r>
              <a:rPr lang="tr-TR" sz="4400" dirty="0" err="1"/>
              <a:t>Ng</a:t>
            </a:r>
            <a:r>
              <a:rPr lang="tr-TR" sz="4400" dirty="0"/>
              <a:t>. “</a:t>
            </a:r>
            <a:r>
              <a:rPr lang="tr-TR" sz="4400" dirty="0" err="1"/>
              <a:t>Unsupervised</a:t>
            </a:r>
            <a:r>
              <a:rPr lang="tr-TR" sz="4400" dirty="0"/>
              <a:t> Learning of </a:t>
            </a:r>
            <a:r>
              <a:rPr lang="tr-TR" sz="4400" dirty="0" err="1"/>
              <a:t>Hierarchical</a:t>
            </a:r>
            <a:r>
              <a:rPr lang="tr-TR" sz="4400" dirty="0"/>
              <a:t> </a:t>
            </a:r>
            <a:r>
              <a:rPr lang="tr-TR" sz="4400" dirty="0" err="1"/>
              <a:t>Representations</a:t>
            </a:r>
            <a:r>
              <a:rPr lang="tr-TR" sz="4400" dirty="0"/>
              <a:t> </a:t>
            </a:r>
            <a:r>
              <a:rPr lang="tr-TR" sz="4400" dirty="0" err="1"/>
              <a:t>with</a:t>
            </a:r>
            <a:r>
              <a:rPr lang="tr-TR" sz="4400" dirty="0"/>
              <a:t> </a:t>
            </a:r>
            <a:r>
              <a:rPr lang="tr-TR" sz="4400" dirty="0" err="1"/>
              <a:t>Convolutional</a:t>
            </a:r>
            <a:r>
              <a:rPr lang="tr-TR" sz="4400" dirty="0"/>
              <a:t> Deep </a:t>
            </a:r>
            <a:r>
              <a:rPr lang="tr-TR" sz="4400" dirty="0" err="1"/>
              <a:t>Belief</a:t>
            </a:r>
            <a:r>
              <a:rPr lang="tr-TR" sz="4400" dirty="0"/>
              <a:t> Networks”. </a:t>
            </a:r>
            <a:r>
              <a:rPr lang="tr-TR" sz="4400" i="1" dirty="0"/>
              <a:t>Communications of </a:t>
            </a:r>
            <a:r>
              <a:rPr lang="tr-TR" sz="4400" i="1" dirty="0" err="1"/>
              <a:t>the</a:t>
            </a:r>
            <a:r>
              <a:rPr lang="tr-TR" sz="4400" i="1" dirty="0"/>
              <a:t> ACM</a:t>
            </a:r>
            <a:r>
              <a:rPr lang="tr-TR" sz="4400" dirty="0"/>
              <a:t>, </a:t>
            </a:r>
            <a:r>
              <a:rPr lang="tr-TR" sz="4400" dirty="0" err="1"/>
              <a:t>vol</a:t>
            </a:r>
            <a:r>
              <a:rPr lang="tr-TR" sz="4400" dirty="0"/>
              <a:t>. 54, no. 10, </a:t>
            </a:r>
            <a:r>
              <a:rPr lang="tr-TR" sz="4400" dirty="0" err="1"/>
              <a:t>pp</a:t>
            </a:r>
            <a:r>
              <a:rPr lang="tr-TR" sz="4400" dirty="0"/>
              <a:t>. 95-103, 2011. </a:t>
            </a:r>
            <a:endParaRPr lang="en-US" sz="4400" dirty="0"/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9"/>
            </a:pPr>
            <a:r>
              <a:rPr lang="tr-TR" sz="4400" dirty="0"/>
              <a:t>www.</a:t>
            </a:r>
            <a:r>
              <a:rPr lang="tr-TR" sz="4400" dirty="0" err="1"/>
              <a:t>derinogrenme</a:t>
            </a:r>
            <a:r>
              <a:rPr lang="tr-TR" sz="4400" dirty="0"/>
              <a:t>.com (2017). http://www.</a:t>
            </a:r>
            <a:r>
              <a:rPr lang="tr-TR" sz="4400" dirty="0" err="1"/>
              <a:t>derinogrenme</a:t>
            </a:r>
            <a:r>
              <a:rPr lang="tr-TR" sz="4400" dirty="0"/>
              <a:t>.com/2015/07/21/derin-</a:t>
            </a:r>
            <a:r>
              <a:rPr lang="tr-TR" sz="4400" dirty="0" err="1"/>
              <a:t>ogrenme</a:t>
            </a:r>
            <a:r>
              <a:rPr lang="tr-TR" sz="4400" dirty="0"/>
              <a:t>-</a:t>
            </a:r>
            <a:r>
              <a:rPr lang="tr-TR" sz="4400" dirty="0" err="1"/>
              <a:t>deep</a:t>
            </a:r>
            <a:r>
              <a:rPr lang="tr-TR" sz="4400" dirty="0"/>
              <a:t>-</a:t>
            </a:r>
            <a:r>
              <a:rPr lang="tr-TR" sz="4400" dirty="0" err="1"/>
              <a:t>learning</a:t>
            </a:r>
            <a:r>
              <a:rPr lang="tr-TR" sz="4400" dirty="0"/>
              <a:t>-nedir/</a:t>
            </a:r>
            <a:endParaRPr lang="en-US" sz="4400" dirty="0"/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9"/>
            </a:pPr>
            <a:r>
              <a:rPr lang="tr-TR" sz="4400" dirty="0"/>
              <a:t>www.</a:t>
            </a:r>
            <a:r>
              <a:rPr lang="tr-TR" sz="4400" dirty="0" err="1"/>
              <a:t>pcworld</a:t>
            </a:r>
            <a:r>
              <a:rPr lang="tr-TR" sz="4400" dirty="0"/>
              <a:t>.com (2017). </a:t>
            </a:r>
            <a:r>
              <a:rPr lang="tr-TR" sz="4400" dirty="0" err="1"/>
              <a:t>Available</a:t>
            </a:r>
            <a:r>
              <a:rPr lang="tr-TR" sz="4400" dirty="0"/>
              <a:t>: https://www.pcworld.com/article/2864243/nvidia-launches-tegra-x1-bringing-deep-neural-learning-to-self-driving-cars.html</a:t>
            </a:r>
            <a:endParaRPr lang="en-US" sz="4400" dirty="0"/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9"/>
            </a:pPr>
            <a:r>
              <a:rPr lang="tr-TR" sz="4400" dirty="0"/>
              <a:t>www.</a:t>
            </a:r>
            <a:r>
              <a:rPr lang="tr-TR" sz="4400" dirty="0" err="1"/>
              <a:t>greenbot</a:t>
            </a:r>
            <a:r>
              <a:rPr lang="tr-TR" sz="4400" dirty="0"/>
              <a:t>.com (2017). </a:t>
            </a:r>
            <a:r>
              <a:rPr lang="tr-TR" sz="4400" dirty="0" err="1"/>
              <a:t>Available</a:t>
            </a:r>
            <a:r>
              <a:rPr lang="tr-TR" sz="4400" dirty="0"/>
              <a:t>: https://www.greenbot.com/article/2879437/everything-you-need-to-know-about-nvidias-new-tegra-x1-chip.html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9"/>
            </a:pPr>
            <a:r>
              <a:rPr lang="en-US" sz="4400" dirty="0"/>
              <a:t>timdettmers.com</a:t>
            </a:r>
            <a:r>
              <a:rPr lang="tr-TR" sz="4400" dirty="0"/>
              <a:t> (2017). </a:t>
            </a:r>
            <a:r>
              <a:rPr lang="tr-TR" sz="4400" dirty="0" err="1"/>
              <a:t>Available</a:t>
            </a:r>
            <a:r>
              <a:rPr lang="tr-TR" sz="4400" dirty="0"/>
              <a:t>: </a:t>
            </a:r>
            <a:r>
              <a:rPr lang="en-US" sz="4400" dirty="0"/>
              <a:t>http://timdettmers.com/2017/04/09/which-gpu-for-deep-learning/</a:t>
            </a:r>
            <a:endParaRPr lang="tr-TR" sz="4400" dirty="0"/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9"/>
            </a:pPr>
            <a:r>
              <a:rPr lang="tr-TR" sz="4400" dirty="0"/>
              <a:t>www.nvidia.com (2017). </a:t>
            </a:r>
            <a:r>
              <a:rPr lang="tr-TR" sz="4400" dirty="0" err="1"/>
              <a:t>Available</a:t>
            </a:r>
            <a:r>
              <a:rPr lang="tr-TR" sz="4400" dirty="0"/>
              <a:t>: </a:t>
            </a:r>
            <a:r>
              <a:rPr lang="en-US" sz="4400" dirty="0"/>
              <a:t>https://www.nvidia.com/en-us/geforce/products/10series/titan-x-pascal/</a:t>
            </a:r>
            <a:endParaRPr lang="tr-TR" sz="4400" dirty="0"/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9"/>
            </a:pPr>
            <a:r>
              <a:rPr lang="en-US" sz="4400" dirty="0"/>
              <a:t>www.webrazi.com (2017). Available: https:/webrazzi.com/2014/02/21/</a:t>
            </a:r>
            <a:r>
              <a:rPr lang="en-US" sz="4400" dirty="0" err="1"/>
              <a:t>google</a:t>
            </a:r>
            <a:r>
              <a:rPr lang="en-US" sz="4400" dirty="0"/>
              <a:t>-project-tango</a:t>
            </a:r>
            <a:endParaRPr lang="tr-TR" sz="4400" dirty="0"/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 startAt="9"/>
            </a:pPr>
            <a:r>
              <a:rPr lang="en-US" sz="4400" dirty="0"/>
              <a:t>www.technologyreview.com (2017). Available: www.technologyreview.com/s/537436/baidus-artificial-intelligence-supercomputer-beats-google-at-image-recognition/</a:t>
            </a:r>
          </a:p>
        </p:txBody>
      </p:sp>
    </p:spTree>
    <p:extLst>
      <p:ext uri="{BB962C8B-B14F-4D97-AF65-F5344CB8AC3E}">
        <p14:creationId xmlns:p14="http://schemas.microsoft.com/office/powerpoint/2010/main" val="8736823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Özel 1">
      <a:majorFont>
        <a:latin typeface="Bookman Old Style"/>
        <a:ea typeface=""/>
        <a:cs typeface=""/>
      </a:majorFont>
      <a:minorFont>
        <a:latin typeface="Verdana"/>
        <a:ea typeface=""/>
        <a:cs typeface="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7114</TotalTime>
  <Words>5131</Words>
  <Application>Microsoft Office PowerPoint</Application>
  <PresentationFormat>On-screen Show (4:3)</PresentationFormat>
  <Paragraphs>665</Paragraphs>
  <Slides>102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10" baseType="lpstr">
      <vt:lpstr>Arial</vt:lpstr>
      <vt:lpstr>Bookman Old Style</vt:lpstr>
      <vt:lpstr>Calibri</vt:lpstr>
      <vt:lpstr>Verdana</vt:lpstr>
      <vt:lpstr>Wingdings</vt:lpstr>
      <vt:lpstr>Wingdings 3</vt:lpstr>
      <vt:lpstr>Origin</vt:lpstr>
      <vt:lpstr>Adobe Photoshop Image</vt:lpstr>
      <vt:lpstr>Arttırılmış Gerçeklik Geliştirme Araçları ve Google ARCore</vt:lpstr>
      <vt:lpstr>İçerik</vt:lpstr>
      <vt:lpstr>Sunumuzun amacı</vt:lpstr>
      <vt:lpstr>Sunumumuzun amacı</vt:lpstr>
      <vt:lpstr>Materyal ve Metotlar</vt:lpstr>
      <vt:lpstr>AG nedir?</vt:lpstr>
      <vt:lpstr>Mevcut geliştirme araçları</vt:lpstr>
      <vt:lpstr>ARToolkit</vt:lpstr>
      <vt:lpstr>ARToolkit</vt:lpstr>
      <vt:lpstr>ARToolkit ve oyun geliştirme platformları</vt:lpstr>
      <vt:lpstr>ARToolkit + Visual Studio </vt:lpstr>
      <vt:lpstr>ARToolkit + Visual Studio </vt:lpstr>
      <vt:lpstr>ARToolkit + Visual Studio </vt:lpstr>
      <vt:lpstr>ARToolkit ile çalışmalarımızdan görüntüler</vt:lpstr>
      <vt:lpstr>ARToolkit’in iyi ve kötü yanları</vt:lpstr>
      <vt:lpstr>Unity3D + Vuforia</vt:lpstr>
      <vt:lpstr>Unity3D + Vuforia</vt:lpstr>
      <vt:lpstr>Unity3D + Vuforia</vt:lpstr>
      <vt:lpstr>Vuforia ile logo görüntüsünden elde ettiğimiz özellik noktaları</vt:lpstr>
      <vt:lpstr>Unity3d + Vuforia ile logo görüntüsü üzerinde obje gösterimi</vt:lpstr>
      <vt:lpstr>Unity ile çalışmalarımızdan görüntüler</vt:lpstr>
      <vt:lpstr>Unity ile çalışmalarımızdan görüntüler</vt:lpstr>
      <vt:lpstr>Unity’nin iyi ve kötü yanları</vt:lpstr>
      <vt:lpstr>IOS11 + ARKit</vt:lpstr>
      <vt:lpstr>Apple’in sürprizi</vt:lpstr>
      <vt:lpstr>ARKit nedir?</vt:lpstr>
      <vt:lpstr>ARKit çalışma mantığı.</vt:lpstr>
      <vt:lpstr>ARKit  örnekler</vt:lpstr>
      <vt:lpstr>Unity3D + ARCore</vt:lpstr>
      <vt:lpstr>ARCore nedir?</vt:lpstr>
      <vt:lpstr>ARCore nedir?</vt:lpstr>
      <vt:lpstr>ARCore geliştirme platformları</vt:lpstr>
      <vt:lpstr>Unity3D + ARCore hazırlık aşaması</vt:lpstr>
      <vt:lpstr>Unity + ARCore projeleri</vt:lpstr>
      <vt:lpstr>Unity + ARCore ilk örnekleri</vt:lpstr>
      <vt:lpstr>Unity + ARCore ilk örnekleri</vt:lpstr>
      <vt:lpstr>ARCore’un iyi ve kötü yanları</vt:lpstr>
      <vt:lpstr>Arttırılmış Gerçeklikte Yeni Cihaz Teknolojileri</vt:lpstr>
      <vt:lpstr>Sunumumuzun amacı</vt:lpstr>
      <vt:lpstr>Materyal ve Metotlar</vt:lpstr>
      <vt:lpstr>SG – AG farkı</vt:lpstr>
      <vt:lpstr>AG kullanıcı cihazları</vt:lpstr>
      <vt:lpstr>AG lensleri</vt:lpstr>
      <vt:lpstr>Mobil cihazlarda AG kullanımı</vt:lpstr>
      <vt:lpstr>SG gözlükleri AG’de kullanılabilir mi?</vt:lpstr>
      <vt:lpstr>AG’nin geleceği : AG Gözlükleri</vt:lpstr>
      <vt:lpstr>Gözlük 1: Microsoft Hololens </vt:lpstr>
      <vt:lpstr>Gözlük 1: Microsoft Hololens </vt:lpstr>
      <vt:lpstr>PowerPoint Presentation</vt:lpstr>
      <vt:lpstr>Gözlük 1: Microsoft Hololens 1 </vt:lpstr>
      <vt:lpstr>HoloLens 2 teknik özellikleri</vt:lpstr>
      <vt:lpstr>HoloLens 2 teknik özellikleri</vt:lpstr>
      <vt:lpstr>HoloLens 2 teknik özellikleri</vt:lpstr>
      <vt:lpstr>HoloLens 2 teknik özellikleri</vt:lpstr>
      <vt:lpstr>HoloLens 2 teknik özellikleri</vt:lpstr>
      <vt:lpstr>Gözlük 1: Microsoft Hololens 1 ve 2 </vt:lpstr>
      <vt:lpstr>Gözlük 2: Google Glass 2</vt:lpstr>
      <vt:lpstr>Gözlük 2: Google Glass 2</vt:lpstr>
      <vt:lpstr>Gözlük-3: Meta</vt:lpstr>
      <vt:lpstr>Gözlük-3: Meta</vt:lpstr>
      <vt:lpstr>Gözlük-3: Meta</vt:lpstr>
      <vt:lpstr>Gözlük-4: Vuzix M-100</vt:lpstr>
      <vt:lpstr>Gözlük-4: Vuzix M-100</vt:lpstr>
      <vt:lpstr>Gözlük Sektörü ve Geleceği</vt:lpstr>
      <vt:lpstr>Gözlük sektörü ilk gelecek tahmini</vt:lpstr>
      <vt:lpstr>2015’te AG gözlük üreticileri</vt:lpstr>
      <vt:lpstr>AG gözlükleri gelecek tahmini</vt:lpstr>
      <vt:lpstr>Gözlüklerin 2016-2017 satışları</vt:lpstr>
      <vt:lpstr>Yeni Gelecek Tahminleri 2020 Raporu </vt:lpstr>
      <vt:lpstr>Firmaların 2018 pazar payları</vt:lpstr>
      <vt:lpstr>Firmaların 2020 pazar payları</vt:lpstr>
      <vt:lpstr>Derin Öğrenme ile Arttırılmış Gerçeklik Uygulamaları</vt:lpstr>
      <vt:lpstr>Sunumumuzun amacı</vt:lpstr>
      <vt:lpstr>Materyal ve Metotlar</vt:lpstr>
      <vt:lpstr>İşaretçili AG nedir?</vt:lpstr>
      <vt:lpstr>İşaretçisiz AG</vt:lpstr>
      <vt:lpstr>İşaretçisiz AG</vt:lpstr>
      <vt:lpstr>Derin Öğrenme nedir?</vt:lpstr>
      <vt:lpstr>Örnek uygulama</vt:lpstr>
      <vt:lpstr>Örnek uygulama (devam)</vt:lpstr>
      <vt:lpstr>ESA’lar</vt:lpstr>
      <vt:lpstr>ESA’lar (devam)</vt:lpstr>
      <vt:lpstr>NVidia’nın derin öğrenme çalışmaları</vt:lpstr>
      <vt:lpstr>NVidia otonom sürüş</vt:lpstr>
      <vt:lpstr>Derin öğrenmenin başarılı kararları</vt:lpstr>
      <vt:lpstr>Derin öğrenme kullanan AG sistemleri</vt:lpstr>
      <vt:lpstr>Derin öğrenme kullanan AG sistemleri</vt:lpstr>
      <vt:lpstr>Firmalar, projeler: NVidia, Google, Baidu…</vt:lpstr>
      <vt:lpstr>Firmalar, projeler: NVidia, Google, Baidu…</vt:lpstr>
      <vt:lpstr>Diğer firmalar</vt:lpstr>
      <vt:lpstr>Derin “El”</vt:lpstr>
      <vt:lpstr>Derin “El” (devam)</vt:lpstr>
      <vt:lpstr>Derin “El” (devam)</vt:lpstr>
      <vt:lpstr>Derin “El” (devam)</vt:lpstr>
      <vt:lpstr>Derin “El” (devam)</vt:lpstr>
      <vt:lpstr>Tartışma</vt:lpstr>
      <vt:lpstr>Sonuç</vt:lpstr>
      <vt:lpstr>Teşekkürler…</vt:lpstr>
      <vt:lpstr>Teşekkürler…</vt:lpstr>
      <vt:lpstr>Teşekkürler…</vt:lpstr>
      <vt:lpstr>Teşekkürler…</vt:lpstr>
      <vt:lpstr>Teşekkürler…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GUNGOR</dc:creator>
  <cp:lastModifiedBy>cengiz gungor</cp:lastModifiedBy>
  <cp:revision>239</cp:revision>
  <cp:lastPrinted>2020-10-10T11:30:09Z</cp:lastPrinted>
  <dcterms:created xsi:type="dcterms:W3CDTF">2013-09-20T11:24:12Z</dcterms:created>
  <dcterms:modified xsi:type="dcterms:W3CDTF">2020-11-22T20:22:43Z</dcterms:modified>
</cp:coreProperties>
</file>